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9342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4" Type="http://schemas.openxmlformats.org/officeDocument/2006/relationships/image" Target="../media/image4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4" Type="http://schemas.openxmlformats.org/officeDocument/2006/relationships/image" Target="../media/image50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3C0A679-B668-45E7-92A2-D240D381BEEC}" type="datetimeFigureOut">
              <a:rPr lang="en-US" smtClean="0"/>
              <a:pPr/>
              <a:t>4/24/2012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185DDB-BEC7-42EA-8FCE-4837346008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8.bin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42.bin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System by Graphing (Q)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93775" y="1828800"/>
          <a:ext cx="2355850" cy="1795463"/>
        </p:xfrm>
        <a:graphic>
          <a:graphicData uri="http://schemas.openxmlformats.org/presentationml/2006/ole">
            <p:oleObj spid="_x0000_s1026" name="Equation" r:id="rId3" imgW="799920" imgH="60948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49338" y="4376738"/>
          <a:ext cx="2244725" cy="1795462"/>
        </p:xfrm>
        <a:graphic>
          <a:graphicData uri="http://schemas.openxmlformats.org/presentationml/2006/ole">
            <p:oleObj spid="_x0000_s1027" name="Equation" r:id="rId4" imgW="761760" imgH="60948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659438" y="4605338"/>
          <a:ext cx="2170112" cy="1271587"/>
        </p:xfrm>
        <a:graphic>
          <a:graphicData uri="http://schemas.openxmlformats.org/presentationml/2006/ole">
            <p:oleObj spid="_x0000_s1028" name="Equation" r:id="rId5" imgW="736560" imgH="4316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715000" y="1828800"/>
          <a:ext cx="2057400" cy="1795463"/>
        </p:xfrm>
        <a:graphic>
          <a:graphicData uri="http://schemas.openxmlformats.org/presentationml/2006/ole">
            <p:oleObj spid="_x0000_s1029" name="Equation" r:id="rId6" imgW="698400" imgH="60948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 Inequalities (A)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255713" y="2427288"/>
          <a:ext cx="1831975" cy="598487"/>
        </p:xfrm>
        <a:graphic>
          <a:graphicData uri="http://schemas.openxmlformats.org/presentationml/2006/ole">
            <p:oleObj spid="_x0000_s10242" name="Equation" r:id="rId3" imgW="622080" imgH="2030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16063" y="4975225"/>
          <a:ext cx="1311275" cy="598488"/>
        </p:xfrm>
        <a:graphic>
          <a:graphicData uri="http://schemas.openxmlformats.org/presentationml/2006/ole">
            <p:oleObj spid="_x0000_s10243" name="Equation" r:id="rId4" imgW="444240" imgH="20304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6100763" y="4992688"/>
          <a:ext cx="1047750" cy="598487"/>
        </p:xfrm>
        <a:graphic>
          <a:graphicData uri="http://schemas.openxmlformats.org/presentationml/2006/ole">
            <p:oleObj spid="_x0000_s10244" name="Equation" r:id="rId5" imgW="355320" imgH="203040" progId="Equation.DSMT4">
              <p:embed/>
            </p:oleObj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6118225" y="2400300"/>
          <a:ext cx="1196975" cy="600075"/>
        </p:xfrm>
        <a:graphic>
          <a:graphicData uri="http://schemas.openxmlformats.org/presentationml/2006/ole">
            <p:oleObj spid="_x0000_s10245" name="Equation" r:id="rId6" imgW="4060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System of Inequalities (Q)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012825" y="1828800"/>
          <a:ext cx="2316163" cy="1795463"/>
        </p:xfrm>
        <a:graphic>
          <a:graphicData uri="http://schemas.openxmlformats.org/presentationml/2006/ole">
            <p:oleObj spid="_x0000_s11266" name="Equation" r:id="rId3" imgW="787320" imgH="60948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30288" y="4638675"/>
          <a:ext cx="2282825" cy="1271588"/>
        </p:xfrm>
        <a:graphic>
          <a:graphicData uri="http://schemas.openxmlformats.org/presentationml/2006/ole">
            <p:oleObj spid="_x0000_s11267" name="Equation" r:id="rId4" imgW="774360" imgH="4316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715000" y="4343400"/>
          <a:ext cx="2058988" cy="1795463"/>
        </p:xfrm>
        <a:graphic>
          <a:graphicData uri="http://schemas.openxmlformats.org/presentationml/2006/ole">
            <p:oleObj spid="_x0000_s11268" name="Equation" r:id="rId5" imgW="698400" imgH="6094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789613" y="2090738"/>
          <a:ext cx="1908175" cy="1271587"/>
        </p:xfrm>
        <a:graphic>
          <a:graphicData uri="http://schemas.openxmlformats.org/presentationml/2006/ole">
            <p:oleObj spid="_x0000_s11269" name="Equation" r:id="rId6" imgW="647640" imgH="43164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Solve the System of Inequalities (A)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2009" y="1524000"/>
            <a:ext cx="2329391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524000"/>
            <a:ext cx="2362200" cy="239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19200" y="4114799"/>
            <a:ext cx="2438400" cy="2490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4114800"/>
            <a:ext cx="2473993" cy="250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Quad-Linear System (Q)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08038" y="2133600"/>
          <a:ext cx="2727325" cy="1346200"/>
        </p:xfrm>
        <a:graphic>
          <a:graphicData uri="http://schemas.openxmlformats.org/presentationml/2006/ole">
            <p:oleObj spid="_x0000_s13314" name="Equation" r:id="rId3" imgW="927000" imgH="4572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806450" y="4602163"/>
          <a:ext cx="2732088" cy="1346200"/>
        </p:xfrm>
        <a:graphic>
          <a:graphicData uri="http://schemas.openxmlformats.org/presentationml/2006/ole">
            <p:oleObj spid="_x0000_s13315" name="Equation" r:id="rId4" imgW="927000" imgH="45720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414963" y="4567238"/>
          <a:ext cx="2659062" cy="1346200"/>
        </p:xfrm>
        <a:graphic>
          <a:graphicData uri="http://schemas.openxmlformats.org/presentationml/2006/ole">
            <p:oleObj spid="_x0000_s13316" name="Equation" r:id="rId5" imgW="901440" imgH="45720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789613" y="2157413"/>
          <a:ext cx="1908175" cy="1347787"/>
        </p:xfrm>
        <a:graphic>
          <a:graphicData uri="http://schemas.openxmlformats.org/presentationml/2006/ole">
            <p:oleObj spid="_x0000_s13317" name="Equation" r:id="rId6" imgW="647640" imgH="45720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" y="1688068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Solve the system Algebraically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029200" y="1688068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Solve the system Algebraically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09600" y="4126468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Solve the system Graphically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105400" y="4114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Solve the system Graphically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Solve the Quad-Linear System (A)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23875" y="2427288"/>
          <a:ext cx="3514725" cy="598487"/>
        </p:xfrm>
        <a:graphic>
          <a:graphicData uri="http://schemas.openxmlformats.org/presentationml/2006/ole">
            <p:oleObj spid="_x0000_s14338" name="Equation" r:id="rId3" imgW="1193760" imgH="20304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14342" name="Object 6"/>
          <p:cNvGraphicFramePr>
            <a:graphicFrameLocks noChangeAspect="1"/>
          </p:cNvGraphicFramePr>
          <p:nvPr/>
        </p:nvGraphicFramePr>
        <p:xfrm>
          <a:off x="5176838" y="2438400"/>
          <a:ext cx="3065462" cy="598488"/>
        </p:xfrm>
        <a:graphic>
          <a:graphicData uri="http://schemas.openxmlformats.org/presentationml/2006/ole">
            <p:oleObj spid="_x0000_s14342" name="Equation" r:id="rId4" imgW="1041120" imgH="203040" progId="Equation.DSMT4">
              <p:embed/>
            </p:oleObj>
          </a:graphicData>
        </a:graphic>
      </p:graphicFrame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908050" y="5029200"/>
          <a:ext cx="2765425" cy="598488"/>
        </p:xfrm>
        <a:graphic>
          <a:graphicData uri="http://schemas.openxmlformats.org/presentationml/2006/ole">
            <p:oleObj spid="_x0000_s14343" name="Equation" r:id="rId5" imgW="939600" imgH="203040" progId="Equation.DSMT4">
              <p:embed/>
            </p:oleObj>
          </a:graphicData>
        </a:graphic>
      </p:graphicFrame>
      <p:graphicFrame>
        <p:nvGraphicFramePr>
          <p:cNvPr id="14344" name="Object 8"/>
          <p:cNvGraphicFramePr>
            <a:graphicFrameLocks noChangeAspect="1"/>
          </p:cNvGraphicFramePr>
          <p:nvPr/>
        </p:nvGraphicFramePr>
        <p:xfrm>
          <a:off x="5126038" y="5029200"/>
          <a:ext cx="3289300" cy="598488"/>
        </p:xfrm>
        <a:graphic>
          <a:graphicData uri="http://schemas.openxmlformats.org/presentationml/2006/ole">
            <p:oleObj spid="_x0000_s14344" name="Equation" r:id="rId6" imgW="11174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Data (Q)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8669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4196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343400" y="38862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4724400" y="1524000"/>
            <a:ext cx="47244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school wants to add a coed soccer program.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 </a:t>
            </a:r>
            <a:r>
              <a:rPr lang="en-US" dirty="0"/>
              <a:t>order to get </a:t>
            </a:r>
            <a:r>
              <a:rPr lang="en-US" dirty="0" smtClean="0"/>
              <a:t>an unbiased sample, which </a:t>
            </a:r>
            <a:br>
              <a:rPr lang="en-US" dirty="0" smtClean="0"/>
            </a:br>
            <a:r>
              <a:rPr lang="en-US" dirty="0" smtClean="0"/>
              <a:t>group should the </a:t>
            </a:r>
            <a:r>
              <a:rPr lang="en-US" dirty="0"/>
              <a:t>school survey</a:t>
            </a:r>
            <a:r>
              <a:rPr lang="en-US" dirty="0" smtClean="0"/>
              <a:t>?</a:t>
            </a:r>
          </a:p>
          <a:p>
            <a:endParaRPr lang="en-US" sz="500" dirty="0"/>
          </a:p>
          <a:p>
            <a:r>
              <a:rPr lang="en-US" dirty="0"/>
              <a:t>1) every third student entering the building</a:t>
            </a:r>
          </a:p>
          <a:p>
            <a:r>
              <a:rPr lang="en-US" dirty="0"/>
              <a:t>2) every member of the varsity football team</a:t>
            </a:r>
          </a:p>
          <a:p>
            <a:r>
              <a:rPr lang="en-US" dirty="0"/>
              <a:t>3) every member in Ms. </a:t>
            </a:r>
            <a:r>
              <a:rPr lang="en-US" dirty="0" smtClean="0"/>
              <a:t>Kay’s </a:t>
            </a:r>
            <a:r>
              <a:rPr lang="en-US" dirty="0"/>
              <a:t>drama classes</a:t>
            </a:r>
          </a:p>
          <a:p>
            <a:r>
              <a:rPr lang="en-US" dirty="0"/>
              <a:t>4) every student having a second-period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French class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381000" y="4126468"/>
            <a:ext cx="41148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relationship can best be described as causal</a:t>
            </a:r>
            <a:r>
              <a:rPr lang="en-US" dirty="0" smtClean="0"/>
              <a:t>?</a:t>
            </a:r>
          </a:p>
          <a:p>
            <a:endParaRPr lang="en-US" sz="600" dirty="0"/>
          </a:p>
          <a:p>
            <a:r>
              <a:rPr lang="en-US" dirty="0" smtClean="0"/>
              <a:t>1) height </a:t>
            </a:r>
            <a:r>
              <a:rPr lang="en-US" dirty="0"/>
              <a:t>and intelligence </a:t>
            </a:r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) </a:t>
            </a:r>
            <a:r>
              <a:rPr lang="en-US" dirty="0"/>
              <a:t>number of correct answers on a test </a:t>
            </a:r>
            <a:r>
              <a:rPr lang="en-US" dirty="0" smtClean="0"/>
              <a:t>and test </a:t>
            </a:r>
            <a:r>
              <a:rPr lang="en-US" dirty="0"/>
              <a:t>score</a:t>
            </a:r>
          </a:p>
          <a:p>
            <a:r>
              <a:rPr lang="en-US" dirty="0" smtClean="0"/>
              <a:t>3) </a:t>
            </a:r>
            <a:r>
              <a:rPr lang="en-US" dirty="0"/>
              <a:t>shoe size and running speed </a:t>
            </a:r>
            <a:endParaRPr lang="en-US" dirty="0" smtClean="0"/>
          </a:p>
          <a:p>
            <a:r>
              <a:rPr lang="en-US" dirty="0" smtClean="0"/>
              <a:t>4</a:t>
            </a:r>
            <a:r>
              <a:rPr lang="en-US" dirty="0"/>
              <a:t>) number of students in a class and </a:t>
            </a:r>
            <a:r>
              <a:rPr lang="en-US" dirty="0" smtClean="0"/>
              <a:t>number of </a:t>
            </a:r>
            <a:r>
              <a:rPr lang="en-US" dirty="0"/>
              <a:t>students with brown hair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0" y="4114800"/>
            <a:ext cx="457200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 study showed that a decrease in the cost of</a:t>
            </a:r>
          </a:p>
          <a:p>
            <a:r>
              <a:rPr lang="en-US" dirty="0"/>
              <a:t>carrots led to an increase in the number of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carrots sold</a:t>
            </a:r>
            <a:r>
              <a:rPr lang="en-US" dirty="0"/>
              <a:t>. Which statement best describes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this relationship?</a:t>
            </a:r>
          </a:p>
          <a:p>
            <a:endParaRPr lang="en-US" sz="600" dirty="0"/>
          </a:p>
          <a:p>
            <a:r>
              <a:rPr lang="en-US" dirty="0"/>
              <a:t>1) </a:t>
            </a:r>
            <a:r>
              <a:rPr lang="en-US" dirty="0" smtClean="0"/>
              <a:t>pos. </a:t>
            </a:r>
            <a:r>
              <a:rPr lang="en-US" dirty="0"/>
              <a:t>correlation and a </a:t>
            </a:r>
            <a:r>
              <a:rPr lang="en-US" dirty="0" smtClean="0"/>
              <a:t>causal relationship</a:t>
            </a:r>
            <a:endParaRPr lang="en-US" dirty="0"/>
          </a:p>
          <a:p>
            <a:r>
              <a:rPr lang="en-US" dirty="0"/>
              <a:t>2) </a:t>
            </a:r>
            <a:r>
              <a:rPr lang="en-US" dirty="0" smtClean="0"/>
              <a:t>neg. </a:t>
            </a:r>
            <a:r>
              <a:rPr lang="en-US" dirty="0"/>
              <a:t>correlation and a causal relationship</a:t>
            </a:r>
          </a:p>
          <a:p>
            <a:r>
              <a:rPr lang="en-US" dirty="0"/>
              <a:t>3) </a:t>
            </a:r>
            <a:r>
              <a:rPr lang="en-US" dirty="0" smtClean="0"/>
              <a:t>pos. correlation </a:t>
            </a:r>
            <a:r>
              <a:rPr lang="en-US" dirty="0"/>
              <a:t>and not a </a:t>
            </a:r>
            <a:r>
              <a:rPr lang="en-US" dirty="0" smtClean="0"/>
              <a:t>causal relationship</a:t>
            </a:r>
            <a:endParaRPr lang="en-US" dirty="0"/>
          </a:p>
          <a:p>
            <a:r>
              <a:rPr lang="en-US" dirty="0"/>
              <a:t>4) </a:t>
            </a:r>
            <a:r>
              <a:rPr lang="en-US" dirty="0" smtClean="0"/>
              <a:t>neg. </a:t>
            </a:r>
            <a:r>
              <a:rPr lang="en-US" dirty="0"/>
              <a:t>correlation and not a </a:t>
            </a:r>
            <a:r>
              <a:rPr lang="en-US" dirty="0" smtClean="0"/>
              <a:t>causal relationship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5800" y="1828800"/>
            <a:ext cx="358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81000" y="1524000"/>
            <a:ext cx="4114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Which set of data can be classified as qualitative</a:t>
            </a:r>
            <a:r>
              <a:rPr lang="en-US" dirty="0" smtClean="0"/>
              <a:t>?</a:t>
            </a:r>
            <a:endParaRPr lang="en-US" dirty="0"/>
          </a:p>
          <a:p>
            <a:endParaRPr lang="en-US" sz="800" dirty="0"/>
          </a:p>
          <a:p>
            <a:r>
              <a:rPr lang="en-US" dirty="0"/>
              <a:t>1) scores of students in an algebra class</a:t>
            </a:r>
          </a:p>
          <a:p>
            <a:r>
              <a:rPr lang="en-US" dirty="0"/>
              <a:t>2) ages of students in a biology class</a:t>
            </a:r>
          </a:p>
          <a:p>
            <a:r>
              <a:rPr lang="en-US" dirty="0"/>
              <a:t>3) numbers of students in history classes</a:t>
            </a:r>
          </a:p>
          <a:p>
            <a:r>
              <a:rPr lang="en-US" dirty="0"/>
              <a:t>4) eye colors of students in an economics class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Analyzing Data (A)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440871" y="2362200"/>
            <a:ext cx="375012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4) eye colors of students </a:t>
            </a:r>
          </a:p>
          <a:p>
            <a:r>
              <a:rPr lang="en-US" sz="2800" dirty="0" smtClean="0"/>
              <a:t>in an economics class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5029200" y="2362200"/>
            <a:ext cx="347165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>
              <a:buAutoNum type="arabicParenR"/>
            </a:pPr>
            <a:r>
              <a:rPr lang="en-US" sz="2800" dirty="0" smtClean="0"/>
              <a:t>every third student </a:t>
            </a:r>
          </a:p>
          <a:p>
            <a:pPr marL="514350" indent="-514350"/>
            <a:r>
              <a:rPr lang="en-US" sz="2800" dirty="0" smtClean="0"/>
              <a:t>entering the building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228600" y="4724400"/>
            <a:ext cx="4191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2) number of correct answers on a test and test score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4953000" y="4800600"/>
            <a:ext cx="356783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2) neg. correlation and </a:t>
            </a:r>
          </a:p>
          <a:p>
            <a:r>
              <a:rPr lang="en-US" sz="2800" dirty="0" smtClean="0"/>
              <a:t>a causal relationship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System by Graphing (A)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535113" y="2427288"/>
          <a:ext cx="1271587" cy="598487"/>
        </p:xfrm>
        <a:graphic>
          <a:graphicData uri="http://schemas.openxmlformats.org/presentationml/2006/ole">
            <p:oleObj spid="_x0000_s2050" name="Equation" r:id="rId3" imgW="431640" imgH="2030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84338" y="4975225"/>
          <a:ext cx="973137" cy="598488"/>
        </p:xfrm>
        <a:graphic>
          <a:graphicData uri="http://schemas.openxmlformats.org/presentationml/2006/ole">
            <p:oleObj spid="_x0000_s2051" name="Equation" r:id="rId4" imgW="330120" imgH="2030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359400" y="4641850"/>
          <a:ext cx="2770188" cy="1196975"/>
        </p:xfrm>
        <a:graphic>
          <a:graphicData uri="http://schemas.openxmlformats.org/presentationml/2006/ole">
            <p:oleObj spid="_x0000_s2052" name="Equation" r:id="rId5" imgW="939600" imgH="4060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219825" y="2427288"/>
          <a:ext cx="1047750" cy="598487"/>
        </p:xfrm>
        <a:graphic>
          <a:graphicData uri="http://schemas.openxmlformats.org/presentationml/2006/ole">
            <p:oleObj spid="_x0000_s2053" name="Equation" r:id="rId6" imgW="355320" imgH="20304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Solve the System by Substituting (Q)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217613" y="2127250"/>
          <a:ext cx="1906587" cy="1196975"/>
        </p:xfrm>
        <a:graphic>
          <a:graphicData uri="http://schemas.openxmlformats.org/presentationml/2006/ole">
            <p:oleObj spid="_x0000_s3074" name="Equation" r:id="rId3" imgW="647640" imgH="40608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123950" y="4675188"/>
          <a:ext cx="2095500" cy="1196975"/>
        </p:xfrm>
        <a:graphic>
          <a:graphicData uri="http://schemas.openxmlformats.org/presentationml/2006/ole">
            <p:oleObj spid="_x0000_s3075" name="Equation" r:id="rId4" imgW="711000" imgH="40608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487988" y="2057400"/>
          <a:ext cx="2319337" cy="1271588"/>
        </p:xfrm>
        <a:graphic>
          <a:graphicData uri="http://schemas.openxmlformats.org/presentationml/2006/ole">
            <p:oleObj spid="_x0000_s3076" name="Equation" r:id="rId5" imgW="787320" imgH="43164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808663" y="4708525"/>
          <a:ext cx="1871662" cy="1196975"/>
        </p:xfrm>
        <a:graphic>
          <a:graphicData uri="http://schemas.openxmlformats.org/presentationml/2006/ole">
            <p:oleObj spid="_x0000_s3077" name="Equation" r:id="rId6" imgW="634680" imgH="40608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Solve the System by </a:t>
            </a:r>
            <a:r>
              <a:rPr lang="en-US" dirty="0" err="1" smtClean="0"/>
              <a:t>Substitutuing</a:t>
            </a:r>
            <a:r>
              <a:rPr lang="en-US" dirty="0" smtClean="0"/>
              <a:t> (A)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955675" y="2463800"/>
          <a:ext cx="2430463" cy="523875"/>
        </p:xfrm>
        <a:graphic>
          <a:graphicData uri="http://schemas.openxmlformats.org/presentationml/2006/ole">
            <p:oleObj spid="_x0000_s4098" name="Equation" r:id="rId3" imgW="825480" imgH="17748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647825" y="4975225"/>
          <a:ext cx="1047750" cy="598488"/>
        </p:xfrm>
        <a:graphic>
          <a:graphicData uri="http://schemas.openxmlformats.org/presentationml/2006/ole">
            <p:oleObj spid="_x0000_s4099" name="Equation" r:id="rId4" imgW="355320" imgH="2030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157913" y="2508250"/>
          <a:ext cx="1273175" cy="598488"/>
        </p:xfrm>
        <a:graphic>
          <a:graphicData uri="http://schemas.openxmlformats.org/presentationml/2006/ole">
            <p:oleObj spid="_x0000_s4100" name="Equation" r:id="rId5" imgW="431640" imgH="20304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5429250" y="5029200"/>
          <a:ext cx="2392363" cy="523875"/>
        </p:xfrm>
        <a:graphic>
          <a:graphicData uri="http://schemas.openxmlformats.org/presentationml/2006/ole">
            <p:oleObj spid="_x0000_s4102" name="Equation" r:id="rId6" imgW="81252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Solve the System by Eliminating (Q)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63600" y="2090738"/>
          <a:ext cx="2616200" cy="1271587"/>
        </p:xfrm>
        <a:graphic>
          <a:graphicData uri="http://schemas.openxmlformats.org/presentationml/2006/ole">
            <p:oleObj spid="_x0000_s5122" name="Equation" r:id="rId3" imgW="888840" imgH="4316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085850" y="4638675"/>
          <a:ext cx="2170113" cy="1271588"/>
        </p:xfrm>
        <a:graphic>
          <a:graphicData uri="http://schemas.openxmlformats.org/presentationml/2006/ole">
            <p:oleObj spid="_x0000_s5123" name="Equation" r:id="rId4" imgW="736560" imgH="431640" progId="Equation.DSMT4">
              <p:embed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5284788" y="4641850"/>
          <a:ext cx="2919412" cy="1196975"/>
        </p:xfrm>
        <a:graphic>
          <a:graphicData uri="http://schemas.openxmlformats.org/presentationml/2006/ole">
            <p:oleObj spid="_x0000_s5124" name="Equation" r:id="rId5" imgW="990360" imgH="406080" progId="Equation.DSMT4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5734050" y="2127250"/>
          <a:ext cx="2019300" cy="1196975"/>
        </p:xfrm>
        <a:graphic>
          <a:graphicData uri="http://schemas.openxmlformats.org/presentationml/2006/ole">
            <p:oleObj spid="_x0000_s5125" name="Equation" r:id="rId6" imgW="685800" imgH="40608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Solve the System by Eliminating (A)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535113" y="2427288"/>
          <a:ext cx="1271587" cy="598487"/>
        </p:xfrm>
        <a:graphic>
          <a:graphicData uri="http://schemas.openxmlformats.org/presentationml/2006/ole">
            <p:oleObj spid="_x0000_s6146" name="Equation" r:id="rId3" imgW="431640" imgH="2030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535113" y="4975225"/>
          <a:ext cx="1273175" cy="598488"/>
        </p:xfrm>
        <a:graphic>
          <a:graphicData uri="http://schemas.openxmlformats.org/presentationml/2006/ole">
            <p:oleObj spid="_x0000_s6147" name="Equation" r:id="rId4" imgW="431640" imgH="20304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5241925" y="5029200"/>
          <a:ext cx="2767013" cy="523875"/>
        </p:xfrm>
        <a:graphic>
          <a:graphicData uri="http://schemas.openxmlformats.org/presentationml/2006/ole">
            <p:oleObj spid="_x0000_s6150" name="Equation" r:id="rId5" imgW="939600" imgH="177480" progId="Equation.DSMT4">
              <p:embed/>
            </p:oleObj>
          </a:graphicData>
        </a:graphic>
      </p:graphicFrame>
      <p:graphicFrame>
        <p:nvGraphicFramePr>
          <p:cNvPr id="6151" name="Object 7"/>
          <p:cNvGraphicFramePr>
            <a:graphicFrameLocks noChangeAspect="1"/>
          </p:cNvGraphicFramePr>
          <p:nvPr/>
        </p:nvGraphicFramePr>
        <p:xfrm>
          <a:off x="5557838" y="2438400"/>
          <a:ext cx="2317750" cy="523875"/>
        </p:xfrm>
        <a:graphic>
          <a:graphicData uri="http://schemas.openxmlformats.org/presentationml/2006/ole">
            <p:oleObj spid="_x0000_s6151" name="Equation" r:id="rId6" imgW="78732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Solve the System Word Problem (Q)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33400" y="18288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Jesse buys 6 apples and 3 bananas for $5.70. At the same store, Mary buys 2 apples and 5 bananas for $3.10. Find the price of a single apple and a single banana.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53000" y="44196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Bethany buys </a:t>
            </a:r>
            <a:r>
              <a:rPr lang="en-US" dirty="0"/>
              <a:t>1</a:t>
            </a:r>
            <a:r>
              <a:rPr lang="en-US" dirty="0" smtClean="0"/>
              <a:t> book and 5 magazines for $11.25. At the same store, Julie buys 3 books and 2 magazines for $11.00. Find the price of a single book and a single magazine. 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57200" y="4343400"/>
            <a:ext cx="3733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Suppose you have $55 in your bank account. Your start saving $10 each week. Your friend has $20 in her account and is saving $15 each week. When will you and your friend have the same amount of money in your accounts?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953000" y="19050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Plant A is 16 cm tall and Is growing at a rate of 2 cm/day. Plant B is 6 cm tall and is growing at a rate of 4 cm/day. When will both plants have the same height.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Solve the System Word Problems (A)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09600" y="2133600"/>
            <a:ext cx="373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$0.80 for an apple</a:t>
            </a:r>
          </a:p>
          <a:p>
            <a:r>
              <a:rPr lang="en-US" sz="3200" dirty="0" smtClean="0"/>
              <a:t>$0.30 for a banana</a:t>
            </a:r>
            <a:endParaRPr lang="en-US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876800" y="4648200"/>
            <a:ext cx="3886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$2.50 for a book</a:t>
            </a:r>
          </a:p>
          <a:p>
            <a:r>
              <a:rPr lang="en-US" sz="3200" dirty="0" smtClean="0"/>
              <a:t>$1.75 for a magazine</a:t>
            </a:r>
            <a:endParaRPr lang="en-US" sz="3200" dirty="0"/>
          </a:p>
        </p:txBody>
      </p:sp>
      <p:sp>
        <p:nvSpPr>
          <p:cNvPr id="19" name="TextBox 18"/>
          <p:cNvSpPr txBox="1"/>
          <p:nvPr/>
        </p:nvSpPr>
        <p:spPr>
          <a:xfrm>
            <a:off x="1447800" y="490162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7 weeks</a:t>
            </a:r>
            <a:endParaRPr lang="en-US" sz="3200" dirty="0"/>
          </a:p>
        </p:txBody>
      </p:sp>
      <p:sp>
        <p:nvSpPr>
          <p:cNvPr id="20" name="TextBox 19"/>
          <p:cNvSpPr txBox="1"/>
          <p:nvPr/>
        </p:nvSpPr>
        <p:spPr>
          <a:xfrm>
            <a:off x="5943600" y="238702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5</a:t>
            </a:r>
            <a:r>
              <a:rPr lang="en-US" sz="3200" dirty="0" smtClean="0"/>
              <a:t> days</a:t>
            </a:r>
            <a:endParaRPr lang="en-US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381000" y="4038600"/>
            <a:ext cx="411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is in the solution set to the following inequality?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 -3, -4 )      ( 0, 3 )      ( -8, 2 )      ( 2, 5 )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Inequalities (Q)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rot="5400000">
            <a:off x="1943100" y="41529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28600" y="3962400"/>
            <a:ext cx="861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235075" y="4724400"/>
          <a:ext cx="1870075" cy="598488"/>
        </p:xfrm>
        <a:graphic>
          <a:graphicData uri="http://schemas.openxmlformats.org/presentationml/2006/ole">
            <p:oleObj spid="_x0000_s9219" name="Equation" r:id="rId3" imgW="634680" imgH="203040" progId="Equation.DSMT4">
              <p:embed/>
            </p:oleObj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62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762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4572000" y="15240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4572000" y="3962400"/>
            <a:ext cx="45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4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52600" y="2057400"/>
            <a:ext cx="16859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TextBox 18"/>
          <p:cNvSpPr txBox="1"/>
          <p:nvPr/>
        </p:nvSpPr>
        <p:spPr>
          <a:xfrm>
            <a:off x="381000" y="16002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Write the linear inequality shown in the graph?</a:t>
            </a:r>
          </a:p>
        </p:txBody>
      </p:sp>
      <p:pic>
        <p:nvPicPr>
          <p:cNvPr id="922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58000" y="1676400"/>
            <a:ext cx="2160159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/>
          <p:cNvSpPr txBox="1"/>
          <p:nvPr/>
        </p:nvSpPr>
        <p:spPr>
          <a:xfrm>
            <a:off x="4876800" y="1676400"/>
            <a:ext cx="2133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is in the solution set to the following inequality?</a:t>
            </a:r>
          </a:p>
          <a:p>
            <a:endParaRPr lang="en-US" dirty="0" smtClean="0"/>
          </a:p>
          <a:p>
            <a:r>
              <a:rPr lang="en-US" dirty="0" smtClean="0"/>
              <a:t>( -3, 1 )       ( 0, -5 ) </a:t>
            </a:r>
          </a:p>
          <a:p>
            <a:endParaRPr lang="en-US" dirty="0"/>
          </a:p>
          <a:p>
            <a:r>
              <a:rPr lang="en-US" dirty="0" smtClean="0"/>
              <a:t> ( 4, </a:t>
            </a:r>
            <a:r>
              <a:rPr lang="en-US" dirty="0"/>
              <a:t>3</a:t>
            </a:r>
            <a:r>
              <a:rPr lang="en-US" dirty="0" smtClean="0"/>
              <a:t> )       ( 3, -1 )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876800" y="4038600"/>
            <a:ext cx="411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Which is in the solution set to the following inequality?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( 10, -5 )      ( 0, 5 )      ( 9, 2 )      ( 7, -2 )</a:t>
            </a:r>
            <a:endParaRPr lang="en-US" dirty="0"/>
          </a:p>
        </p:txBody>
      </p:sp>
      <p:graphicFrame>
        <p:nvGraphicFramePr>
          <p:cNvPr id="9224" name="Object 8"/>
          <p:cNvGraphicFramePr>
            <a:graphicFrameLocks noChangeAspect="1"/>
          </p:cNvGraphicFramePr>
          <p:nvPr/>
        </p:nvGraphicFramePr>
        <p:xfrm>
          <a:off x="5865813" y="4735513"/>
          <a:ext cx="1944687" cy="598487"/>
        </p:xfrm>
        <a:graphic>
          <a:graphicData uri="http://schemas.openxmlformats.org/presentationml/2006/ole">
            <p:oleObj spid="_x0000_s9224" name="Equation" r:id="rId6" imgW="6602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1318</TotalTime>
  <Words>730</Words>
  <Application>Microsoft Office PowerPoint</Application>
  <PresentationFormat>On-screen Show (4:3)</PresentationFormat>
  <Paragraphs>145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Median</vt:lpstr>
      <vt:lpstr>Equation</vt:lpstr>
      <vt:lpstr>Solve the System by Graphing (Q)</vt:lpstr>
      <vt:lpstr>Solve the System by Graphing (A)</vt:lpstr>
      <vt:lpstr>Solve the System by Substituting (Q)</vt:lpstr>
      <vt:lpstr>Solve the System by Substitutuing (A)</vt:lpstr>
      <vt:lpstr>Solve the System by Eliminating (Q)</vt:lpstr>
      <vt:lpstr>Solve the System by Eliminating (A)</vt:lpstr>
      <vt:lpstr>Solve the System Word Problem (Q)</vt:lpstr>
      <vt:lpstr>Solve the System Word Problems (A)</vt:lpstr>
      <vt:lpstr>Linear Inequalities (Q)</vt:lpstr>
      <vt:lpstr>Linear Inequalities (A)</vt:lpstr>
      <vt:lpstr>Solve the System of Inequalities (Q)</vt:lpstr>
      <vt:lpstr>Solve the System of Inequalities (A)</vt:lpstr>
      <vt:lpstr>Solve the Quad-Linear System (Q)</vt:lpstr>
      <vt:lpstr>Solve the Quad-Linear System (A)</vt:lpstr>
      <vt:lpstr>Analyzing Data (Q)</vt:lpstr>
      <vt:lpstr>Analyzing Data (A)</vt:lpstr>
    </vt:vector>
  </TitlesOfParts>
  <Company>Rush-Henrietta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Solve the System by Graphing (Q)</dc:title>
  <dc:creator>FalciJ</dc:creator>
  <cp:lastModifiedBy>FalciJ</cp:lastModifiedBy>
  <cp:revision>7</cp:revision>
  <dcterms:created xsi:type="dcterms:W3CDTF">2012-04-23T03:31:09Z</dcterms:created>
  <dcterms:modified xsi:type="dcterms:W3CDTF">2012-04-24T19:36:21Z</dcterms:modified>
</cp:coreProperties>
</file>