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86" r:id="rId6"/>
    <p:sldId id="287" r:id="rId7"/>
    <p:sldId id="262" r:id="rId8"/>
    <p:sldId id="263" r:id="rId9"/>
    <p:sldId id="265" r:id="rId10"/>
    <p:sldId id="266" r:id="rId11"/>
    <p:sldId id="268" r:id="rId12"/>
    <p:sldId id="269" r:id="rId13"/>
    <p:sldId id="271" r:id="rId14"/>
    <p:sldId id="272" r:id="rId15"/>
    <p:sldId id="293" r:id="rId16"/>
    <p:sldId id="275" r:id="rId17"/>
    <p:sldId id="277" r:id="rId18"/>
    <p:sldId id="278" r:id="rId19"/>
    <p:sldId id="280" r:id="rId20"/>
    <p:sldId id="281" r:id="rId21"/>
    <p:sldId id="283" r:id="rId22"/>
    <p:sldId id="284" r:id="rId23"/>
    <p:sldId id="292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0"/>
    <a:srgbClr val="FF0000"/>
    <a:srgbClr val="FF8000"/>
    <a:srgbClr val="000080"/>
    <a:srgbClr val="800000"/>
    <a:srgbClr val="008000"/>
    <a:srgbClr val="804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29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EC7B8F-5944-413A-B534-69D4957498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120A2-8627-463D-983C-22270141C5B0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0CFD8-A93C-4ADA-963B-5F734476AE10}" type="slidenum">
              <a:rPr lang="en-US"/>
              <a:pPr/>
              <a:t>10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0EBAA-5E57-403A-99FF-C1E9159592FE}" type="slidenum">
              <a:rPr lang="en-US"/>
              <a:pPr/>
              <a:t>11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7F884-BA90-4D67-B0DC-946C6754006B}" type="slidenum">
              <a:rPr lang="en-US"/>
              <a:pPr/>
              <a:t>12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57854-3433-4695-A2D9-3D9189FC1CF0}" type="slidenum">
              <a:rPr lang="en-US"/>
              <a:pPr/>
              <a:t>13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63D7C-D143-417A-8221-9A66687B122D}" type="slidenum">
              <a:rPr lang="en-US"/>
              <a:pPr/>
              <a:t>14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3388D-2373-406E-AF86-86388F629DD5}" type="slidenum">
              <a:rPr lang="en-US"/>
              <a:pPr/>
              <a:t>15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3F45A-E88A-40E8-8B9D-4B3CB7E4E825}" type="slidenum">
              <a:rPr lang="en-US"/>
              <a:pPr/>
              <a:t>16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4BB50-F489-4D9C-8DF3-DC42392B1868}" type="slidenum">
              <a:rPr lang="en-US"/>
              <a:pPr/>
              <a:t>17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8F7CE-739B-4DC7-85A4-A5A979322023}" type="slidenum">
              <a:rPr lang="en-US"/>
              <a:pPr/>
              <a:t>18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667FD-C180-4BA4-9DBC-67DDD9593308}" type="slidenum">
              <a:rPr lang="en-US"/>
              <a:pPr/>
              <a:t>19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88F92-274C-4BDD-86A5-9A07CB5421C8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CED5C-17AF-41D9-A183-6B5B1B2F2E52}" type="slidenum">
              <a:rPr lang="en-US"/>
              <a:pPr/>
              <a:t>20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8199B-3367-49CF-BDF1-D5098881E6D6}" type="slidenum">
              <a:rPr lang="en-US"/>
              <a:pPr/>
              <a:t>21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2DDAA-BE79-4EBE-91CB-6809AE141D49}" type="slidenum">
              <a:rPr lang="en-US"/>
              <a:pPr/>
              <a:t>22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277BD-0848-4965-9A5E-5CAD32E5C644}" type="slidenum">
              <a:rPr lang="en-US"/>
              <a:pPr/>
              <a:t>23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B8163-1AD6-41B0-9FD8-C88EABB60C65}" type="slidenum">
              <a:rPr lang="en-US"/>
              <a:pPr/>
              <a:t>24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3A8E4-6D04-4398-B0CB-F15D47BA1608}" type="slidenum">
              <a:rPr lang="en-US"/>
              <a:pPr/>
              <a:t>25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4AC64-EAC0-4B5A-AB93-AB86703B0FA9}" type="slidenum">
              <a:rPr lang="en-US"/>
              <a:pPr/>
              <a:t>26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CDEF4-0C68-4B5C-8BBF-2313FD8202D5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3B24A-3A73-4AFA-896F-CE4CBCAF265F}" type="slidenum">
              <a:rPr lang="en-US"/>
              <a:pPr/>
              <a:t>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8D39F-2BF2-4338-BF55-0FB907974D2F}" type="slidenum">
              <a:rPr lang="en-US"/>
              <a:pPr/>
              <a:t>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E6F40-E044-43B6-8EA9-8B6321D759EB}" type="slidenum">
              <a:rPr lang="en-US"/>
              <a:pPr/>
              <a:t>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FC411-B0BD-4703-8BC5-26330B8277F4}" type="slidenum">
              <a:rPr lang="en-US"/>
              <a:pPr/>
              <a:t>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CDA6C-B35F-4496-9487-A6A447F78015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45C78-864F-49C5-AACC-AC1BA346896A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6813" y="3886200"/>
            <a:ext cx="4267200" cy="2057400"/>
          </a:xfrm>
        </p:spPr>
        <p:txBody>
          <a:bodyPr/>
          <a:lstStyle>
            <a:lvl1pPr marL="0" indent="0" algn="ctr">
              <a:buFont typeface="Monotype Sorts" pitchFamily="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74CA161-9BBF-472F-BA7A-54AD15DA1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90F8D-F3F1-458A-84A4-655B5954C7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752600"/>
            <a:ext cx="1943100" cy="373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752600"/>
            <a:ext cx="5676900" cy="373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3856C-3C1F-42A5-9B5A-30FDCBA93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9BED6-624A-490A-8BA5-3148B22CF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B748E-90BE-4F06-BB43-A7E4AE2CF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124200"/>
            <a:ext cx="38100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124200"/>
            <a:ext cx="38100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318F8-04E7-4954-8621-D95BB5F133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3F3DE-3891-4330-939E-54B62F864E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4F161-A094-4741-8DA7-EB4E2BF66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2933F-E590-45CD-ABE9-AC90619E21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F7313-CFB5-46C7-81CE-BBCDC2DBE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12666-C97F-409F-AC62-0A8665E62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752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1242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B8F1E222-C6FA-4003-94C9-87ED57FF31A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 pitchFamily="1" charset="2"/>
        <a:buChar char="/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 pitchFamily="1" charset="2"/>
        <a:buChar char="/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 pitchFamily="1" charset="2"/>
        <a:buChar char="/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3" Type="http://schemas.openxmlformats.org/officeDocument/2006/relationships/slide" Target="slide23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slide" Target="slide3.xml"/><Relationship Id="rId15" Type="http://schemas.openxmlformats.org/officeDocument/2006/relationships/slide" Target="slide2.xml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slide" Target="slide11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Are You Smarter </a:t>
            </a:r>
            <a:br>
              <a:rPr lang="en-US"/>
            </a:br>
            <a:r>
              <a:rPr lang="en-US"/>
              <a:t>Than a 5</a:t>
            </a:r>
            <a:r>
              <a:rPr lang="en-US" baseline="30000"/>
              <a:t>th</a:t>
            </a:r>
            <a:r>
              <a:rPr lang="en-US"/>
              <a:t> Grader?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971800" y="3733800"/>
            <a:ext cx="3048000" cy="1905000"/>
          </a:xfrm>
          <a:prstGeom prst="rect">
            <a:avLst/>
          </a:prstGeom>
          <a:solidFill>
            <a:schemeClr val="tx1"/>
          </a:solidFill>
          <a:ln w="152400" cmpd="tri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5thGr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86200"/>
            <a:ext cx="1905000" cy="147796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5th Grader Short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4th Grade </a:t>
            </a:r>
            <a:r>
              <a:rPr lang="en-US" dirty="0" smtClean="0"/>
              <a:t>Area </a:t>
            </a:r>
            <a:r>
              <a:rPr lang="en-US" dirty="0"/>
              <a:t>Answer</a:t>
            </a:r>
          </a:p>
        </p:txBody>
      </p:sp>
      <p:sp>
        <p:nvSpPr>
          <p:cNvPr id="5939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57425" y="2743200"/>
          <a:ext cx="4664075" cy="1614488"/>
        </p:xfrm>
        <a:graphic>
          <a:graphicData uri="http://schemas.openxmlformats.org/presentationml/2006/ole">
            <p:oleObj spid="_x0000_s5122" name="Equation" r:id="rId5" imgW="6602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458200" cy="1143000"/>
          </a:xfrm>
        </p:spPr>
        <p:txBody>
          <a:bodyPr/>
          <a:lstStyle/>
          <a:p>
            <a:r>
              <a:rPr lang="en-US" dirty="0"/>
              <a:t>3rd Grade </a:t>
            </a:r>
            <a:r>
              <a:rPr lang="en-US" dirty="0" smtClean="0"/>
              <a:t>Shaded Area </a:t>
            </a:r>
            <a:r>
              <a:rPr lang="en-US" dirty="0"/>
              <a:t>Question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7772400" cy="35052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The figure consists </a:t>
            </a:r>
            <a:r>
              <a:rPr lang="en-US" sz="2400" dirty="0" smtClean="0"/>
              <a:t>of a square and four quarter-circles </a:t>
            </a:r>
            <a:r>
              <a:rPr lang="en-US" sz="2400" dirty="0" smtClean="0"/>
              <a:t>of equal </a:t>
            </a:r>
            <a:r>
              <a:rPr lang="en-US" sz="2400" dirty="0" smtClean="0"/>
              <a:t>size</a:t>
            </a:r>
            <a:r>
              <a:rPr lang="en-US" sz="2400" dirty="0" smtClean="0"/>
              <a:t>. Find the area of the shaded region </a:t>
            </a:r>
            <a:r>
              <a:rPr lang="en-US" sz="2400" i="1" dirty="0" smtClean="0"/>
              <a:t>to the nearest hundredth.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43200"/>
            <a:ext cx="329300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/>
              <a:t>3rd Grade Topic 5 Answer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971800"/>
            <a:ext cx="4648200" cy="1676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7.73 in</a:t>
            </a:r>
            <a:r>
              <a:rPr lang="en-US" sz="8000" baseline="30000" dirty="0" smtClean="0"/>
              <a:t>2</a:t>
            </a:r>
            <a:endParaRPr lang="en-US" sz="8000" dirty="0"/>
          </a:p>
        </p:txBody>
      </p:sp>
      <p:sp>
        <p:nvSpPr>
          <p:cNvPr id="645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3rd Grade </a:t>
            </a:r>
            <a:r>
              <a:rPr lang="en-US" dirty="0" smtClean="0"/>
              <a:t>Rhombus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819400"/>
            <a:ext cx="7772400" cy="2590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rhombus </a:t>
            </a:r>
            <a:r>
              <a:rPr lang="en-US" i="1" dirty="0" smtClean="0"/>
              <a:t>ABCD, AB = 20 and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AC </a:t>
            </a:r>
            <a:r>
              <a:rPr lang="en-US" i="1" dirty="0" smtClean="0"/>
              <a:t>= </a:t>
            </a:r>
            <a:r>
              <a:rPr lang="en-US" i="1" dirty="0" smtClean="0"/>
              <a:t>33. </a:t>
            </a:r>
            <a:r>
              <a:rPr lang="en-US" dirty="0" smtClean="0"/>
              <a:t>Find </a:t>
            </a:r>
            <a:r>
              <a:rPr lang="en-US" dirty="0" smtClean="0"/>
              <a:t>the area of the rhombus to the </a:t>
            </a:r>
            <a:r>
              <a:rPr lang="en-US" dirty="0" smtClean="0"/>
              <a:t>nearest tenth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3rd Grade </a:t>
            </a:r>
            <a:r>
              <a:rPr lang="en-US" dirty="0" smtClean="0"/>
              <a:t>Rhombus</a:t>
            </a:r>
            <a:r>
              <a:rPr lang="en-US" dirty="0" smtClean="0"/>
              <a:t> </a:t>
            </a:r>
            <a:r>
              <a:rPr lang="en-US" dirty="0"/>
              <a:t>Answer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2895600"/>
            <a:ext cx="3657600" cy="1371600"/>
          </a:xfrm>
        </p:spPr>
        <p:txBody>
          <a:bodyPr/>
          <a:lstStyle/>
          <a:p>
            <a:pPr>
              <a:buNone/>
            </a:pPr>
            <a:r>
              <a:rPr lang="en-US" sz="7200" dirty="0" smtClean="0"/>
              <a:t>373.0</a:t>
            </a:r>
            <a:endParaRPr lang="en-US" sz="7200" dirty="0"/>
          </a:p>
        </p:txBody>
      </p:sp>
      <p:sp>
        <p:nvSpPr>
          <p:cNvPr id="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4038600" cy="213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pentagon in </a:t>
            </a:r>
            <a:r>
              <a:rPr lang="en-US" dirty="0" smtClean="0"/>
              <a:t>the diagram is </a:t>
            </a:r>
            <a:r>
              <a:rPr lang="en-US" dirty="0" smtClean="0"/>
              <a:t>formed </a:t>
            </a:r>
            <a:r>
              <a:rPr lang="en-US" dirty="0" smtClean="0"/>
              <a:t>by five </a:t>
            </a:r>
            <a:r>
              <a:rPr lang="en-US" dirty="0" smtClean="0"/>
              <a:t>rays</a:t>
            </a:r>
            <a:r>
              <a:rPr lang="en-US" dirty="0" smtClean="0"/>
              <a:t>. Find the value for </a:t>
            </a:r>
            <a:r>
              <a:rPr lang="en-US" i="1" dirty="0" smtClean="0"/>
              <a:t>x.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84626"/>
            <a:ext cx="4191000" cy="377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2nd Grade </a:t>
            </a:r>
            <a:r>
              <a:rPr lang="en-US" dirty="0" smtClean="0"/>
              <a:t>Polygons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2971800"/>
            <a:ext cx="3276600" cy="17526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108º</a:t>
            </a:r>
            <a:endParaRPr lang="en-US" sz="8000" dirty="0"/>
          </a:p>
        </p:txBody>
      </p:sp>
      <p:sp>
        <p:nvSpPr>
          <p:cNvPr id="7475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2nd Grade </a:t>
            </a:r>
            <a:r>
              <a:rPr lang="en-US" dirty="0" smtClean="0"/>
              <a:t>Interior Angles 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1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measure of each interior angle of a regular hexagon?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2nd Grade </a:t>
            </a:r>
            <a:r>
              <a:rPr lang="en-US" dirty="0" smtClean="0"/>
              <a:t>Interior Angles </a:t>
            </a:r>
            <a:r>
              <a:rPr lang="en-US" dirty="0"/>
              <a:t>Answer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2895600"/>
            <a:ext cx="2895600" cy="15240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120º</a:t>
            </a:r>
            <a:endParaRPr lang="en-US" sz="8000" dirty="0"/>
          </a:p>
        </p:txBody>
      </p:sp>
      <p:sp>
        <p:nvSpPr>
          <p:cNvPr id="798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1st </a:t>
            </a:r>
            <a:r>
              <a:rPr lang="en-US" dirty="0" smtClean="0"/>
              <a:t>Grade Types of Triangles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triangle has side lengths 15, 36, and 40. Classify the triangle as acute, obtuse, or right.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08000">
                <a:gamma/>
                <a:shade val="3922"/>
                <a:invGamma/>
              </a:srgbClr>
            </a:gs>
            <a:gs pos="50000">
              <a:srgbClr val="408000"/>
            </a:gs>
            <a:gs pos="100000">
              <a:srgbClr val="408000">
                <a:gamma/>
                <a:shade val="392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6858000" cy="1143000"/>
          </a:xfrm>
        </p:spPr>
        <p:txBody>
          <a:bodyPr/>
          <a:lstStyle/>
          <a:p>
            <a:r>
              <a:rPr lang="en-US" sz="3200"/>
              <a:t>Are You Smarter Than a </a:t>
            </a:r>
            <a:br>
              <a:rPr lang="en-US" sz="3200"/>
            </a:br>
            <a:r>
              <a:rPr lang="en-US" sz="3200"/>
              <a:t>5</a:t>
            </a:r>
            <a:r>
              <a:rPr lang="en-US" sz="3200" baseline="30000"/>
              <a:t>th</a:t>
            </a:r>
            <a:r>
              <a:rPr lang="en-US" sz="3200"/>
              <a:t> Grader?</a:t>
            </a:r>
          </a:p>
        </p:txBody>
      </p:sp>
      <p:sp>
        <p:nvSpPr>
          <p:cNvPr id="8197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" y="228600"/>
            <a:ext cx="1600200" cy="457200"/>
          </a:xfrm>
          <a:prstGeom prst="rect">
            <a:avLst/>
          </a:prstGeom>
          <a:solidFill>
            <a:srgbClr val="000080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  <a:hlinkClick r:id="rId3" action="ppaction://hlinksldjump">
                  <a:snd r:embed="rId4" name="Cash Register"/>
                </a:hlinkClick>
              </a:rPr>
              <a:t>1,000,000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198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676400" y="16764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u="sng" dirty="0">
                <a:solidFill>
                  <a:schemeClr val="hlink"/>
                </a:solidFill>
                <a:hlinkClick r:id="rId5" action="ppaction://hlinksldjump"/>
              </a:rPr>
              <a:t>5th Grade </a:t>
            </a:r>
            <a:r>
              <a:rPr lang="en-US" sz="2000" u="sng" dirty="0" smtClean="0">
                <a:solidFill>
                  <a:schemeClr val="hlink"/>
                </a:solidFill>
              </a:rPr>
              <a:t>Regular Polygons</a:t>
            </a:r>
            <a:endParaRPr lang="en-US" sz="2000" u="sng" dirty="0">
              <a:solidFill>
                <a:schemeClr val="hlink"/>
              </a:solidFill>
            </a:endParaRPr>
          </a:p>
        </p:txBody>
      </p:sp>
      <p:sp>
        <p:nvSpPr>
          <p:cNvPr id="8199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10200" y="16764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  <a:hlinkClick r:id="rId6" action="ppaction://hlinksldjump"/>
              </a:rPr>
              <a:t>5th Grade </a:t>
            </a:r>
            <a:r>
              <a:rPr lang="en-US" u="sng" dirty="0" smtClean="0">
                <a:solidFill>
                  <a:schemeClr val="hlink"/>
                </a:solidFill>
              </a:rPr>
              <a:t>Trapezoids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0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676400" y="26479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  <a:hlinkClick r:id="rId7" action="ppaction://hlinksldjump"/>
              </a:rPr>
              <a:t>4th Grade </a:t>
            </a:r>
            <a:r>
              <a:rPr lang="en-US" u="sng" dirty="0" smtClean="0">
                <a:solidFill>
                  <a:schemeClr val="hlink"/>
                </a:solidFill>
              </a:rPr>
              <a:t>Polygon Area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1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410200" y="26479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  <a:hlinkClick r:id="rId8" action="ppaction://hlinksldjump"/>
              </a:rPr>
              <a:t>4th Grade </a:t>
            </a:r>
            <a:r>
              <a:rPr lang="en-US" u="sng" dirty="0" smtClean="0">
                <a:solidFill>
                  <a:schemeClr val="hlink"/>
                </a:solidFill>
              </a:rPr>
              <a:t>Area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2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676400" y="36195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  <a:hlinkClick r:id="rId9" action="ppaction://hlinksldjump"/>
              </a:rPr>
              <a:t>3rd Grade </a:t>
            </a:r>
            <a:r>
              <a:rPr lang="en-US" u="sng" dirty="0" smtClean="0">
                <a:solidFill>
                  <a:schemeClr val="hlink"/>
                </a:solidFill>
              </a:rPr>
              <a:t>Shaded Area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3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410200" y="36195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hlink"/>
                </a:solidFill>
                <a:hlinkClick r:id="rId10" action="ppaction://hlinksldjump"/>
              </a:rPr>
              <a:t>3rd </a:t>
            </a:r>
            <a:r>
              <a:rPr lang="en-US" u="sng" dirty="0">
                <a:solidFill>
                  <a:schemeClr val="hlink"/>
                </a:solidFill>
                <a:hlinkClick r:id="rId10" action="ppaction://hlinksldjump"/>
              </a:rPr>
              <a:t>Grade </a:t>
            </a:r>
            <a:r>
              <a:rPr lang="en-US" u="sng" dirty="0" smtClean="0">
                <a:solidFill>
                  <a:schemeClr val="hlink"/>
                </a:solidFill>
              </a:rPr>
              <a:t>Rhombus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4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676400" y="45910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8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hlink"/>
                </a:solidFill>
                <a:hlinkClick r:id="rId11" action="ppaction://hlinksldjump"/>
              </a:rPr>
              <a:t>2nd </a:t>
            </a:r>
            <a:r>
              <a:rPr lang="en-US" u="sng" dirty="0">
                <a:solidFill>
                  <a:schemeClr val="hlink"/>
                </a:solidFill>
                <a:hlinkClick r:id="rId11" action="ppaction://hlinksldjump"/>
              </a:rPr>
              <a:t>Grade </a:t>
            </a:r>
            <a:r>
              <a:rPr lang="en-US" u="sng" dirty="0" smtClean="0">
                <a:solidFill>
                  <a:schemeClr val="hlink"/>
                </a:solidFill>
              </a:rPr>
              <a:t>Polygons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5" name="AutoShap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410200" y="45720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  <a:hlinkClick r:id="rId12" action="ppaction://hlinksldjump"/>
              </a:rPr>
              <a:t>2nd Grade </a:t>
            </a:r>
            <a:r>
              <a:rPr lang="en-US" u="sng" dirty="0" smtClean="0">
                <a:solidFill>
                  <a:schemeClr val="hlink"/>
                </a:solidFill>
              </a:rPr>
              <a:t>Interior Angles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06" name="AutoShape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676400" y="55626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000" u="sng" dirty="0">
                <a:solidFill>
                  <a:schemeClr val="hlink"/>
                </a:solidFill>
                <a:hlinkClick r:id="rId13" action="ppaction://hlinksldjump"/>
              </a:rPr>
              <a:t>1st Grade </a:t>
            </a:r>
            <a:r>
              <a:rPr lang="en-US" sz="2000" u="sng" dirty="0" smtClean="0">
                <a:solidFill>
                  <a:schemeClr val="hlink"/>
                </a:solidFill>
              </a:rPr>
              <a:t>Types of Triangles</a:t>
            </a:r>
            <a:endParaRPr lang="en-US" sz="2000" u="sng" dirty="0">
              <a:solidFill>
                <a:schemeClr val="hlink"/>
              </a:solidFill>
            </a:endParaRPr>
          </a:p>
        </p:txBody>
      </p:sp>
      <p:sp>
        <p:nvSpPr>
          <p:cNvPr id="8207" name="AutoShape 1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410200" y="55626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u="sng" dirty="0">
                <a:solidFill>
                  <a:schemeClr val="hlink"/>
                </a:solidFill>
                <a:hlinkClick r:id="rId14" action="ppaction://hlinksldjump"/>
              </a:rPr>
              <a:t>1st </a:t>
            </a:r>
            <a:r>
              <a:rPr lang="en-US" u="sng" dirty="0" smtClean="0">
                <a:solidFill>
                  <a:schemeClr val="hlink"/>
                </a:solidFill>
                <a:hlinkClick r:id="rId14" action="ppaction://hlinksldjump"/>
              </a:rPr>
              <a:t>Grade</a:t>
            </a:r>
            <a:r>
              <a:rPr lang="en-US" u="sng" dirty="0" smtClean="0">
                <a:solidFill>
                  <a:schemeClr val="hlink"/>
                </a:solidFill>
              </a:rPr>
              <a:t> Parallelograms</a:t>
            </a:r>
            <a:endParaRPr lang="en-US" u="sng" dirty="0">
              <a:solidFill>
                <a:schemeClr val="hlink"/>
              </a:solidFill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165100" y="800100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500,000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52400" y="1387475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300,000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52400" y="197326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175,000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152400" y="2560638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100,000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152400" y="314801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50,000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152400" y="3733800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25,000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152400" y="4321175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10,000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52400" y="490696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5,000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152400" y="5494338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2,000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21" name="Rectangle 2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152400" y="608171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folHlink"/>
                </a:solidFill>
                <a:hlinkClick r:id="" action="ppaction://noaction">
                  <a:snd r:embed="rId4" name="Cash Register"/>
                </a:hlinkClick>
              </a:rPr>
              <a:t>1,000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 cmpd="tri">
            <a:pattFill prst="divot">
              <a:fgClr>
                <a:srgbClr val="000000"/>
              </a:fgClr>
              <a:bgClr>
                <a:srgbClr val="8040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1st Grade </a:t>
            </a:r>
            <a:r>
              <a:rPr lang="en-US" dirty="0" smtClean="0"/>
              <a:t>Types of Triangles </a:t>
            </a:r>
            <a:r>
              <a:rPr lang="en-US" dirty="0"/>
              <a:t>Answer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3048000"/>
            <a:ext cx="4267200" cy="17526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Obtuse</a:t>
            </a:r>
            <a:endParaRPr lang="en-US" sz="8000" dirty="0"/>
          </a:p>
        </p:txBody>
      </p:sp>
      <p:sp>
        <p:nvSpPr>
          <p:cNvPr id="849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1st Grade </a:t>
            </a:r>
            <a:r>
              <a:rPr lang="en-US" dirty="0" smtClean="0"/>
              <a:t>Parallelogram Question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3581400" cy="3581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 the following parallelogram,  Solve for </a:t>
            </a:r>
            <a:r>
              <a:rPr lang="en-US" i="1" dirty="0" smtClean="0"/>
              <a:t>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90800"/>
            <a:ext cx="4295775" cy="34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1st Grade </a:t>
            </a:r>
            <a:r>
              <a:rPr lang="en-US" dirty="0" smtClean="0"/>
              <a:t>Parallelogram Answer 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2819400"/>
            <a:ext cx="2362200" cy="14478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11.2</a:t>
            </a:r>
            <a:endParaRPr lang="en-US" sz="8000" dirty="0"/>
          </a:p>
        </p:txBody>
      </p:sp>
      <p:sp>
        <p:nvSpPr>
          <p:cNvPr id="901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Million Dollar Question</a:t>
            </a:r>
            <a:br>
              <a:rPr lang="en-US" dirty="0"/>
            </a:br>
            <a:r>
              <a:rPr lang="en-US" dirty="0" smtClean="0"/>
              <a:t>Area of a Pentagon</a:t>
            </a: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1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/>
              <a:t>1,000,000 Question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106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Find the area of the Pentagon </a:t>
            </a:r>
            <a:r>
              <a:rPr lang="en-US" i="1" dirty="0" smtClean="0"/>
              <a:t>to the neares</a:t>
            </a:r>
            <a:r>
              <a:rPr lang="en-US" i="1" dirty="0" smtClean="0"/>
              <a:t>t tenth.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71800"/>
            <a:ext cx="3195637" cy="32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/>
              <a:t>1,000,000 Answer </a:t>
            </a:r>
          </a:p>
        </p:txBody>
      </p:sp>
      <p:sp>
        <p:nvSpPr>
          <p:cNvPr id="1105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62200" y="3048000"/>
            <a:ext cx="533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1" charset="2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21.4 ft</a:t>
            </a:r>
            <a:r>
              <a:rPr kumimoji="0" lang="en-US" sz="8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 for Playing!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971800" y="3733800"/>
            <a:ext cx="3048000" cy="1905000"/>
          </a:xfrm>
          <a:prstGeom prst="rect">
            <a:avLst/>
          </a:prstGeom>
          <a:solidFill>
            <a:schemeClr val="tx1"/>
          </a:solidFill>
          <a:ln w="152400" cmpd="tri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46" name="Picture 6" descr="5thGr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86200"/>
            <a:ext cx="1905000" cy="147796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5th Grader Shor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5th Grade </a:t>
            </a:r>
            <a:r>
              <a:rPr lang="en-US" dirty="0" smtClean="0"/>
              <a:t>Regular Polygons </a:t>
            </a:r>
            <a:r>
              <a:rPr lang="en-US" dirty="0"/>
              <a:t>Question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05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sum of the interior angles of a regular polygon is 1800º</a:t>
            </a:r>
          </a:p>
          <a:p>
            <a:pPr>
              <a:buNone/>
            </a:pPr>
            <a:endParaRPr lang="en-US" sz="2800" dirty="0" smtClean="0"/>
          </a:p>
          <a:p>
            <a:pPr marL="514350" indent="-514350">
              <a:buAutoNum type="alphaUcParenR"/>
            </a:pPr>
            <a:r>
              <a:rPr lang="en-US" sz="2800" dirty="0" smtClean="0"/>
              <a:t>Find the measure of a single interior angle</a:t>
            </a:r>
          </a:p>
          <a:p>
            <a:pPr marL="514350" indent="-514350">
              <a:buAutoNum type="alphaUcParenR"/>
            </a:pPr>
            <a:r>
              <a:rPr lang="en-US" sz="2800" dirty="0" smtClean="0"/>
              <a:t>Find the measure of a single </a:t>
            </a:r>
            <a:r>
              <a:rPr lang="en-US" sz="2800" dirty="0" smtClean="0"/>
              <a:t>exterior angle</a:t>
            </a:r>
          </a:p>
          <a:p>
            <a:pPr marL="514350" indent="-514350">
              <a:buAutoNum type="alphaUcParenR"/>
            </a:pPr>
            <a:r>
              <a:rPr lang="en-US" sz="2800" dirty="0" smtClean="0"/>
              <a:t>Find the number of sides of the figure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5th Grade </a:t>
            </a:r>
            <a:r>
              <a:rPr lang="en-US" dirty="0" smtClean="0"/>
              <a:t>Regular Polygons Answer </a:t>
            </a:r>
            <a:endParaRPr lang="en-US" dirty="0"/>
          </a:p>
        </p:txBody>
      </p:sp>
      <p:sp>
        <p:nvSpPr>
          <p:cNvPr id="4915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3048000" cy="3505200"/>
          </a:xfrm>
        </p:spPr>
        <p:txBody>
          <a:bodyPr/>
          <a:lstStyle/>
          <a:p>
            <a:pPr>
              <a:buNone/>
            </a:pPr>
            <a:endParaRPr lang="en-US" sz="5400" dirty="0" smtClean="0"/>
          </a:p>
          <a:p>
            <a:pPr marL="514350" indent="-514350">
              <a:buAutoNum type="alphaUcParenR"/>
            </a:pPr>
            <a:r>
              <a:rPr lang="en-US" sz="5400" dirty="0" smtClean="0"/>
              <a:t>150º</a:t>
            </a:r>
          </a:p>
          <a:p>
            <a:pPr marL="514350" indent="-514350">
              <a:buAutoNum type="alphaUcParenR"/>
            </a:pPr>
            <a:r>
              <a:rPr lang="en-US" sz="5400" dirty="0" smtClean="0"/>
              <a:t>30</a:t>
            </a:r>
            <a:r>
              <a:rPr lang="en-US" sz="5400" dirty="0" smtClean="0"/>
              <a:t>º</a:t>
            </a:r>
            <a:endParaRPr lang="en-US" sz="5400" dirty="0" smtClean="0"/>
          </a:p>
          <a:p>
            <a:pPr marL="514350" indent="-514350">
              <a:buAutoNum type="alphaUcParenR"/>
            </a:pPr>
            <a:r>
              <a:rPr lang="en-US" sz="5400" dirty="0" smtClean="0"/>
              <a:t>12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5th Grade </a:t>
            </a:r>
            <a:r>
              <a:rPr lang="en-US" dirty="0" smtClean="0"/>
              <a:t>Trapezoids </a:t>
            </a:r>
            <a:r>
              <a:rPr lang="en-US" dirty="0"/>
              <a:t>Question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129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Find the area of the trapezoid </a:t>
            </a:r>
            <a:r>
              <a:rPr lang="en-US" i="1" dirty="0" smtClean="0"/>
              <a:t>to the nearest tenth.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733800"/>
            <a:ext cx="534951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5th Grade </a:t>
            </a:r>
            <a:r>
              <a:rPr lang="en-US" dirty="0" smtClean="0"/>
              <a:t>Trapezoids </a:t>
            </a:r>
            <a:r>
              <a:rPr lang="en-US" dirty="0"/>
              <a:t>Answer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3048000"/>
            <a:ext cx="3886200" cy="1676400"/>
          </a:xfrm>
        </p:spPr>
        <p:txBody>
          <a:bodyPr/>
          <a:lstStyle/>
          <a:p>
            <a:pPr>
              <a:buNone/>
            </a:pPr>
            <a:r>
              <a:rPr lang="en-US" sz="7200" dirty="0" smtClean="0"/>
              <a:t>49.9 ft</a:t>
            </a:r>
            <a:r>
              <a:rPr lang="en-US" sz="7200" baseline="30000" dirty="0" smtClean="0"/>
              <a:t>2</a:t>
            </a:r>
            <a:endParaRPr lang="en-US" sz="7200" dirty="0"/>
          </a:p>
        </p:txBody>
      </p:sp>
      <p:sp>
        <p:nvSpPr>
          <p:cNvPr id="9523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4th Grade </a:t>
            </a:r>
            <a:r>
              <a:rPr lang="en-US" dirty="0" smtClean="0"/>
              <a:t>Polygon Area Question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 bwMode="auto">
          <a:xfrm>
            <a:off x="5410200" y="2819400"/>
            <a:ext cx="3124200" cy="2693276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10400" y="4114800"/>
            <a:ext cx="76200" cy="762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8" name="Straight Connector 7"/>
          <p:cNvCxnSpPr>
            <a:stCxn id="4" idx="2"/>
            <a:endCxn id="6" idx="3"/>
          </p:cNvCxnSpPr>
          <p:nvPr/>
        </p:nvCxnSpPr>
        <p:spPr bwMode="auto">
          <a:xfrm rot="5400000" flipH="1" flipV="1">
            <a:off x="5886121" y="4377239"/>
            <a:ext cx="1332835" cy="938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6" idx="7"/>
          </p:cNvCxnSpPr>
          <p:nvPr/>
        </p:nvCxnSpPr>
        <p:spPr bwMode="auto">
          <a:xfrm rot="16200000" flipH="1">
            <a:off x="6400799" y="4800600"/>
            <a:ext cx="1360441" cy="1115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0800000">
            <a:off x="6858000" y="5257800"/>
            <a:ext cx="228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6743700" y="5372100"/>
            <a:ext cx="22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791200" y="4419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16 in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5181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6 in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85800" y="2590800"/>
            <a:ext cx="487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 pitchFamily="1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area of the polygon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the nearest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tenth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4th Grade </a:t>
            </a:r>
            <a:r>
              <a:rPr lang="en-US" dirty="0" smtClean="0"/>
              <a:t>Polygon Area Answer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3048000"/>
            <a:ext cx="5334000" cy="15240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534.0 in</a:t>
            </a:r>
            <a:r>
              <a:rPr lang="en-US" sz="8000" baseline="30000" dirty="0" smtClean="0"/>
              <a:t>2</a:t>
            </a:r>
            <a:endParaRPr lang="en-US" sz="8000" dirty="0"/>
          </a:p>
        </p:txBody>
      </p:sp>
      <p:sp>
        <p:nvSpPr>
          <p:cNvPr id="542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/>
              <a:t>4th Grade </a:t>
            </a:r>
            <a:r>
              <a:rPr lang="en-US" dirty="0" smtClean="0"/>
              <a:t>Area </a:t>
            </a:r>
            <a:r>
              <a:rPr lang="en-US" dirty="0"/>
              <a:t>Question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Find </a:t>
            </a:r>
            <a:r>
              <a:rPr lang="en-US" dirty="0" smtClean="0"/>
              <a:t>the area of the garden </a:t>
            </a:r>
            <a:r>
              <a:rPr lang="en-US" dirty="0" smtClean="0"/>
              <a:t>in simplest radical form.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14600"/>
            <a:ext cx="5057775" cy="341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board">
  <a:themeElements>
    <a:clrScheme name="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FFFF00"/>
      </a:accent1>
      <a:accent2>
        <a:srgbClr val="FF6666"/>
      </a:accent2>
      <a:accent3>
        <a:srgbClr val="B5C2B8"/>
      </a:accent3>
      <a:accent4>
        <a:srgbClr val="DADADA"/>
      </a:accent4>
      <a:accent5>
        <a:srgbClr val="FFFFAA"/>
      </a:accent5>
      <a:accent6>
        <a:srgbClr val="E75C5C"/>
      </a:accent6>
      <a:hlink>
        <a:srgbClr val="FFFFFF"/>
      </a:hlink>
      <a:folHlink>
        <a:srgbClr val="004080"/>
      </a:folHlink>
    </a:clrScheme>
    <a:fontScheme name="Chalkboard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halkboard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2004:Templates:Presentations:Designs:Chalkboard</Template>
  <TotalTime>755</TotalTime>
  <Words>381</Words>
  <Application>Microsoft Office PowerPoint</Application>
  <PresentationFormat>On-screen Show (4:3)</PresentationFormat>
  <Paragraphs>113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Chalkboard</vt:lpstr>
      <vt:lpstr>MathType 6.0 Equation</vt:lpstr>
      <vt:lpstr>Are You Smarter  Than a 5th Grader?</vt:lpstr>
      <vt:lpstr>Are You Smarter Than a  5th Grader?</vt:lpstr>
      <vt:lpstr>5th Grade Regular Polygons Question </vt:lpstr>
      <vt:lpstr>5th Grade Regular Polygons Answer </vt:lpstr>
      <vt:lpstr>5th Grade Trapezoids Question </vt:lpstr>
      <vt:lpstr>5th Grade Trapezoids Answer </vt:lpstr>
      <vt:lpstr>4th Grade Polygon Area Question</vt:lpstr>
      <vt:lpstr>4th Grade Polygon Area Answer</vt:lpstr>
      <vt:lpstr>4th Grade Area Question</vt:lpstr>
      <vt:lpstr>4th Grade Area Answer</vt:lpstr>
      <vt:lpstr>3rd Grade Shaded Area Question</vt:lpstr>
      <vt:lpstr>3rd Grade Topic 5 Answer </vt:lpstr>
      <vt:lpstr>3rd Grade Rhombus</vt:lpstr>
      <vt:lpstr>3rd Grade Rhombus Answer</vt:lpstr>
      <vt:lpstr>Slide 15</vt:lpstr>
      <vt:lpstr>2nd Grade Polygons</vt:lpstr>
      <vt:lpstr>2nd Grade Interior Angles </vt:lpstr>
      <vt:lpstr>2nd Grade Interior Angles Answer</vt:lpstr>
      <vt:lpstr>1st Grade Types of Triangles</vt:lpstr>
      <vt:lpstr>1st Grade Types of Triangles Answer</vt:lpstr>
      <vt:lpstr>1st Grade Parallelogram Question</vt:lpstr>
      <vt:lpstr>1st Grade Parallelogram Answer </vt:lpstr>
      <vt:lpstr>Million Dollar Question Area of a Pentagon</vt:lpstr>
      <vt:lpstr>1,000,000 Question</vt:lpstr>
      <vt:lpstr>1,000,000 Answer </vt:lpstr>
      <vt:lpstr>Thanks for Playing!</vt:lpstr>
    </vt:vector>
  </TitlesOfParts>
  <Company>Gary Bodenschatz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Smarter  Than a 5th Grader?</dc:title>
  <dc:creator>Gary Bodenschatz</dc:creator>
  <cp:lastModifiedBy>FalciJ</cp:lastModifiedBy>
  <cp:revision>27</cp:revision>
  <dcterms:created xsi:type="dcterms:W3CDTF">2007-06-10T20:28:24Z</dcterms:created>
  <dcterms:modified xsi:type="dcterms:W3CDTF">2012-03-30T05:04:31Z</dcterms:modified>
</cp:coreProperties>
</file>