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varScale="1">
        <p:scale>
          <a:sx n="82" d="100"/>
          <a:sy n="82" d="100"/>
        </p:scale>
        <p:origin x="-1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18D7792-7E9A-4024-B7A9-F9BE7E5DD333}"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3556" name="Rectangle 4"/>
          <p:cNvSpPr>
            <a:spLocks noGrp="1" noChangeArrowheads="1"/>
          </p:cNvSpPr>
          <p:nvPr>
            <p:ph type="dt" sz="half" idx="2"/>
          </p:nvPr>
        </p:nvSpPr>
        <p:spPr/>
        <p:txBody>
          <a:bodyPr/>
          <a:lstStyle>
            <a:lvl1pPr>
              <a:defRPr/>
            </a:lvl1pPr>
          </a:lstStyle>
          <a:p>
            <a:endParaRPr lang="en-US" dirty="0"/>
          </a:p>
        </p:txBody>
      </p:sp>
      <p:sp>
        <p:nvSpPr>
          <p:cNvPr id="23557" name="Rectangle 5"/>
          <p:cNvSpPr>
            <a:spLocks noGrp="1" noChangeArrowheads="1"/>
          </p:cNvSpPr>
          <p:nvPr>
            <p:ph type="ftr" sz="quarter" idx="3"/>
          </p:nvPr>
        </p:nvSpPr>
        <p:spPr/>
        <p:txBody>
          <a:bodyPr/>
          <a:lstStyle>
            <a:lvl1pPr>
              <a:defRPr/>
            </a:lvl1pPr>
          </a:lstStyle>
          <a:p>
            <a:endParaRPr lang="en-US" dirty="0"/>
          </a:p>
        </p:txBody>
      </p:sp>
      <p:sp>
        <p:nvSpPr>
          <p:cNvPr id="23558" name="Rectangle 6"/>
          <p:cNvSpPr>
            <a:spLocks noGrp="1" noChangeArrowheads="1"/>
          </p:cNvSpPr>
          <p:nvPr>
            <p:ph type="sldNum" sz="quarter" idx="4"/>
          </p:nvPr>
        </p:nvSpPr>
        <p:spPr/>
        <p:txBody>
          <a:bodyPr/>
          <a:lstStyle>
            <a:lvl1pPr>
              <a:defRPr/>
            </a:lvl1pPr>
          </a:lstStyle>
          <a:p>
            <a:fld id="{F2BBC56F-F707-4B0E-9420-0E6ACBB25981}"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DB5D7EB-C77B-4FDB-83F8-0A690C13FB2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64AE838-3085-4B12-A459-0FA8F1B50D2E}"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dirty="0"/>
          </a:p>
        </p:txBody>
      </p:sp>
      <p:sp>
        <p:nvSpPr>
          <p:cNvPr id="30726" name="Rectangle 6"/>
          <p:cNvSpPr>
            <a:spLocks noGrp="1" noChangeArrowheads="1"/>
          </p:cNvSpPr>
          <p:nvPr>
            <p:ph type="ftr" sz="quarter" idx="3"/>
          </p:nvPr>
        </p:nvSpPr>
        <p:spPr/>
        <p:txBody>
          <a:bodyPr/>
          <a:lstStyle>
            <a:lvl1pPr>
              <a:defRPr/>
            </a:lvl1pPr>
          </a:lstStyle>
          <a:p>
            <a:endParaRPr lang="en-US" dirty="0"/>
          </a:p>
        </p:txBody>
      </p:sp>
      <p:sp>
        <p:nvSpPr>
          <p:cNvPr id="30727" name="Rectangle 7"/>
          <p:cNvSpPr>
            <a:spLocks noGrp="1" noChangeArrowheads="1"/>
          </p:cNvSpPr>
          <p:nvPr>
            <p:ph type="sldNum" sz="quarter" idx="4"/>
          </p:nvPr>
        </p:nvSpPr>
        <p:spPr/>
        <p:txBody>
          <a:bodyPr/>
          <a:lstStyle>
            <a:lvl1pPr>
              <a:defRPr/>
            </a:lvl1pPr>
          </a:lstStyle>
          <a:p>
            <a:fld id="{1794003B-00CF-47F5-9543-DD629117830B}"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C59FCE48-3236-4BF5-9BC7-3676B2C5991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EE8072B-A0E5-4093-9400-CBCC73D87728}"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B07113F-AACD-4D13-8547-6CC8B35AD4A7}"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71733908-1FB0-4D94-8CBB-F527EDE0D0D3}"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0ACA104-EE17-47BB-94B3-2F2675CF6878}"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BB3E1A0D-0D9B-48AD-924A-74EA3EC98DB2}"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C97BA7B-472F-4AA7-9E16-2ED7D0809FC6}"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19954C0-6A85-4F5F-9537-51A44D1E73B5}"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7B7F3F17-160C-4914-B07A-A9A21F101DEB}"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E98A6669-F5DF-4E53-9C44-5CD7BD30BBDE}"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F057F0BB-8F2E-4FCF-B6A7-1AB26868E8DB}"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09EE5FD-CE61-43C5-B1F7-70AF9ACD8BD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517514B9-D661-45F2-9CCD-7210C173568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BE7670C1-5D49-4B00-AA41-A82D9B83F0D2}"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E1FC1FB-A337-4F06-BB39-EDD6D29313B4}"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921A589C-561D-4495-B6A9-1097ED4BF472}"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4316D6FD-E743-43DD-B4DA-06F8FB70DBD1}"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24D81700-9486-40B9-BD36-DF22AE6B6C4C}"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ACF3AE-E801-4FAA-A570-4D67DF2A7C7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dirty="0"/>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21FCA68-B877-48DE-8641-5359F739AF53}"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6800" y="304800"/>
            <a:ext cx="6955750"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solidFill>
                  <a:srgbClr val="FF0000"/>
                </a:solidFill>
                <a:effectLst>
                  <a:outerShdw blurRad="88000" dist="50800" dir="5040000" algn="tl">
                    <a:schemeClr val="accent4">
                      <a:tint val="80000"/>
                      <a:satMod val="250000"/>
                      <a:alpha val="45000"/>
                    </a:schemeClr>
                  </a:outerShdw>
                </a:effectLst>
              </a:rPr>
              <a:t>Death of a Salesman</a:t>
            </a:r>
            <a:endParaRPr lang="en-US" sz="5400" b="1" cap="none" spc="0" dirty="0">
              <a:ln>
                <a:prstDash val="solid"/>
              </a:ln>
              <a:solidFill>
                <a:srgbClr val="FF0000"/>
              </a:solidFill>
              <a:effectLst>
                <a:outerShdw blurRad="88000" dist="50800" dir="5040000" algn="tl">
                  <a:schemeClr val="accent4">
                    <a:tint val="80000"/>
                    <a:satMod val="250000"/>
                    <a:alpha val="45000"/>
                  </a:schemeClr>
                </a:outerShdw>
              </a:effectLst>
            </a:endParaRPr>
          </a:p>
        </p:txBody>
      </p:sp>
      <p:pic>
        <p:nvPicPr>
          <p:cNvPr id="8" name="Picture 7"/>
          <p:cNvPicPr/>
          <p:nvPr/>
        </p:nvPicPr>
        <p:blipFill>
          <a:blip r:embed="rId2" cstate="print"/>
          <a:srcRect/>
          <a:stretch>
            <a:fillRect/>
          </a:stretch>
        </p:blipFill>
        <p:spPr bwMode="auto">
          <a:xfrm>
            <a:off x="3429000" y="1447800"/>
            <a:ext cx="2057399" cy="3276600"/>
          </a:xfrm>
          <a:prstGeom prst="rect">
            <a:avLst/>
          </a:prstGeom>
          <a:noFill/>
          <a:ln w="9525">
            <a:noFill/>
            <a:miter lim="800000"/>
            <a:headEnd/>
            <a:tailEnd/>
          </a:ln>
        </p:spPr>
      </p:pic>
      <p:sp>
        <p:nvSpPr>
          <p:cNvPr id="9" name="Rectangle 8"/>
          <p:cNvSpPr/>
          <p:nvPr/>
        </p:nvSpPr>
        <p:spPr>
          <a:xfrm>
            <a:off x="762000" y="5181600"/>
            <a:ext cx="7417416"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Cross-Analysis Essay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772519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Syllogistic Method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4514" name="Picture 2"/>
          <p:cNvPicPr>
            <a:picLocks noChangeAspect="1" noChangeArrowheads="1"/>
          </p:cNvPicPr>
          <p:nvPr/>
        </p:nvPicPr>
        <p:blipFill>
          <a:blip r:embed="rId2" cstate="print"/>
          <a:srcRect/>
          <a:stretch>
            <a:fillRect/>
          </a:stretch>
        </p:blipFill>
        <p:spPr bwMode="auto">
          <a:xfrm>
            <a:off x="533400" y="1371600"/>
            <a:ext cx="3581400" cy="4762500"/>
          </a:xfrm>
          <a:prstGeom prst="rect">
            <a:avLst/>
          </a:prstGeom>
          <a:noFill/>
          <a:ln w="9525">
            <a:noFill/>
            <a:miter lim="800000"/>
            <a:headEnd/>
            <a:tailEnd/>
          </a:ln>
        </p:spPr>
      </p:pic>
      <p:sp>
        <p:nvSpPr>
          <p:cNvPr id="6" name="Oval Callout 5"/>
          <p:cNvSpPr/>
          <p:nvPr/>
        </p:nvSpPr>
        <p:spPr>
          <a:xfrm>
            <a:off x="2971800" y="1981200"/>
            <a:ext cx="5715000" cy="2971800"/>
          </a:xfrm>
          <a:prstGeom prst="wedgeEllipseCallout">
            <a:avLst>
              <a:gd name="adj1" fmla="val -60926"/>
              <a:gd name="adj2" fmla="val -9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a:t>
            </a:r>
            <a:r>
              <a:rPr lang="en-US" baseline="30000" dirty="0" smtClean="0">
                <a:solidFill>
                  <a:srgbClr val="0070C0"/>
                </a:solidFill>
              </a:rPr>
              <a:t>st</a:t>
            </a:r>
            <a:r>
              <a:rPr lang="en-US" dirty="0" smtClean="0">
                <a:solidFill>
                  <a:srgbClr val="0070C0"/>
                </a:solidFill>
              </a:rPr>
              <a:t> Premise: </a:t>
            </a:r>
            <a:r>
              <a:rPr lang="en-US" dirty="0" smtClean="0"/>
              <a:t>A Statement Containing An Argument That You Must Prove</a:t>
            </a:r>
          </a:p>
          <a:p>
            <a:pPr algn="ctr"/>
            <a:endParaRPr lang="en-US" dirty="0"/>
          </a:p>
          <a:p>
            <a:pPr algn="ctr"/>
            <a:r>
              <a:rPr lang="en-US" dirty="0" smtClean="0">
                <a:solidFill>
                  <a:srgbClr val="0070C0"/>
                </a:solidFill>
              </a:rPr>
              <a:t>2</a:t>
            </a:r>
            <a:r>
              <a:rPr lang="en-US" baseline="30000" dirty="0" smtClean="0">
                <a:solidFill>
                  <a:srgbClr val="0070C0"/>
                </a:solidFill>
              </a:rPr>
              <a:t>nd</a:t>
            </a:r>
            <a:r>
              <a:rPr lang="en-US" dirty="0" smtClean="0">
                <a:solidFill>
                  <a:srgbClr val="0070C0"/>
                </a:solidFill>
              </a:rPr>
              <a:t> Premise: </a:t>
            </a:r>
            <a:r>
              <a:rPr lang="en-US" dirty="0" smtClean="0"/>
              <a:t>Textual Support (Quote or Paraphrase)</a:t>
            </a:r>
          </a:p>
          <a:p>
            <a:pPr algn="ctr"/>
            <a:endParaRPr lang="en-US" dirty="0"/>
          </a:p>
          <a:p>
            <a:pPr algn="ctr"/>
            <a:r>
              <a:rPr lang="en-US" dirty="0" smtClean="0">
                <a:solidFill>
                  <a:srgbClr val="0070C0"/>
                </a:solidFill>
              </a:rPr>
              <a:t>Conclusion:</a:t>
            </a:r>
            <a:r>
              <a:rPr lang="en-US" dirty="0" smtClean="0"/>
              <a:t> Textual Analysis (You Quoted … You Need to Analyze It!)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Flipping Trix</a:t>
            </a:r>
            <a:endParaRPr lang="en-US" dirty="0"/>
          </a:p>
        </p:txBody>
      </p:sp>
      <p:pic>
        <p:nvPicPr>
          <p:cNvPr id="65539" name="Picture 3"/>
          <p:cNvPicPr>
            <a:picLocks noGrp="1" noChangeAspect="1" noChangeArrowheads="1"/>
          </p:cNvPicPr>
          <p:nvPr>
            <p:ph idx="1"/>
          </p:nvPr>
        </p:nvPicPr>
        <p:blipFill>
          <a:blip r:embed="rId2" cstate="print"/>
          <a:srcRect/>
          <a:stretch>
            <a:fillRect/>
          </a:stretch>
        </p:blipFill>
        <p:spPr bwMode="auto">
          <a:xfrm>
            <a:off x="3505200" y="1752600"/>
            <a:ext cx="2362199" cy="3810000"/>
          </a:xfrm>
          <a:prstGeom prst="rect">
            <a:avLst/>
          </a:prstGeom>
          <a:noFill/>
          <a:ln w="9525">
            <a:noFill/>
            <a:miter lim="800000"/>
            <a:headEnd/>
            <a:tailEnd/>
          </a:ln>
        </p:spPr>
      </p:pic>
      <p:sp>
        <p:nvSpPr>
          <p:cNvPr id="7" name="Oval Callout 6"/>
          <p:cNvSpPr/>
          <p:nvPr/>
        </p:nvSpPr>
        <p:spPr>
          <a:xfrm>
            <a:off x="152400" y="3352800"/>
            <a:ext cx="3962400" cy="1755648"/>
          </a:xfrm>
          <a:prstGeom prst="wedgeEllipseCallout">
            <a:avLst>
              <a:gd name="adj1" fmla="val 71474"/>
              <a:gd name="adj2" fmla="val 31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Will Need To Reference Both the Play &amp; At Least One Article In Every Syllogism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3999" cy="563562"/>
          </a:xfrm>
        </p:spPr>
        <p:txBody>
          <a:bodyPr/>
          <a:lstStyle/>
          <a:p>
            <a:r>
              <a:rPr lang="en-US" sz="2800" dirty="0" smtClean="0"/>
              <a:t>Sample 1</a:t>
            </a:r>
            <a:r>
              <a:rPr lang="en-US" sz="2800" baseline="30000" dirty="0" smtClean="0"/>
              <a:t>st</a:t>
            </a:r>
            <a:r>
              <a:rPr lang="en-US" sz="2800" dirty="0" smtClean="0"/>
              <a:t> Premises: An Argument You Must Prove</a:t>
            </a:r>
            <a:endParaRPr lang="en-US" sz="2800" dirty="0"/>
          </a:p>
        </p:txBody>
      </p:sp>
      <p:sp>
        <p:nvSpPr>
          <p:cNvPr id="3" name="Content Placeholder 2"/>
          <p:cNvSpPr>
            <a:spLocks noGrp="1"/>
          </p:cNvSpPr>
          <p:nvPr>
            <p:ph idx="1"/>
          </p:nvPr>
        </p:nvSpPr>
        <p:spPr>
          <a:xfrm>
            <a:off x="0" y="990600"/>
            <a:ext cx="8682039" cy="5135563"/>
          </a:xfrm>
        </p:spPr>
        <p:txBody>
          <a:bodyPr/>
          <a:lstStyle/>
          <a:p>
            <a:r>
              <a:rPr lang="en-US" dirty="0" smtClean="0">
                <a:solidFill>
                  <a:srgbClr val="C00000"/>
                </a:solidFill>
              </a:rPr>
              <a:t>In today’s current economic situation, America is full of people like Willy Loman.</a:t>
            </a:r>
          </a:p>
          <a:p>
            <a:endParaRPr lang="en-US" dirty="0">
              <a:solidFill>
                <a:srgbClr val="C00000"/>
              </a:solidFill>
            </a:endParaRPr>
          </a:p>
          <a:p>
            <a:r>
              <a:rPr lang="en-US" dirty="0" smtClean="0">
                <a:solidFill>
                  <a:srgbClr val="C00000"/>
                </a:solidFill>
              </a:rPr>
              <a:t>America is not the place it used to be.</a:t>
            </a:r>
          </a:p>
          <a:p>
            <a:endParaRPr lang="en-US" dirty="0">
              <a:solidFill>
                <a:srgbClr val="C00000"/>
              </a:solidFill>
            </a:endParaRPr>
          </a:p>
          <a:p>
            <a:r>
              <a:rPr lang="en-US" dirty="0" smtClean="0">
                <a:solidFill>
                  <a:srgbClr val="C00000"/>
                </a:solidFill>
              </a:rPr>
              <a:t>Just like Biff and Happy, today’s college graduates will be hard pressed to find work.</a:t>
            </a:r>
          </a:p>
          <a:p>
            <a:endParaRPr lang="en-US" dirty="0">
              <a:solidFill>
                <a:srgbClr val="C00000"/>
              </a:solidFill>
            </a:endParaRPr>
          </a:p>
          <a:p>
            <a:r>
              <a:rPr lang="en-US" dirty="0" smtClean="0">
                <a:solidFill>
                  <a:srgbClr val="C00000"/>
                </a:solidFill>
              </a:rPr>
              <a:t>The American dream was not only dead for the Loman’s. but it is dead for our generation as well.</a:t>
            </a:r>
            <a:endParaRPr lang="en-US" dirty="0">
              <a:solidFill>
                <a:srgbClr val="C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1600200" y="381000"/>
            <a:ext cx="5429250" cy="6096000"/>
          </a:xfrm>
          <a:prstGeom prst="rect">
            <a:avLst/>
          </a:prstGeom>
          <a:noFill/>
          <a:ln w="9525">
            <a:noFill/>
            <a:miter lim="800000"/>
            <a:headEnd/>
            <a:tailEnd/>
          </a:ln>
        </p:spPr>
      </p:pic>
      <p:sp>
        <p:nvSpPr>
          <p:cNvPr id="5" name="Oval Callout 4"/>
          <p:cNvSpPr/>
          <p:nvPr/>
        </p:nvSpPr>
        <p:spPr>
          <a:xfrm>
            <a:off x="4495800" y="762000"/>
            <a:ext cx="3124200" cy="1524000"/>
          </a:xfrm>
          <a:prstGeom prst="wedgeEllipseCallout">
            <a:avLst>
              <a:gd name="adj1" fmla="val -58840"/>
              <a:gd name="adj2" fmla="val 2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OF YOUR 1</a:t>
            </a:r>
            <a:r>
              <a:rPr lang="en-US" baseline="30000" dirty="0" smtClean="0"/>
              <a:t>ST</a:t>
            </a:r>
            <a:r>
              <a:rPr lang="en-US" dirty="0" smtClean="0"/>
              <a:t> PREMISES MUST ARGUE!!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3886200" y="3505200"/>
            <a:ext cx="1590675" cy="2381250"/>
          </a:xfrm>
          <a:prstGeom prst="rect">
            <a:avLst/>
          </a:prstGeom>
          <a:noFill/>
          <a:ln w="9525">
            <a:noFill/>
            <a:miter lim="800000"/>
            <a:headEnd/>
            <a:tailEnd/>
          </a:ln>
        </p:spPr>
      </p:pic>
      <p:sp>
        <p:nvSpPr>
          <p:cNvPr id="6" name="Rectangle 5"/>
          <p:cNvSpPr/>
          <p:nvPr/>
        </p:nvSpPr>
        <p:spPr>
          <a:xfrm>
            <a:off x="1066800" y="381000"/>
            <a:ext cx="7006982" cy="2585323"/>
          </a:xfrm>
          <a:prstGeom prst="rect">
            <a:avLst/>
          </a:prstGeom>
          <a:noFill/>
        </p:spPr>
        <p:txBody>
          <a:bodyPr wrap="non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NO PLOT SUMMARY</a:t>
            </a: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 THE</a:t>
            </a:r>
          </a:p>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1</a:t>
            </a:r>
            <a:r>
              <a:rPr lang="en-US" sz="5400" b="1" cap="none" spc="0" baseline="300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ST</a:t>
            </a: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PREMISE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15962"/>
          </a:xfrm>
        </p:spPr>
        <p:txBody>
          <a:bodyPr/>
          <a:lstStyle/>
          <a:p>
            <a:r>
              <a:rPr lang="en-US" dirty="0" smtClean="0"/>
              <a:t>Really Bad 1</a:t>
            </a:r>
            <a:r>
              <a:rPr lang="en-US" baseline="30000" dirty="0" smtClean="0"/>
              <a:t>st</a:t>
            </a:r>
            <a:r>
              <a:rPr lang="en-US" dirty="0" smtClean="0"/>
              <a:t> Premises</a:t>
            </a:r>
            <a:endParaRPr lang="en-US" dirty="0"/>
          </a:p>
        </p:txBody>
      </p:sp>
      <p:sp>
        <p:nvSpPr>
          <p:cNvPr id="3" name="Content Placeholder 2"/>
          <p:cNvSpPr>
            <a:spLocks noGrp="1"/>
          </p:cNvSpPr>
          <p:nvPr>
            <p:ph idx="1"/>
          </p:nvPr>
        </p:nvSpPr>
        <p:spPr>
          <a:xfrm>
            <a:off x="455613" y="1600201"/>
            <a:ext cx="8226425" cy="3429000"/>
          </a:xfrm>
        </p:spPr>
        <p:txBody>
          <a:bodyPr/>
          <a:lstStyle/>
          <a:p>
            <a:r>
              <a:rPr lang="en-US" dirty="0" smtClean="0"/>
              <a:t>In the play, Willy can’t find work.  People in America also are having trouble finding work.</a:t>
            </a:r>
          </a:p>
          <a:p>
            <a:endParaRPr lang="en-US" dirty="0"/>
          </a:p>
          <a:p>
            <a:r>
              <a:rPr lang="en-US" dirty="0" smtClean="0"/>
              <a:t>Biff and Happy have to return home because they can’t land jobs.</a:t>
            </a:r>
          </a:p>
          <a:p>
            <a:endParaRPr lang="en-US" dirty="0"/>
          </a:p>
          <a:p>
            <a:r>
              <a:rPr lang="en-US" dirty="0" smtClean="0"/>
              <a:t>Willy kills himself at the end of the story.</a:t>
            </a:r>
            <a:endParaRPr lang="en-US" dirty="0"/>
          </a:p>
        </p:txBody>
      </p:sp>
      <p:pic>
        <p:nvPicPr>
          <p:cNvPr id="68611" name="Picture 3"/>
          <p:cNvPicPr>
            <a:picLocks noChangeAspect="1" noChangeArrowheads="1"/>
          </p:cNvPicPr>
          <p:nvPr/>
        </p:nvPicPr>
        <p:blipFill>
          <a:blip r:embed="rId2" cstate="print"/>
          <a:srcRect/>
          <a:stretch>
            <a:fillRect/>
          </a:stretch>
        </p:blipFill>
        <p:spPr bwMode="auto">
          <a:xfrm>
            <a:off x="0" y="5467350"/>
            <a:ext cx="1390650" cy="1390650"/>
          </a:xfrm>
          <a:prstGeom prst="rect">
            <a:avLst/>
          </a:prstGeom>
          <a:noFill/>
          <a:ln w="9525">
            <a:noFill/>
            <a:miter lim="800000"/>
            <a:headEnd/>
            <a:tailEnd/>
          </a:ln>
        </p:spPr>
      </p:pic>
      <p:pic>
        <p:nvPicPr>
          <p:cNvPr id="6" name="Picture 3"/>
          <p:cNvPicPr>
            <a:picLocks noChangeAspect="1" noChangeArrowheads="1"/>
          </p:cNvPicPr>
          <p:nvPr/>
        </p:nvPicPr>
        <p:blipFill>
          <a:blip r:embed="rId2" cstate="print"/>
          <a:srcRect/>
          <a:stretch>
            <a:fillRect/>
          </a:stretch>
        </p:blipFill>
        <p:spPr bwMode="auto">
          <a:xfrm>
            <a:off x="7753350" y="5467350"/>
            <a:ext cx="1390650" cy="1390650"/>
          </a:xfrm>
          <a:prstGeom prst="rect">
            <a:avLst/>
          </a:prstGeom>
          <a:noFill/>
          <a:ln w="9525">
            <a:noFill/>
            <a:miter lim="800000"/>
            <a:headEnd/>
            <a:tailEnd/>
          </a:ln>
        </p:spPr>
      </p:pic>
      <p:pic>
        <p:nvPicPr>
          <p:cNvPr id="7" name="Picture 3"/>
          <p:cNvPicPr>
            <a:picLocks noChangeAspect="1" noChangeArrowheads="1"/>
          </p:cNvPicPr>
          <p:nvPr/>
        </p:nvPicPr>
        <p:blipFill>
          <a:blip r:embed="rId2" cstate="print"/>
          <a:srcRect/>
          <a:stretch>
            <a:fillRect/>
          </a:stretch>
        </p:blipFill>
        <p:spPr bwMode="auto">
          <a:xfrm>
            <a:off x="7753350" y="0"/>
            <a:ext cx="1390650" cy="13906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39762"/>
          </a:xfrm>
        </p:spPr>
        <p:txBody>
          <a:bodyPr/>
          <a:lstStyle/>
          <a:p>
            <a:r>
              <a:rPr lang="en-US" dirty="0" smtClean="0"/>
              <a:t>Sample Syllogism</a:t>
            </a:r>
            <a:endParaRPr lang="en-US" dirty="0"/>
          </a:p>
        </p:txBody>
      </p:sp>
      <p:sp>
        <p:nvSpPr>
          <p:cNvPr id="3" name="Content Placeholder 2"/>
          <p:cNvSpPr>
            <a:spLocks noGrp="1"/>
          </p:cNvSpPr>
          <p:nvPr>
            <p:ph idx="1"/>
          </p:nvPr>
        </p:nvSpPr>
        <p:spPr>
          <a:xfrm>
            <a:off x="0" y="914400"/>
            <a:ext cx="8682039" cy="5715000"/>
          </a:xfrm>
        </p:spPr>
        <p:txBody>
          <a:bodyPr/>
          <a:lstStyle/>
          <a:p>
            <a:r>
              <a:rPr lang="en-US" dirty="0" smtClean="0">
                <a:solidFill>
                  <a:srgbClr val="C00000"/>
                </a:solidFill>
              </a:rPr>
              <a:t>(1</a:t>
            </a:r>
            <a:r>
              <a:rPr lang="en-US" baseline="30000" dirty="0" smtClean="0">
                <a:solidFill>
                  <a:srgbClr val="C00000"/>
                </a:solidFill>
              </a:rPr>
              <a:t>st</a:t>
            </a:r>
            <a:r>
              <a:rPr lang="en-US" dirty="0" smtClean="0">
                <a:solidFill>
                  <a:srgbClr val="C00000"/>
                </a:solidFill>
              </a:rPr>
              <a:t> Premise Must Argue) </a:t>
            </a:r>
            <a:r>
              <a:rPr lang="en-US" dirty="0" smtClean="0"/>
              <a:t>In today’s current economic situation, America is full of people like Willy Loman.  </a:t>
            </a:r>
            <a:r>
              <a:rPr lang="en-US" dirty="0" smtClean="0">
                <a:solidFill>
                  <a:srgbClr val="C00000"/>
                </a:solidFill>
              </a:rPr>
              <a:t>(Need to Draw From the Play and the Articles in the 2</a:t>
            </a:r>
            <a:r>
              <a:rPr lang="en-US" baseline="30000" dirty="0" smtClean="0">
                <a:solidFill>
                  <a:srgbClr val="C00000"/>
                </a:solidFill>
              </a:rPr>
              <a:t>nd</a:t>
            </a:r>
            <a:r>
              <a:rPr lang="en-US" dirty="0" smtClean="0">
                <a:solidFill>
                  <a:srgbClr val="C00000"/>
                </a:solidFill>
              </a:rPr>
              <a:t> Premise)</a:t>
            </a:r>
            <a:r>
              <a:rPr lang="en-US" dirty="0" smtClean="0">
                <a:solidFill>
                  <a:srgbClr val="0070C0"/>
                </a:solidFill>
              </a:rPr>
              <a:t> Jobless rates are reaching levels that parallel those of the Great Depression in the 1930s.  The figures are startling and are leaving many Americans as desperate as the Lohman males.  It has become apparent that our country “appears to be a society splitting down the center, shattering the middle class” into two separate spheres of the “Haves” and “Have-Nots” (Alexander).  Over 5.9 million Americans are facing the same dilemma as the Loman’s – there simply are not enough jobs for an all too willing workforce.  It is not that Willy and his sons are lazy, it is just that “the American social, economic, and political system [is making] it impossible for the individual” to find adequate employment opportunities (Coleman). The number of unemployed …</a:t>
            </a:r>
            <a:endParaRPr lang="en-US" dirty="0" smtClean="0"/>
          </a:p>
          <a:p>
            <a:r>
              <a:rPr lang="en-US" dirty="0" smtClean="0">
                <a:solidFill>
                  <a:srgbClr val="C00000"/>
                </a:solidFill>
              </a:rPr>
              <a:t>  </a:t>
            </a:r>
            <a:endParaRPr lang="en-US" dirty="0">
              <a:solidFill>
                <a:srgbClr val="C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304800"/>
            <a:ext cx="8529638" cy="5821363"/>
          </a:xfrm>
        </p:spPr>
        <p:txBody>
          <a:bodyPr/>
          <a:lstStyle/>
          <a:p>
            <a:pPr>
              <a:buNone/>
            </a:pPr>
            <a:r>
              <a:rPr lang="en-US" dirty="0" smtClean="0">
                <a:solidFill>
                  <a:srgbClr val="0070C0"/>
                </a:solidFill>
              </a:rPr>
              <a:t>	Americans has grown exponentially over the past eight years.  According to the Pew Institute, the number of unemployed in the country will exceed 6.5 million within the coming months.  What this means is that approximately ten out of every one hundred Americans is out of work – but what these figures do not reflect are the people like the Loman males that are actively seeking employment yet are coming up empty.  </a:t>
            </a:r>
            <a:r>
              <a:rPr lang="en-US" dirty="0" smtClean="0">
                <a:solidFill>
                  <a:srgbClr val="C00000"/>
                </a:solidFill>
              </a:rPr>
              <a:t>(Conclusion of Syllogism Should Link Back to the Essential Question).  </a:t>
            </a:r>
            <a:r>
              <a:rPr lang="en-US" dirty="0" smtClean="0">
                <a:solidFill>
                  <a:srgbClr val="FFFF00"/>
                </a:solidFill>
              </a:rPr>
              <a:t>In past generations, the American dream was something that was very achievable.  But today we are crippled by a hobbling economy that is preventing many Americans from obtaining their dreams.  In spite of this, I still think that the American spirit is resolved to persevere – just as the Loman’s always kept a little faith.</a:t>
            </a:r>
            <a:endParaRPr lang="en-US"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3033713" y="1995488"/>
            <a:ext cx="3076575" cy="2867025"/>
          </a:xfrm>
          <a:prstGeom prst="rect">
            <a:avLst/>
          </a:prstGeom>
          <a:noFill/>
          <a:ln w="9525">
            <a:noFill/>
            <a:miter lim="800000"/>
            <a:headEnd/>
            <a:tailEnd/>
          </a:ln>
        </p:spPr>
      </p:pic>
      <p:sp>
        <p:nvSpPr>
          <p:cNvPr id="6" name="Rectangle 5"/>
          <p:cNvSpPr/>
          <p:nvPr/>
        </p:nvSpPr>
        <p:spPr>
          <a:xfrm>
            <a:off x="0" y="381000"/>
            <a:ext cx="9372600"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Do I Write the Third Paragraph?</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cstate="print"/>
          <a:srcRect/>
          <a:stretch>
            <a:fillRect/>
          </a:stretch>
        </p:blipFill>
        <p:spPr bwMode="auto">
          <a:xfrm>
            <a:off x="1628775" y="1047750"/>
            <a:ext cx="5886450" cy="4762500"/>
          </a:xfrm>
          <a:prstGeom prst="rect">
            <a:avLst/>
          </a:prstGeom>
          <a:noFill/>
          <a:ln w="9525">
            <a:noFill/>
            <a:miter lim="800000"/>
            <a:headEnd/>
            <a:tailEnd/>
          </a:ln>
        </p:spPr>
      </p:pic>
      <p:sp>
        <p:nvSpPr>
          <p:cNvPr id="5" name="Oval Callout 4"/>
          <p:cNvSpPr/>
          <p:nvPr/>
        </p:nvSpPr>
        <p:spPr>
          <a:xfrm>
            <a:off x="2133600" y="1752600"/>
            <a:ext cx="1524000" cy="1143000"/>
          </a:xfrm>
          <a:prstGeom prst="wedgeEllipseCallout">
            <a:avLst>
              <a:gd name="adj1" fmla="val 115031"/>
              <a:gd name="adj2" fmla="val 671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 </a:t>
            </a:r>
          </a:p>
          <a:p>
            <a:pPr algn="ctr"/>
            <a:r>
              <a:rPr lang="en-US" dirty="0" smtClean="0"/>
              <a:t>IT</a:t>
            </a:r>
          </a:p>
          <a:p>
            <a:pPr algn="ctr"/>
            <a:r>
              <a:rPr lang="en-US" dirty="0" smtClean="0"/>
              <a:t>AGAIN!!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66800" y="381000"/>
            <a:ext cx="672491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Going Step-By-Step</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3252" name="Picture 4"/>
          <p:cNvPicPr>
            <a:picLocks noChangeAspect="1" noChangeArrowheads="1"/>
          </p:cNvPicPr>
          <p:nvPr/>
        </p:nvPicPr>
        <p:blipFill>
          <a:blip r:embed="rId2" cstate="print"/>
          <a:srcRect/>
          <a:stretch>
            <a:fillRect/>
          </a:stretch>
        </p:blipFill>
        <p:spPr bwMode="auto">
          <a:xfrm>
            <a:off x="4648200" y="1600200"/>
            <a:ext cx="2166938" cy="4038599"/>
          </a:xfrm>
          <a:prstGeom prst="rect">
            <a:avLst/>
          </a:prstGeom>
          <a:noFill/>
          <a:ln w="9525">
            <a:noFill/>
            <a:miter lim="800000"/>
            <a:headEnd/>
            <a:tailEnd/>
          </a:ln>
        </p:spPr>
      </p:pic>
      <p:sp>
        <p:nvSpPr>
          <p:cNvPr id="8" name="Oval Callout 7"/>
          <p:cNvSpPr/>
          <p:nvPr/>
        </p:nvSpPr>
        <p:spPr>
          <a:xfrm>
            <a:off x="228600" y="1600200"/>
            <a:ext cx="3810000" cy="2819400"/>
          </a:xfrm>
          <a:prstGeom prst="wedgeEllipseCallout">
            <a:avLst>
              <a:gd name="adj1" fmla="val 90039"/>
              <a:gd name="adj2" fmla="val -15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US" dirty="0" smtClean="0">
                <a:solidFill>
                  <a:schemeClr val="bg1">
                    <a:lumMod val="20000"/>
                    <a:lumOff val="80000"/>
                  </a:schemeClr>
                </a:solidFill>
              </a:rPr>
              <a:t>1. Select One Essential Question</a:t>
            </a:r>
          </a:p>
          <a:p>
            <a:pPr marL="342900" indent="-342900" algn="ctr"/>
            <a:endParaRPr lang="en-US" dirty="0" smtClean="0">
              <a:solidFill>
                <a:schemeClr val="bg1">
                  <a:lumMod val="20000"/>
                  <a:lumOff val="80000"/>
                </a:schemeClr>
              </a:solidFill>
            </a:endParaRPr>
          </a:p>
          <a:p>
            <a:pPr marL="342900" indent="-342900" algn="ctr"/>
            <a:r>
              <a:rPr lang="en-US" dirty="0" smtClean="0">
                <a:solidFill>
                  <a:schemeClr val="bg1">
                    <a:lumMod val="20000"/>
                    <a:lumOff val="80000"/>
                  </a:schemeClr>
                </a:solidFill>
              </a:rPr>
              <a:t>2.  Go Through All the Texts and Underline the Quotes You Will Use</a:t>
            </a:r>
            <a:endParaRPr lang="en-US" dirty="0">
              <a:solidFill>
                <a:schemeClr val="bg1">
                  <a:lumMod val="20000"/>
                  <a:lumOff val="8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772519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Syllogistic Method</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4514" name="Picture 2"/>
          <p:cNvPicPr>
            <a:picLocks noChangeAspect="1" noChangeArrowheads="1"/>
          </p:cNvPicPr>
          <p:nvPr/>
        </p:nvPicPr>
        <p:blipFill>
          <a:blip r:embed="rId2" cstate="print"/>
          <a:srcRect/>
          <a:stretch>
            <a:fillRect/>
          </a:stretch>
        </p:blipFill>
        <p:spPr bwMode="auto">
          <a:xfrm>
            <a:off x="533400" y="1371600"/>
            <a:ext cx="3581400" cy="4762500"/>
          </a:xfrm>
          <a:prstGeom prst="rect">
            <a:avLst/>
          </a:prstGeom>
          <a:noFill/>
          <a:ln w="9525">
            <a:noFill/>
            <a:miter lim="800000"/>
            <a:headEnd/>
            <a:tailEnd/>
          </a:ln>
        </p:spPr>
      </p:pic>
      <p:sp>
        <p:nvSpPr>
          <p:cNvPr id="6" name="Oval Callout 5"/>
          <p:cNvSpPr/>
          <p:nvPr/>
        </p:nvSpPr>
        <p:spPr>
          <a:xfrm>
            <a:off x="2971800" y="1981200"/>
            <a:ext cx="5715000" cy="2971800"/>
          </a:xfrm>
          <a:prstGeom prst="wedgeEllipseCallout">
            <a:avLst>
              <a:gd name="adj1" fmla="val -60926"/>
              <a:gd name="adj2" fmla="val -90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1</a:t>
            </a:r>
            <a:r>
              <a:rPr lang="en-US" baseline="30000" dirty="0" smtClean="0">
                <a:solidFill>
                  <a:srgbClr val="0070C0"/>
                </a:solidFill>
              </a:rPr>
              <a:t>st</a:t>
            </a:r>
            <a:r>
              <a:rPr lang="en-US" dirty="0" smtClean="0">
                <a:solidFill>
                  <a:srgbClr val="0070C0"/>
                </a:solidFill>
              </a:rPr>
              <a:t> Premise: </a:t>
            </a:r>
            <a:r>
              <a:rPr lang="en-US" dirty="0" smtClean="0"/>
              <a:t>A Statement Containing An Argument That You Must Prove</a:t>
            </a:r>
          </a:p>
          <a:p>
            <a:pPr algn="ctr"/>
            <a:endParaRPr lang="en-US" dirty="0"/>
          </a:p>
          <a:p>
            <a:pPr algn="ctr"/>
            <a:r>
              <a:rPr lang="en-US" dirty="0" smtClean="0">
                <a:solidFill>
                  <a:srgbClr val="0070C0"/>
                </a:solidFill>
              </a:rPr>
              <a:t>2</a:t>
            </a:r>
            <a:r>
              <a:rPr lang="en-US" baseline="30000" dirty="0" smtClean="0">
                <a:solidFill>
                  <a:srgbClr val="0070C0"/>
                </a:solidFill>
              </a:rPr>
              <a:t>nd</a:t>
            </a:r>
            <a:r>
              <a:rPr lang="en-US" dirty="0" smtClean="0">
                <a:solidFill>
                  <a:srgbClr val="0070C0"/>
                </a:solidFill>
              </a:rPr>
              <a:t> Premise: </a:t>
            </a:r>
            <a:r>
              <a:rPr lang="en-US" dirty="0" smtClean="0"/>
              <a:t>Textual Support (Quote or Paraphrase)</a:t>
            </a:r>
          </a:p>
          <a:p>
            <a:pPr algn="ctr"/>
            <a:endParaRPr lang="en-US" dirty="0"/>
          </a:p>
          <a:p>
            <a:pPr algn="ctr"/>
            <a:r>
              <a:rPr lang="en-US" dirty="0" smtClean="0">
                <a:solidFill>
                  <a:srgbClr val="0070C0"/>
                </a:solidFill>
              </a:rPr>
              <a:t>Conclusion:</a:t>
            </a:r>
            <a:r>
              <a:rPr lang="en-US" dirty="0" smtClean="0"/>
              <a:t> Textual Analysis (You Quoted … You Need to Analyze It!)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199" cy="6248400"/>
          </a:xfrm>
        </p:spPr>
        <p:txBody>
          <a:bodyPr/>
          <a:lstStyle/>
          <a:p>
            <a:r>
              <a:rPr lang="en-US" dirty="0" smtClean="0"/>
              <a:t>(Start with an argument) </a:t>
            </a:r>
            <a:r>
              <a:rPr lang="en-US" dirty="0" smtClean="0">
                <a:solidFill>
                  <a:srgbClr val="C00000"/>
                </a:solidFill>
              </a:rPr>
              <a:t>College graduates in America are very likely to experience the same fate as Biff and Happy.  </a:t>
            </a:r>
            <a:r>
              <a:rPr lang="en-US" dirty="0" smtClean="0"/>
              <a:t>(Go get some textual support) </a:t>
            </a:r>
            <a:r>
              <a:rPr lang="en-US" dirty="0" smtClean="0">
                <a:solidFill>
                  <a:srgbClr val="002060"/>
                </a:solidFill>
              </a:rPr>
              <a:t>There is an unspoken understanding in this country that most teenagers blindly accept – in order to become successful, one must earn a college education.  While in the past this concept was by-and-large accurate, it does not seem to be a truism today.  According to the U.S. Bureau of Labor Statistics, nearly fifty percent of college graduates under the age of twenty-five are “underutilized, meaning that they’re either working no job at all, working a part-time job or working a job outside of the college labor market.”  These figures are alarming because what they suggest is that the American Dream is quite possibly dead.  In breaking down the Pew Institutes statistics, during the “boom” years of the mid-1990s, as low as 11 percent of college graduates moved back into their parents homes.  In today’s society, last year’s graduating class …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304800"/>
            <a:ext cx="8682038" cy="5821363"/>
          </a:xfrm>
        </p:spPr>
        <p:txBody>
          <a:bodyPr/>
          <a:lstStyle/>
          <a:p>
            <a:pPr>
              <a:buNone/>
            </a:pPr>
            <a:r>
              <a:rPr lang="en-US" dirty="0" smtClean="0">
                <a:solidFill>
                  <a:srgbClr val="002060"/>
                </a:solidFill>
              </a:rPr>
              <a:t>	saw 79% of its graduates returning home.  These numbers are growing every year.  In addition, so are the loans graduates are saddled with.  Like Biff and Happy, opportunities are hard to come by for young Americans</a:t>
            </a:r>
            <a:r>
              <a:rPr lang="en-US" smtClean="0">
                <a:solidFill>
                  <a:srgbClr val="002060"/>
                </a:solidFill>
              </a:rPr>
              <a:t>. </a:t>
            </a:r>
            <a:r>
              <a:rPr lang="en-US" smtClean="0"/>
              <a:t>(</a:t>
            </a:r>
            <a:r>
              <a:rPr lang="en-US" dirty="0" smtClean="0"/>
              <a:t>Link the Conclusion of the Syllogism Back to the Essential Question)</a:t>
            </a:r>
            <a:r>
              <a:rPr lang="en-US" dirty="0" smtClean="0">
                <a:solidFill>
                  <a:srgbClr val="FFFF00"/>
                </a:solidFill>
              </a:rPr>
              <a:t>  Obtaining a college education used to lead to great opportunities, but now, for many, it is leading to a brick wall of impossibility.  No matter how you spin it, our current economic situation is hurting young Americans.  Nobody is immune from it – not even those with a college degree.</a:t>
            </a:r>
            <a:endParaRPr lang="en-US"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8" name="Picture 6"/>
          <p:cNvPicPr>
            <a:picLocks noChangeAspect="1" noChangeArrowheads="1"/>
          </p:cNvPicPr>
          <p:nvPr/>
        </p:nvPicPr>
        <p:blipFill>
          <a:blip r:embed="rId2" cstate="print"/>
          <a:srcRect/>
          <a:stretch>
            <a:fillRect/>
          </a:stretch>
        </p:blipFill>
        <p:spPr bwMode="auto">
          <a:xfrm>
            <a:off x="1905000" y="1676400"/>
            <a:ext cx="5105400" cy="4838700"/>
          </a:xfrm>
          <a:prstGeom prst="rect">
            <a:avLst/>
          </a:prstGeom>
          <a:noFill/>
          <a:ln w="9525">
            <a:noFill/>
            <a:miter lim="800000"/>
            <a:headEnd/>
            <a:tailEnd/>
          </a:ln>
        </p:spPr>
      </p:pic>
      <p:sp>
        <p:nvSpPr>
          <p:cNvPr id="7" name="Rectangle 6"/>
          <p:cNvSpPr/>
          <p:nvPr/>
        </p:nvSpPr>
        <p:spPr>
          <a:xfrm>
            <a:off x="1143000" y="457200"/>
            <a:ext cx="6858000"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FF0000"/>
                </a:solidFill>
                <a:effectLst>
                  <a:outerShdw blurRad="50800" dist="39000" dir="5460000" algn="tl">
                    <a:srgbClr val="000000">
                      <a:alpha val="38000"/>
                    </a:srgbClr>
                  </a:outerShdw>
                </a:effectLst>
              </a:rPr>
              <a:t>Constructing the Introductory Paragraph</a:t>
            </a:r>
            <a:endParaRPr lang="en-US" sz="2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5613" y="274638"/>
            <a:ext cx="8226425" cy="944562"/>
          </a:xfrm>
        </p:spPr>
        <p:txBody>
          <a:bodyPr/>
          <a:lstStyle/>
          <a:p>
            <a:pPr algn="ctr"/>
            <a:r>
              <a:rPr lang="en-US" dirty="0" smtClean="0">
                <a:solidFill>
                  <a:srgbClr val="FF0000"/>
                </a:solidFill>
              </a:rPr>
              <a:t>Declarative Thesis</a:t>
            </a:r>
            <a:endParaRPr lang="en-US" dirty="0">
              <a:solidFill>
                <a:srgbClr val="FF0000"/>
              </a:solidFill>
            </a:endParaRPr>
          </a:p>
        </p:txBody>
      </p:sp>
      <p:pic>
        <p:nvPicPr>
          <p:cNvPr id="55300" name="Picture 4"/>
          <p:cNvPicPr>
            <a:picLocks noChangeAspect="1" noChangeArrowheads="1"/>
          </p:cNvPicPr>
          <p:nvPr/>
        </p:nvPicPr>
        <p:blipFill>
          <a:blip r:embed="rId2" cstate="print"/>
          <a:srcRect/>
          <a:stretch>
            <a:fillRect/>
          </a:stretch>
        </p:blipFill>
        <p:spPr bwMode="auto">
          <a:xfrm>
            <a:off x="5257800" y="2057400"/>
            <a:ext cx="2857500" cy="2857500"/>
          </a:xfrm>
          <a:prstGeom prst="rect">
            <a:avLst/>
          </a:prstGeom>
          <a:noFill/>
          <a:ln w="9525">
            <a:noFill/>
            <a:miter lim="800000"/>
            <a:headEnd/>
            <a:tailEnd/>
          </a:ln>
        </p:spPr>
      </p:pic>
      <p:pic>
        <p:nvPicPr>
          <p:cNvPr id="55301" name="Picture 5"/>
          <p:cNvPicPr>
            <a:picLocks noChangeAspect="1" noChangeArrowheads="1"/>
          </p:cNvPicPr>
          <p:nvPr/>
        </p:nvPicPr>
        <p:blipFill>
          <a:blip r:embed="rId3" cstate="print"/>
          <a:srcRect/>
          <a:stretch>
            <a:fillRect/>
          </a:stretch>
        </p:blipFill>
        <p:spPr bwMode="auto">
          <a:xfrm>
            <a:off x="990600" y="2057400"/>
            <a:ext cx="2228850" cy="2895600"/>
          </a:xfrm>
          <a:prstGeom prst="rect">
            <a:avLst/>
          </a:prstGeom>
          <a:noFill/>
          <a:ln w="9525">
            <a:noFill/>
            <a:miter lim="800000"/>
            <a:headEnd/>
            <a:tailEnd/>
          </a:ln>
        </p:spPr>
      </p:pic>
      <p:sp>
        <p:nvSpPr>
          <p:cNvPr id="8" name="Oval Callout 7"/>
          <p:cNvSpPr/>
          <p:nvPr/>
        </p:nvSpPr>
        <p:spPr>
          <a:xfrm>
            <a:off x="2667000" y="2667000"/>
            <a:ext cx="2667000" cy="1298448"/>
          </a:xfrm>
          <a:prstGeom prst="wedgeEllipseCallout">
            <a:avLst>
              <a:gd name="adj1" fmla="val -54685"/>
              <a:gd name="adj2" fmla="val 14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 With Your Thesis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1020762"/>
          </a:xfrm>
        </p:spPr>
        <p:txBody>
          <a:bodyPr/>
          <a:lstStyle/>
          <a:p>
            <a:pPr algn="ctr"/>
            <a:r>
              <a:rPr lang="en-US" dirty="0" smtClean="0"/>
              <a:t>Inverted Thesis</a:t>
            </a:r>
            <a:endParaRPr lang="en-US" dirty="0"/>
          </a:p>
        </p:txBody>
      </p:sp>
      <p:pic>
        <p:nvPicPr>
          <p:cNvPr id="59394" name="Picture 2"/>
          <p:cNvPicPr>
            <a:picLocks noChangeAspect="1" noChangeArrowheads="1"/>
          </p:cNvPicPr>
          <p:nvPr/>
        </p:nvPicPr>
        <p:blipFill>
          <a:blip r:embed="rId2" cstate="print"/>
          <a:srcRect/>
          <a:stretch>
            <a:fillRect/>
          </a:stretch>
        </p:blipFill>
        <p:spPr bwMode="auto">
          <a:xfrm>
            <a:off x="1295400" y="1905000"/>
            <a:ext cx="2047875" cy="2743200"/>
          </a:xfrm>
          <a:prstGeom prst="rect">
            <a:avLst/>
          </a:prstGeom>
          <a:noFill/>
          <a:ln w="9525">
            <a:noFill/>
            <a:miter lim="800000"/>
            <a:headEnd/>
            <a:tailEnd/>
          </a:ln>
        </p:spPr>
      </p:pic>
      <p:pic>
        <p:nvPicPr>
          <p:cNvPr id="59397" name="Picture 5"/>
          <p:cNvPicPr>
            <a:picLocks noChangeAspect="1" noChangeArrowheads="1"/>
          </p:cNvPicPr>
          <p:nvPr/>
        </p:nvPicPr>
        <p:blipFill>
          <a:blip r:embed="rId3" cstate="print"/>
          <a:srcRect/>
          <a:stretch>
            <a:fillRect/>
          </a:stretch>
        </p:blipFill>
        <p:spPr bwMode="auto">
          <a:xfrm>
            <a:off x="5638800" y="2743200"/>
            <a:ext cx="1619250" cy="1619250"/>
          </a:xfrm>
          <a:prstGeom prst="rect">
            <a:avLst/>
          </a:prstGeom>
          <a:noFill/>
          <a:ln w="9525">
            <a:noFill/>
            <a:miter lim="800000"/>
            <a:headEnd/>
            <a:tailEnd/>
          </a:ln>
        </p:spPr>
      </p:pic>
      <p:sp>
        <p:nvSpPr>
          <p:cNvPr id="8" name="Oval Callout 7"/>
          <p:cNvSpPr/>
          <p:nvPr/>
        </p:nvSpPr>
        <p:spPr>
          <a:xfrm>
            <a:off x="3581400" y="2743200"/>
            <a:ext cx="2209800" cy="1752600"/>
          </a:xfrm>
          <a:prstGeom prst="wedgeEllipseCallout">
            <a:avLst>
              <a:gd name="adj1" fmla="val 77247"/>
              <a:gd name="adj2" fmla="val 225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 Off Broad &amp; General &amp; End With Your Thesis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92162"/>
          </a:xfrm>
        </p:spPr>
        <p:txBody>
          <a:bodyPr/>
          <a:lstStyle/>
          <a:p>
            <a:pPr algn="ctr"/>
            <a:r>
              <a:rPr lang="en-US" dirty="0" smtClean="0"/>
              <a:t>Declarative Thesis</a:t>
            </a:r>
            <a:endParaRPr lang="en-US" dirty="0"/>
          </a:p>
        </p:txBody>
      </p:sp>
      <p:sp>
        <p:nvSpPr>
          <p:cNvPr id="3" name="Content Placeholder 2"/>
          <p:cNvSpPr>
            <a:spLocks noGrp="1"/>
          </p:cNvSpPr>
          <p:nvPr>
            <p:ph idx="1"/>
          </p:nvPr>
        </p:nvSpPr>
        <p:spPr>
          <a:xfrm>
            <a:off x="152401" y="1600201"/>
            <a:ext cx="8529638" cy="3200400"/>
          </a:xfrm>
        </p:spPr>
        <p:txBody>
          <a:bodyPr/>
          <a:lstStyle/>
          <a:p>
            <a:r>
              <a:rPr lang="en-US" dirty="0" smtClean="0"/>
              <a:t>In today’s economic times, our American society is full of characters like Willy Loman – men and women who cannot live the American dream because it no longer exists.  In an era where the national debt is skyrocketing and unemployment rates are at an all time high, it is evident that America is no longer a place of opportunity, but instead, a land of staggering limitations.</a:t>
            </a:r>
            <a:endParaRPr lang="en-US" dirty="0"/>
          </a:p>
        </p:txBody>
      </p:sp>
      <p:pic>
        <p:nvPicPr>
          <p:cNvPr id="60418" name="Picture 2"/>
          <p:cNvPicPr>
            <a:picLocks noChangeAspect="1" noChangeArrowheads="1"/>
          </p:cNvPicPr>
          <p:nvPr/>
        </p:nvPicPr>
        <p:blipFill>
          <a:blip r:embed="rId2" cstate="print"/>
          <a:srcRect/>
          <a:stretch>
            <a:fillRect/>
          </a:stretch>
        </p:blipFill>
        <p:spPr bwMode="auto">
          <a:xfrm>
            <a:off x="3733800" y="4572000"/>
            <a:ext cx="1543050"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Declarative Thesis</a:t>
            </a:r>
            <a:endParaRPr lang="en-US" dirty="0"/>
          </a:p>
        </p:txBody>
      </p:sp>
      <p:sp>
        <p:nvSpPr>
          <p:cNvPr id="3" name="Content Placeholder 2"/>
          <p:cNvSpPr>
            <a:spLocks noGrp="1"/>
          </p:cNvSpPr>
          <p:nvPr>
            <p:ph idx="1"/>
          </p:nvPr>
        </p:nvSpPr>
        <p:spPr>
          <a:xfrm>
            <a:off x="228601" y="1600201"/>
            <a:ext cx="8453438" cy="3886200"/>
          </a:xfrm>
        </p:spPr>
        <p:txBody>
          <a:bodyPr/>
          <a:lstStyle/>
          <a:p>
            <a:r>
              <a:rPr lang="en-US" dirty="0" smtClean="0"/>
              <a:t>Arthur Miller had it right – America is heading downward at an alarming rate.  In the past, Americans could pull themselves up from their bootstraps and make something of their lives through their hard work and determination.  But today, things have changed.  It used to be that education was the key to success, but obtaining an education is no longer a guarantee to social betterment.  Like Biff and Happy, I think that our generation is doomed by economic and political conditions.</a:t>
            </a:r>
            <a:endParaRPr lang="en-US" dirty="0"/>
          </a:p>
        </p:txBody>
      </p:sp>
      <p:pic>
        <p:nvPicPr>
          <p:cNvPr id="61442" name="Picture 2"/>
          <p:cNvPicPr>
            <a:picLocks noChangeAspect="1" noChangeArrowheads="1"/>
          </p:cNvPicPr>
          <p:nvPr/>
        </p:nvPicPr>
        <p:blipFill>
          <a:blip r:embed="rId2" cstate="print"/>
          <a:srcRect/>
          <a:stretch>
            <a:fillRect/>
          </a:stretch>
        </p:blipFill>
        <p:spPr bwMode="auto">
          <a:xfrm>
            <a:off x="3886200" y="5029200"/>
            <a:ext cx="1431016"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8362"/>
          </a:xfrm>
        </p:spPr>
        <p:txBody>
          <a:bodyPr/>
          <a:lstStyle/>
          <a:p>
            <a:pPr algn="ctr"/>
            <a:r>
              <a:rPr lang="en-US" dirty="0" smtClean="0"/>
              <a:t>Declarative Thesis</a:t>
            </a:r>
            <a:endParaRPr lang="en-US" dirty="0"/>
          </a:p>
        </p:txBody>
      </p:sp>
      <p:sp>
        <p:nvSpPr>
          <p:cNvPr id="3" name="Content Placeholder 2"/>
          <p:cNvSpPr>
            <a:spLocks noGrp="1"/>
          </p:cNvSpPr>
          <p:nvPr>
            <p:ph idx="1"/>
          </p:nvPr>
        </p:nvSpPr>
        <p:spPr>
          <a:xfrm>
            <a:off x="1066800" y="1600200"/>
            <a:ext cx="7310438" cy="3352800"/>
          </a:xfrm>
        </p:spPr>
        <p:txBody>
          <a:bodyPr/>
          <a:lstStyle/>
          <a:p>
            <a:r>
              <a:rPr lang="en-US" dirty="0" smtClean="0"/>
              <a:t>Life was easier for our parents and grandparents.  All one had to do in the past was work hard and they would almost always be guaranteed success.  In today’s society, however, one needs much more than a strong work ethic.  America has become the place that Arthur Miller forewarned about – it’s a place of limitations and hardship.  Unfortunately, for my generation, we’re destined to be just like Biff and Happy.</a:t>
            </a:r>
            <a:endParaRPr lang="en-US" dirty="0"/>
          </a:p>
        </p:txBody>
      </p:sp>
      <p:pic>
        <p:nvPicPr>
          <p:cNvPr id="62467" name="Picture 3"/>
          <p:cNvPicPr>
            <a:picLocks noChangeAspect="1" noChangeArrowheads="1"/>
          </p:cNvPicPr>
          <p:nvPr/>
        </p:nvPicPr>
        <p:blipFill>
          <a:blip r:embed="rId2" cstate="print"/>
          <a:srcRect/>
          <a:stretch>
            <a:fillRect/>
          </a:stretch>
        </p:blipFill>
        <p:spPr bwMode="auto">
          <a:xfrm>
            <a:off x="3886200" y="5105400"/>
            <a:ext cx="1771650" cy="15367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3738563" y="1600200"/>
            <a:ext cx="1666875" cy="4343400"/>
          </a:xfrm>
          <a:prstGeom prst="rect">
            <a:avLst/>
          </a:prstGeom>
          <a:noFill/>
          <a:ln w="9525">
            <a:noFill/>
            <a:miter lim="800000"/>
            <a:headEnd/>
            <a:tailEnd/>
          </a:ln>
        </p:spPr>
      </p:pic>
      <p:sp>
        <p:nvSpPr>
          <p:cNvPr id="5" name="Rectangle 4"/>
          <p:cNvSpPr/>
          <p:nvPr/>
        </p:nvSpPr>
        <p:spPr>
          <a:xfrm>
            <a:off x="304800" y="304800"/>
            <a:ext cx="8277202"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 SYLLOGISTICALLY!!</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Oval Callout 5"/>
          <p:cNvSpPr/>
          <p:nvPr/>
        </p:nvSpPr>
        <p:spPr>
          <a:xfrm>
            <a:off x="609600" y="3048000"/>
            <a:ext cx="3124200" cy="1908048"/>
          </a:xfrm>
          <a:prstGeom prst="wedgeEllipseCallout">
            <a:avLst>
              <a:gd name="adj1" fmla="val 69781"/>
              <a:gd name="adj2" fmla="val 147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HMM … HOW DO I WRITE THE BODY PARAGRAPHS?</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ind_0055_slide">
  <a:themeElements>
    <a:clrScheme name="Office Theme 2">
      <a:dk1>
        <a:srgbClr val="000000"/>
      </a:dk1>
      <a:lt1>
        <a:srgbClr val="99CC66"/>
      </a:lt1>
      <a:dk2>
        <a:srgbClr val="000000"/>
      </a:dk2>
      <a:lt2>
        <a:srgbClr val="CCCCCC"/>
      </a:lt2>
      <a:accent1>
        <a:srgbClr val="336646"/>
      </a:accent1>
      <a:accent2>
        <a:srgbClr val="636633"/>
      </a:accent2>
      <a:accent3>
        <a:srgbClr val="CAE2B8"/>
      </a:accent3>
      <a:accent4>
        <a:srgbClr val="000000"/>
      </a:accent4>
      <a:accent5>
        <a:srgbClr val="ADB8B0"/>
      </a:accent5>
      <a:accent6>
        <a:srgbClr val="595C2D"/>
      </a:accent6>
      <a:hlink>
        <a:srgbClr val="333F66"/>
      </a:hlink>
      <a:folHlink>
        <a:srgbClr val="4D663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99CC66"/>
        </a:lt1>
        <a:dk2>
          <a:srgbClr val="000000"/>
        </a:dk2>
        <a:lt2>
          <a:srgbClr val="CCCCCC"/>
        </a:lt2>
        <a:accent1>
          <a:srgbClr val="4C9400"/>
        </a:accent1>
        <a:accent2>
          <a:srgbClr val="566E3D"/>
        </a:accent2>
        <a:accent3>
          <a:srgbClr val="CAE2B8"/>
        </a:accent3>
        <a:accent4>
          <a:srgbClr val="000000"/>
        </a:accent4>
        <a:accent5>
          <a:srgbClr val="B2C8AA"/>
        </a:accent5>
        <a:accent6>
          <a:srgbClr val="4D6336"/>
        </a:accent6>
        <a:hlink>
          <a:srgbClr val="193000"/>
        </a:hlink>
        <a:folHlink>
          <a:srgbClr val="2B55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99CC66"/>
        </a:lt1>
        <a:dk2>
          <a:srgbClr val="000000"/>
        </a:dk2>
        <a:lt2>
          <a:srgbClr val="CCCCCC"/>
        </a:lt2>
        <a:accent1>
          <a:srgbClr val="336646"/>
        </a:accent1>
        <a:accent2>
          <a:srgbClr val="636633"/>
        </a:accent2>
        <a:accent3>
          <a:srgbClr val="CAE2B8"/>
        </a:accent3>
        <a:accent4>
          <a:srgbClr val="000000"/>
        </a:accent4>
        <a:accent5>
          <a:srgbClr val="ADB8B0"/>
        </a:accent5>
        <a:accent6>
          <a:srgbClr val="595C2D"/>
        </a:accent6>
        <a:hlink>
          <a:srgbClr val="333F66"/>
        </a:hlink>
        <a:folHlink>
          <a:srgbClr val="4D663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99CC66"/>
        </a:lt1>
        <a:dk2>
          <a:srgbClr val="000000"/>
        </a:dk2>
        <a:lt2>
          <a:srgbClr val="CCCCCC"/>
        </a:lt2>
        <a:accent1>
          <a:srgbClr val="66352E"/>
        </a:accent1>
        <a:accent2>
          <a:srgbClr val="665F33"/>
        </a:accent2>
        <a:accent3>
          <a:srgbClr val="CAE2B8"/>
        </a:accent3>
        <a:accent4>
          <a:srgbClr val="000000"/>
        </a:accent4>
        <a:accent5>
          <a:srgbClr val="B8AEAD"/>
        </a:accent5>
        <a:accent6>
          <a:srgbClr val="5C552D"/>
        </a:accent6>
        <a:hlink>
          <a:srgbClr val="633366"/>
        </a:hlink>
        <a:folHlink>
          <a:srgbClr val="40552B"/>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9CC66"/>
        </a:lt1>
        <a:dk2>
          <a:srgbClr val="000000"/>
        </a:dk2>
        <a:lt2>
          <a:srgbClr val="CCCCCC"/>
        </a:lt2>
        <a:accent1>
          <a:srgbClr val="66532E"/>
        </a:accent1>
        <a:accent2>
          <a:srgbClr val="40552B"/>
        </a:accent2>
        <a:accent3>
          <a:srgbClr val="CAE2B8"/>
        </a:accent3>
        <a:accent4>
          <a:srgbClr val="000000"/>
        </a:accent4>
        <a:accent5>
          <a:srgbClr val="B8B3AD"/>
        </a:accent5>
        <a:accent6>
          <a:srgbClr val="394C26"/>
        </a:accent6>
        <a:hlink>
          <a:srgbClr val="663343"/>
        </a:hlink>
        <a:folHlink>
          <a:srgbClr val="333F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4C9400"/>
        </a:accent1>
        <a:accent2>
          <a:srgbClr val="566E3D"/>
        </a:accent2>
        <a:accent3>
          <a:srgbClr val="FFFFFF"/>
        </a:accent3>
        <a:accent4>
          <a:srgbClr val="000000"/>
        </a:accent4>
        <a:accent5>
          <a:srgbClr val="B2C8AA"/>
        </a:accent5>
        <a:accent6>
          <a:srgbClr val="4D6336"/>
        </a:accent6>
        <a:hlink>
          <a:srgbClr val="193000"/>
        </a:hlink>
        <a:folHlink>
          <a:srgbClr val="2B550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336646"/>
        </a:accent1>
        <a:accent2>
          <a:srgbClr val="636633"/>
        </a:accent2>
        <a:accent3>
          <a:srgbClr val="FFFFFF"/>
        </a:accent3>
        <a:accent4>
          <a:srgbClr val="000000"/>
        </a:accent4>
        <a:accent5>
          <a:srgbClr val="ADB8B0"/>
        </a:accent5>
        <a:accent6>
          <a:srgbClr val="595C2D"/>
        </a:accent6>
        <a:hlink>
          <a:srgbClr val="333F66"/>
        </a:hlink>
        <a:folHlink>
          <a:srgbClr val="4D663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66352E"/>
        </a:accent1>
        <a:accent2>
          <a:srgbClr val="665F33"/>
        </a:accent2>
        <a:accent3>
          <a:srgbClr val="FFFFFF"/>
        </a:accent3>
        <a:accent4>
          <a:srgbClr val="000000"/>
        </a:accent4>
        <a:accent5>
          <a:srgbClr val="B8AEAD"/>
        </a:accent5>
        <a:accent6>
          <a:srgbClr val="5C552D"/>
        </a:accent6>
        <a:hlink>
          <a:srgbClr val="633366"/>
        </a:hlink>
        <a:folHlink>
          <a:srgbClr val="40552B"/>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6532E"/>
        </a:accent1>
        <a:accent2>
          <a:srgbClr val="40552B"/>
        </a:accent2>
        <a:accent3>
          <a:srgbClr val="FFFFFF"/>
        </a:accent3>
        <a:accent4>
          <a:srgbClr val="000000"/>
        </a:accent4>
        <a:accent5>
          <a:srgbClr val="B8B3AD"/>
        </a:accent5>
        <a:accent6>
          <a:srgbClr val="394C26"/>
        </a:accent6>
        <a:hlink>
          <a:srgbClr val="663343"/>
        </a:hlink>
        <a:folHlink>
          <a:srgbClr val="333F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99CC66"/>
      </a:lt1>
      <a:dk2>
        <a:srgbClr val="000000"/>
      </a:dk2>
      <a:lt2>
        <a:srgbClr val="CCCCCC"/>
      </a:lt2>
      <a:accent1>
        <a:srgbClr val="336646"/>
      </a:accent1>
      <a:accent2>
        <a:srgbClr val="636633"/>
      </a:accent2>
      <a:accent3>
        <a:srgbClr val="CAE2B8"/>
      </a:accent3>
      <a:accent4>
        <a:srgbClr val="000000"/>
      </a:accent4>
      <a:accent5>
        <a:srgbClr val="ADB8B0"/>
      </a:accent5>
      <a:accent6>
        <a:srgbClr val="595C2D"/>
      </a:accent6>
      <a:hlink>
        <a:srgbClr val="333F66"/>
      </a:hlink>
      <a:folHlink>
        <a:srgbClr val="4D663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99CC66"/>
        </a:lt1>
        <a:dk2>
          <a:srgbClr val="000000"/>
        </a:dk2>
        <a:lt2>
          <a:srgbClr val="CCCCCC"/>
        </a:lt2>
        <a:accent1>
          <a:srgbClr val="4C9400"/>
        </a:accent1>
        <a:accent2>
          <a:srgbClr val="566E3D"/>
        </a:accent2>
        <a:accent3>
          <a:srgbClr val="CAE2B8"/>
        </a:accent3>
        <a:accent4>
          <a:srgbClr val="000000"/>
        </a:accent4>
        <a:accent5>
          <a:srgbClr val="B2C8AA"/>
        </a:accent5>
        <a:accent6>
          <a:srgbClr val="4D6336"/>
        </a:accent6>
        <a:hlink>
          <a:srgbClr val="193000"/>
        </a:hlink>
        <a:folHlink>
          <a:srgbClr val="2B55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99CC66"/>
        </a:lt1>
        <a:dk2>
          <a:srgbClr val="000000"/>
        </a:dk2>
        <a:lt2>
          <a:srgbClr val="CCCCCC"/>
        </a:lt2>
        <a:accent1>
          <a:srgbClr val="336646"/>
        </a:accent1>
        <a:accent2>
          <a:srgbClr val="636633"/>
        </a:accent2>
        <a:accent3>
          <a:srgbClr val="CAE2B8"/>
        </a:accent3>
        <a:accent4>
          <a:srgbClr val="000000"/>
        </a:accent4>
        <a:accent5>
          <a:srgbClr val="ADB8B0"/>
        </a:accent5>
        <a:accent6>
          <a:srgbClr val="595C2D"/>
        </a:accent6>
        <a:hlink>
          <a:srgbClr val="333F66"/>
        </a:hlink>
        <a:folHlink>
          <a:srgbClr val="4D663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99CC66"/>
        </a:lt1>
        <a:dk2>
          <a:srgbClr val="000000"/>
        </a:dk2>
        <a:lt2>
          <a:srgbClr val="CCCCCC"/>
        </a:lt2>
        <a:accent1>
          <a:srgbClr val="66352E"/>
        </a:accent1>
        <a:accent2>
          <a:srgbClr val="665F33"/>
        </a:accent2>
        <a:accent3>
          <a:srgbClr val="CAE2B8"/>
        </a:accent3>
        <a:accent4>
          <a:srgbClr val="000000"/>
        </a:accent4>
        <a:accent5>
          <a:srgbClr val="B8AEAD"/>
        </a:accent5>
        <a:accent6>
          <a:srgbClr val="5C552D"/>
        </a:accent6>
        <a:hlink>
          <a:srgbClr val="633366"/>
        </a:hlink>
        <a:folHlink>
          <a:srgbClr val="40552B"/>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99CC66"/>
        </a:lt1>
        <a:dk2>
          <a:srgbClr val="000000"/>
        </a:dk2>
        <a:lt2>
          <a:srgbClr val="CCCCCC"/>
        </a:lt2>
        <a:accent1>
          <a:srgbClr val="66532E"/>
        </a:accent1>
        <a:accent2>
          <a:srgbClr val="40552B"/>
        </a:accent2>
        <a:accent3>
          <a:srgbClr val="CAE2B8"/>
        </a:accent3>
        <a:accent4>
          <a:srgbClr val="000000"/>
        </a:accent4>
        <a:accent5>
          <a:srgbClr val="B8B3AD"/>
        </a:accent5>
        <a:accent6>
          <a:srgbClr val="394C26"/>
        </a:accent6>
        <a:hlink>
          <a:srgbClr val="663343"/>
        </a:hlink>
        <a:folHlink>
          <a:srgbClr val="333F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4C9400"/>
        </a:accent1>
        <a:accent2>
          <a:srgbClr val="566E3D"/>
        </a:accent2>
        <a:accent3>
          <a:srgbClr val="FFFFFF"/>
        </a:accent3>
        <a:accent4>
          <a:srgbClr val="000000"/>
        </a:accent4>
        <a:accent5>
          <a:srgbClr val="B2C8AA"/>
        </a:accent5>
        <a:accent6>
          <a:srgbClr val="4D6336"/>
        </a:accent6>
        <a:hlink>
          <a:srgbClr val="193000"/>
        </a:hlink>
        <a:folHlink>
          <a:srgbClr val="2B550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336646"/>
        </a:accent1>
        <a:accent2>
          <a:srgbClr val="636633"/>
        </a:accent2>
        <a:accent3>
          <a:srgbClr val="FFFFFF"/>
        </a:accent3>
        <a:accent4>
          <a:srgbClr val="000000"/>
        </a:accent4>
        <a:accent5>
          <a:srgbClr val="ADB8B0"/>
        </a:accent5>
        <a:accent6>
          <a:srgbClr val="595C2D"/>
        </a:accent6>
        <a:hlink>
          <a:srgbClr val="333F66"/>
        </a:hlink>
        <a:folHlink>
          <a:srgbClr val="4D663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66352E"/>
        </a:accent1>
        <a:accent2>
          <a:srgbClr val="665F33"/>
        </a:accent2>
        <a:accent3>
          <a:srgbClr val="FFFFFF"/>
        </a:accent3>
        <a:accent4>
          <a:srgbClr val="000000"/>
        </a:accent4>
        <a:accent5>
          <a:srgbClr val="B8AEAD"/>
        </a:accent5>
        <a:accent6>
          <a:srgbClr val="5C552D"/>
        </a:accent6>
        <a:hlink>
          <a:srgbClr val="633366"/>
        </a:hlink>
        <a:folHlink>
          <a:srgbClr val="40552B"/>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6532E"/>
        </a:accent1>
        <a:accent2>
          <a:srgbClr val="40552B"/>
        </a:accent2>
        <a:accent3>
          <a:srgbClr val="FFFFFF"/>
        </a:accent3>
        <a:accent4>
          <a:srgbClr val="000000"/>
        </a:accent4>
        <a:accent5>
          <a:srgbClr val="B8B3AD"/>
        </a:accent5>
        <a:accent6>
          <a:srgbClr val="394C26"/>
        </a:accent6>
        <a:hlink>
          <a:srgbClr val="663343"/>
        </a:hlink>
        <a:folHlink>
          <a:srgbClr val="333F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ind_0055_slide</Template>
  <TotalTime>243</TotalTime>
  <Words>923</Words>
  <Application>Microsoft Office PowerPoint</Application>
  <PresentationFormat>On-screen Show (4:3)</PresentationFormat>
  <Paragraphs>61</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ind_0055_slide</vt:lpstr>
      <vt:lpstr>1_Default Design</vt:lpstr>
      <vt:lpstr>Slide 1</vt:lpstr>
      <vt:lpstr>Slide 2</vt:lpstr>
      <vt:lpstr>Slide 3</vt:lpstr>
      <vt:lpstr>Declarative Thesis</vt:lpstr>
      <vt:lpstr>Inverted Thesis</vt:lpstr>
      <vt:lpstr>Declarative Thesis</vt:lpstr>
      <vt:lpstr>Declarative Thesis</vt:lpstr>
      <vt:lpstr>Declarative Thesis</vt:lpstr>
      <vt:lpstr>Slide 9</vt:lpstr>
      <vt:lpstr>Slide 10</vt:lpstr>
      <vt:lpstr>Flipping Trix</vt:lpstr>
      <vt:lpstr>Sample 1st Premises: An Argument You Must Prove</vt:lpstr>
      <vt:lpstr>Slide 13</vt:lpstr>
      <vt:lpstr>Slide 14</vt:lpstr>
      <vt:lpstr>Really Bad 1st Premises</vt:lpstr>
      <vt:lpstr>Sample Syllogism</vt:lpstr>
      <vt:lpstr>Slide 17</vt:lpstr>
      <vt:lpstr>Slide 18</vt:lpstr>
      <vt:lpstr>Slide 19</vt:lpstr>
      <vt:lpstr>Slide 20</vt:lpstr>
      <vt:lpstr>Slide 21</vt:lpstr>
      <vt:lpstr>Slide 22</vt:lpstr>
    </vt:vector>
  </TitlesOfParts>
  <Company>Rush-Henrietta Central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Kristian Kuhn</dc:creator>
  <cp:lastModifiedBy>Kristian Kuhn</cp:lastModifiedBy>
  <cp:revision>25</cp:revision>
  <dcterms:created xsi:type="dcterms:W3CDTF">2012-10-04T12:53:20Z</dcterms:created>
  <dcterms:modified xsi:type="dcterms:W3CDTF">2012-10-05T11:35:05Z</dcterms:modified>
</cp:coreProperties>
</file>