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5"/>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00"/>
  </p:normalViewPr>
  <p:slideViewPr>
    <p:cSldViewPr>
      <p:cViewPr varScale="1">
        <p:scale>
          <a:sx n="82" d="100"/>
          <a:sy n="82" d="100"/>
        </p:scale>
        <p:origin x="-15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0AC62E6-0B5E-41C5-B6D6-5586A0C3A357}"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3556" name="Rectangle 4"/>
          <p:cNvSpPr>
            <a:spLocks noGrp="1" noChangeArrowheads="1"/>
          </p:cNvSpPr>
          <p:nvPr>
            <p:ph type="dt" sz="half" idx="2"/>
          </p:nvPr>
        </p:nvSpPr>
        <p:spPr/>
        <p:txBody>
          <a:bodyPr/>
          <a:lstStyle>
            <a:lvl1pPr>
              <a:defRPr/>
            </a:lvl1pPr>
          </a:lstStyle>
          <a:p>
            <a:endParaRPr lang="en-US" dirty="0"/>
          </a:p>
        </p:txBody>
      </p:sp>
      <p:sp>
        <p:nvSpPr>
          <p:cNvPr id="23557" name="Rectangle 5"/>
          <p:cNvSpPr>
            <a:spLocks noGrp="1" noChangeArrowheads="1"/>
          </p:cNvSpPr>
          <p:nvPr>
            <p:ph type="ftr" sz="quarter" idx="3"/>
          </p:nvPr>
        </p:nvSpPr>
        <p:spPr/>
        <p:txBody>
          <a:bodyPr/>
          <a:lstStyle>
            <a:lvl1pPr>
              <a:defRPr/>
            </a:lvl1pPr>
          </a:lstStyle>
          <a:p>
            <a:endParaRPr lang="en-US" dirty="0"/>
          </a:p>
        </p:txBody>
      </p:sp>
      <p:sp>
        <p:nvSpPr>
          <p:cNvPr id="23558" name="Rectangle 6"/>
          <p:cNvSpPr>
            <a:spLocks noGrp="1" noChangeArrowheads="1"/>
          </p:cNvSpPr>
          <p:nvPr>
            <p:ph type="sldNum" sz="quarter" idx="4"/>
          </p:nvPr>
        </p:nvSpPr>
        <p:spPr/>
        <p:txBody>
          <a:bodyPr/>
          <a:lstStyle>
            <a:lvl1pPr>
              <a:defRPr/>
            </a:lvl1pPr>
          </a:lstStyle>
          <a:p>
            <a:fld id="{A43B817F-94DB-44C8-9653-D46E11E0FADE}"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10823EF-1128-4450-BEB5-E91A027B938B}"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F69D020-921B-46E2-AAF7-88DB2CE05177}"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dirty="0"/>
          </a:p>
        </p:txBody>
      </p:sp>
      <p:sp>
        <p:nvSpPr>
          <p:cNvPr id="30726" name="Rectangle 6"/>
          <p:cNvSpPr>
            <a:spLocks noGrp="1" noChangeArrowheads="1"/>
          </p:cNvSpPr>
          <p:nvPr>
            <p:ph type="ftr" sz="quarter" idx="3"/>
          </p:nvPr>
        </p:nvSpPr>
        <p:spPr/>
        <p:txBody>
          <a:bodyPr/>
          <a:lstStyle>
            <a:lvl1pPr>
              <a:defRPr/>
            </a:lvl1pPr>
          </a:lstStyle>
          <a:p>
            <a:endParaRPr lang="en-US" dirty="0"/>
          </a:p>
        </p:txBody>
      </p:sp>
      <p:sp>
        <p:nvSpPr>
          <p:cNvPr id="30727" name="Rectangle 7"/>
          <p:cNvSpPr>
            <a:spLocks noGrp="1" noChangeArrowheads="1"/>
          </p:cNvSpPr>
          <p:nvPr>
            <p:ph type="sldNum" sz="quarter" idx="4"/>
          </p:nvPr>
        </p:nvSpPr>
        <p:spPr/>
        <p:txBody>
          <a:bodyPr/>
          <a:lstStyle>
            <a:lvl1pPr>
              <a:defRPr/>
            </a:lvl1pPr>
          </a:lstStyle>
          <a:p>
            <a:fld id="{DD2CF2A1-FAF6-41CA-9A81-FAB25A3A14E2}"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BBD1C75-6C1F-4B81-8425-487727D38FEB}"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B1E969-50A5-4789-97C6-4D619AE59E11}"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E2678A6-B9E1-47E4-981E-479AA235CFD8}"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52F4B3B9-00E6-4912-9488-008EADFA28EC}"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BC45853-481F-43D1-B690-6A2C15E27F05}"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1B02DB3E-9EA0-42AB-9185-B19E9E2190D7}"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E54D502-6A7D-486A-9216-2FF10BCBDE2B}"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21BD511-1E50-46CC-9069-A32917B09EAD}"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94415FD-7511-4F9B-92B8-79FBD0724CD5}"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236FA67-54B5-47BD-872B-83E69C93C5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BAD237C-0378-4BAA-BAD8-C01FEF53FCA8}"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8C0BB21-2F99-4700-9E86-A1689FC6CD1F}"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DE790C1-C2E1-4421-88E5-7C909BF3CFB4}"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85F5A39-C7B7-4B8E-B266-A7930DF48339}"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7C37BE3-AF6B-49DB-BCEE-7F7CDF67A907}"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1E745C77-6A33-4100-913E-285DBA14A03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17F9396-F783-454D-A134-D8A9D1C2DEF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A6CF041-357C-4B06-A86A-4041A6C5C70E}"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1C465B1-2BFF-4AEA-8B79-7662E888244A}"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5322194-B6F3-4DDD-BE18-3F26BFCE50D5}"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2012presidentialelectionnews.com/2012/10/video-watch-the-first-presidential-debate-from-the-university-of-denv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abcnews.go.com/blogs/politics/2012/10/fact-checking-the-presidential-debate-in-denver/"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8119" y="304800"/>
            <a:ext cx="8499442" cy="769441"/>
          </a:xfrm>
          <a:prstGeom prst="rect">
            <a:avLst/>
          </a:prstGeom>
          <a:noFill/>
        </p:spPr>
        <p:txBody>
          <a:bodyPr wrap="none" lIns="91440" tIns="45720" rIns="91440" bIns="45720">
            <a:spAutoFit/>
          </a:bodyPr>
          <a:lstStyle/>
          <a:p>
            <a:pPr algn="ctr"/>
            <a:r>
              <a:rPr lang="en-US"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2012 Presidential Debates</a:t>
            </a:r>
            <a:endParaRPr lang="en-US" sz="4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56324" name="Picture 4"/>
          <p:cNvPicPr>
            <a:picLocks noChangeAspect="1" noChangeArrowheads="1"/>
          </p:cNvPicPr>
          <p:nvPr/>
        </p:nvPicPr>
        <p:blipFill>
          <a:blip r:embed="rId2" cstate="print"/>
          <a:srcRect/>
          <a:stretch>
            <a:fillRect/>
          </a:stretch>
        </p:blipFill>
        <p:spPr bwMode="auto">
          <a:xfrm>
            <a:off x="2819400" y="2057400"/>
            <a:ext cx="1697799" cy="2714625"/>
          </a:xfrm>
          <a:prstGeom prst="rect">
            <a:avLst/>
          </a:prstGeom>
          <a:noFill/>
          <a:ln w="9525">
            <a:noFill/>
            <a:miter lim="800000"/>
            <a:headEnd/>
            <a:tailEnd/>
          </a:ln>
        </p:spPr>
      </p:pic>
      <p:pic>
        <p:nvPicPr>
          <p:cNvPr id="56325" name="Picture 5"/>
          <p:cNvPicPr>
            <a:picLocks noChangeAspect="1" noChangeArrowheads="1"/>
          </p:cNvPicPr>
          <p:nvPr/>
        </p:nvPicPr>
        <p:blipFill>
          <a:blip r:embed="rId3" cstate="print"/>
          <a:srcRect/>
          <a:stretch>
            <a:fillRect/>
          </a:stretch>
        </p:blipFill>
        <p:spPr bwMode="auto">
          <a:xfrm>
            <a:off x="4495800" y="2057400"/>
            <a:ext cx="1822916" cy="2752725"/>
          </a:xfrm>
          <a:prstGeom prst="rect">
            <a:avLst/>
          </a:prstGeom>
          <a:noFill/>
          <a:ln w="9525">
            <a:noFill/>
            <a:miter lim="800000"/>
            <a:headEnd/>
            <a:tailEnd/>
          </a:ln>
        </p:spPr>
      </p:pic>
      <p:sp>
        <p:nvSpPr>
          <p:cNvPr id="9" name="Rectangle 8"/>
          <p:cNvSpPr/>
          <p:nvPr/>
        </p:nvSpPr>
        <p:spPr>
          <a:xfrm>
            <a:off x="3581400" y="5486400"/>
            <a:ext cx="1828800" cy="369332"/>
          </a:xfrm>
          <a:prstGeom prst="rect">
            <a:avLst/>
          </a:prstGeom>
        </p:spPr>
        <p:txBody>
          <a:bodyPr wrap="square">
            <a:spAutoFit/>
          </a:bodyPr>
          <a:lstStyle/>
          <a:p>
            <a:r>
              <a:rPr lang="en-US" dirty="0" smtClean="0">
                <a:hlinkClick r:id="rId4"/>
              </a:rPr>
              <a:t>Link to Debate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199" cy="6477000"/>
          </a:xfrm>
        </p:spPr>
        <p:txBody>
          <a:bodyPr/>
          <a:lstStyle/>
          <a:p>
            <a:r>
              <a:rPr lang="en-US" sz="2200" dirty="0" smtClean="0"/>
              <a:t>Energy independence is crucial for the sovereignty and prosperity of our nation.  Romney’s plans to lesson our dependence on Middle Eastern oil reserves makes perfect sense – yet, however – the Obama administration has hindered this from happening.  </a:t>
            </a:r>
            <a:r>
              <a:rPr lang="en-US" sz="2200" dirty="0" smtClean="0">
                <a:solidFill>
                  <a:srgbClr val="00B050"/>
                </a:solidFill>
              </a:rPr>
              <a:t>Romney claims that under the current regime, the number of “in-house” drilling permits and licenses on government owned lands has been cut by more than half of that of the previous administration.  Despite our nations rich resources, the Obama team has thwarted the development of the Keystone Pipeline, offshore drilling, and </a:t>
            </a:r>
            <a:r>
              <a:rPr lang="en-US" sz="2200" dirty="0" err="1" smtClean="0">
                <a:solidFill>
                  <a:srgbClr val="00B050"/>
                </a:solidFill>
              </a:rPr>
              <a:t>hydrofracking</a:t>
            </a:r>
            <a:r>
              <a:rPr lang="en-US" sz="2200" dirty="0" smtClean="0">
                <a:solidFill>
                  <a:srgbClr val="00B050"/>
                </a:solidFill>
              </a:rPr>
              <a:t>.  Romney sees this as a problem because “all of the increases in natural gas and oil has happened on private land.”  This is a problem according to Romney because not only does it make us strapped to nations that are not always our allies, but it hurts the economy and the middle class by driving up gas prices.  Romney has a plan to “increase the number of drilling permits on federal lands by at least fifty percent.”  By cutting the number of permits and licenses in half, Obama has put America’s energy policies on the wrong path.</a:t>
            </a:r>
            <a:endParaRPr lang="en-US"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14600" y="1295400"/>
            <a:ext cx="3810000" cy="2857500"/>
          </a:xfrm>
          <a:prstGeom prst="rect">
            <a:avLst/>
          </a:prstGeom>
          <a:noFill/>
          <a:ln w="9525">
            <a:noFill/>
            <a:miter lim="800000"/>
            <a:headEnd/>
            <a:tailEnd/>
          </a:ln>
        </p:spPr>
      </p:pic>
      <p:sp>
        <p:nvSpPr>
          <p:cNvPr id="5" name="Rectangle 4"/>
          <p:cNvSpPr/>
          <p:nvPr/>
        </p:nvSpPr>
        <p:spPr>
          <a:xfrm>
            <a:off x="465234" y="304800"/>
            <a:ext cx="8109912"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What Are Your Targets?</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Rectangle 5"/>
          <p:cNvSpPr/>
          <p:nvPr/>
        </p:nvSpPr>
        <p:spPr>
          <a:xfrm>
            <a:off x="381000" y="4267200"/>
            <a:ext cx="7872668" cy="584775"/>
          </a:xfrm>
          <a:prstGeom prst="rect">
            <a:avLst/>
          </a:prstGeom>
          <a:noFill/>
        </p:spPr>
        <p:txBody>
          <a:bodyPr wrap="none" lIns="91440" tIns="45720" rIns="91440" bIns="45720">
            <a:spAutoFit/>
          </a:bodyPr>
          <a:lstStyle/>
          <a:p>
            <a:pPr algn="ct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1</a:t>
            </a:r>
            <a:r>
              <a:rPr lang="en-US" sz="3200" b="1" cap="none" spc="0" baseline="30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st</a:t>
            </a: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premises that are concise and argue</a:t>
            </a:r>
            <a:endParaRPr lang="en-U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7" name="Rectangle 6"/>
          <p:cNvSpPr/>
          <p:nvPr/>
        </p:nvSpPr>
        <p:spPr>
          <a:xfrm>
            <a:off x="0" y="4800600"/>
            <a:ext cx="9326591" cy="461665"/>
          </a:xfrm>
          <a:prstGeom prst="rect">
            <a:avLst/>
          </a:prstGeom>
          <a:noFill/>
        </p:spPr>
        <p:txBody>
          <a:bodyPr wrap="none" lIns="91440" tIns="45720" rIns="91440" bIns="45720">
            <a:spAutoFit/>
          </a:bodyPr>
          <a:lstStyle/>
          <a:p>
            <a:pPr algn="ctr"/>
            <a:r>
              <a:rPr lang="en-US"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Provide sufficient textual support to fully prove your argument</a:t>
            </a:r>
            <a:endParaRPr lang="en-US" sz="2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a:off x="2259127" y="5181600"/>
            <a:ext cx="4304960" cy="584775"/>
          </a:xfrm>
          <a:prstGeom prst="rect">
            <a:avLst/>
          </a:prstGeom>
          <a:noFill/>
        </p:spPr>
        <p:txBody>
          <a:bodyPr wrap="none" lIns="91440" tIns="45720" rIns="91440" bIns="45720">
            <a:spAutoFit/>
          </a:bodyPr>
          <a:lstStyle/>
          <a:p>
            <a:pPr algn="ctr"/>
            <a:r>
              <a:rPr lang="en-US" sz="32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Embed Your Quotes</a:t>
            </a:r>
            <a:endParaRPr lang="en-US" sz="32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0" name="Rectangle 9"/>
          <p:cNvSpPr/>
          <p:nvPr/>
        </p:nvSpPr>
        <p:spPr>
          <a:xfrm>
            <a:off x="1676400" y="5715000"/>
            <a:ext cx="5442451"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Lots of Textual Analysis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304800"/>
            <a:ext cx="8529638" cy="6400800"/>
          </a:xfrm>
        </p:spPr>
        <p:txBody>
          <a:bodyPr/>
          <a:lstStyle/>
          <a:p>
            <a:r>
              <a:rPr lang="en-US" sz="2200" dirty="0" smtClean="0"/>
              <a:t>Romney’s economic stimulus package would lead our country further into debt.  In addition, his lack of clarity during the debate was alarming.  </a:t>
            </a:r>
            <a:r>
              <a:rPr lang="en-US" sz="2200" dirty="0" smtClean="0">
                <a:solidFill>
                  <a:srgbClr val="00B050"/>
                </a:solidFill>
              </a:rPr>
              <a:t>At one point her went on record as saying – “My economic plan calls for a $5 trillion tax cut – on top of the extension of the Bush tax cuts – that’s another trillion dollars.”  The basic mathematics of his argument simply do not add up, especially when he later nullified his previous remarks by saying – “I don’t have a $5 trillion tax cut.”  The simple fact is that both positions work against each other quite paradoxically.  By proposing to cut taxes by a rate of twenty percent by 2015, Romney would have to generate $500 billion in revenue to cover the cost.  This simply cannot be done, as Obama noted several times – the numbers do not add up.  Given this uncertainty, the Obama campaign can only but doubt the effectiveness of Romney’s plan – that it would in fact mean higher taxes for middle-class Americans – even though – as Romney declared – “there is no chance [he] would try to implement such a proposal.”  Conversely, Obama’s plan has a balanced approach.  And as he stated several times, the economy is in fact </a:t>
            </a:r>
            <a:r>
              <a:rPr lang="en-US" sz="2200" smtClean="0">
                <a:solidFill>
                  <a:srgbClr val="00B050"/>
                </a:solidFill>
              </a:rPr>
              <a:t>doing …</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Picture 7"/>
          <p:cNvPicPr>
            <a:picLocks noChangeAspect="1" noChangeArrowheads="1"/>
          </p:cNvPicPr>
          <p:nvPr/>
        </p:nvPicPr>
        <p:blipFill>
          <a:blip r:embed="rId2" cstate="print"/>
          <a:srcRect/>
          <a:stretch>
            <a:fillRect/>
          </a:stretch>
        </p:blipFill>
        <p:spPr bwMode="auto">
          <a:xfrm>
            <a:off x="1752600" y="1828800"/>
            <a:ext cx="5695950" cy="4714875"/>
          </a:xfrm>
          <a:prstGeom prst="rect">
            <a:avLst/>
          </a:prstGeom>
          <a:noFill/>
          <a:ln w="9525">
            <a:noFill/>
            <a:miter lim="800000"/>
            <a:headEnd/>
            <a:tailEnd/>
          </a:ln>
        </p:spPr>
      </p:pic>
      <p:sp>
        <p:nvSpPr>
          <p:cNvPr id="8" name="Rectangle 7"/>
          <p:cNvSpPr/>
          <p:nvPr/>
        </p:nvSpPr>
        <p:spPr>
          <a:xfrm>
            <a:off x="1600200" y="304800"/>
            <a:ext cx="5866029"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Declarative Thesis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Oval Callout 8"/>
          <p:cNvSpPr/>
          <p:nvPr/>
        </p:nvSpPr>
        <p:spPr>
          <a:xfrm>
            <a:off x="0" y="2743200"/>
            <a:ext cx="2286000" cy="1450848"/>
          </a:xfrm>
          <a:prstGeom prst="wedgeEllipseCallout">
            <a:avLst>
              <a:gd name="adj1" fmla="val 116888"/>
              <a:gd name="adj2" fmla="val 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HIT ME WITH A TRIANGLE!</a:t>
            </a:r>
            <a:endParaRPr lang="en-US" dirty="0">
              <a:solidFill>
                <a:schemeClr val="bg2"/>
              </a:solidFill>
            </a:endParaRPr>
          </a:p>
        </p:txBody>
      </p:sp>
      <p:sp>
        <p:nvSpPr>
          <p:cNvPr id="10" name="Oval Callout 9"/>
          <p:cNvSpPr/>
          <p:nvPr/>
        </p:nvSpPr>
        <p:spPr>
          <a:xfrm>
            <a:off x="7543800" y="1981200"/>
            <a:ext cx="1600200" cy="1679448"/>
          </a:xfrm>
          <a:prstGeom prst="wedgeEllipseCallout">
            <a:avLst>
              <a:gd name="adj1" fmla="val -199315"/>
              <a:gd name="adj2" fmla="val 373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DO IT!!</a:t>
            </a:r>
          </a:p>
          <a:p>
            <a:pPr algn="ctr"/>
            <a:r>
              <a:rPr lang="en-US" dirty="0" smtClean="0">
                <a:solidFill>
                  <a:schemeClr val="bg2"/>
                </a:solidFill>
              </a:rPr>
              <a:t>YOU WON’T</a:t>
            </a:r>
            <a:endParaRPr lang="en-US" dirty="0">
              <a:solidFill>
                <a:schemeClr val="bg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2" cstate="print"/>
          <a:srcRect/>
          <a:stretch>
            <a:fillRect/>
          </a:stretch>
        </p:blipFill>
        <p:spPr bwMode="auto">
          <a:xfrm>
            <a:off x="2438400" y="1905000"/>
            <a:ext cx="4400550" cy="3333750"/>
          </a:xfrm>
          <a:prstGeom prst="rect">
            <a:avLst/>
          </a:prstGeom>
          <a:noFill/>
          <a:ln w="9525">
            <a:noFill/>
            <a:miter lim="800000"/>
            <a:headEnd/>
            <a:tailEnd/>
          </a:ln>
        </p:spPr>
      </p:pic>
      <p:sp>
        <p:nvSpPr>
          <p:cNvPr id="7" name="Oval Callout 6"/>
          <p:cNvSpPr/>
          <p:nvPr/>
        </p:nvSpPr>
        <p:spPr>
          <a:xfrm>
            <a:off x="5181600" y="2209800"/>
            <a:ext cx="3124200" cy="1524000"/>
          </a:xfrm>
          <a:prstGeom prst="wedgeEllipseCallout">
            <a:avLst>
              <a:gd name="adj1" fmla="val -65724"/>
              <a:gd name="adj2" fmla="val 16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KEEP YOUR LANGUAGE CONCISE !!</a:t>
            </a:r>
            <a:endParaRPr lang="en-US" dirty="0">
              <a:solidFill>
                <a:srgbClr val="FF0000"/>
              </a:solidFill>
            </a:endParaRPr>
          </a:p>
        </p:txBody>
      </p:sp>
      <p:sp>
        <p:nvSpPr>
          <p:cNvPr id="8" name="Rectangle 7"/>
          <p:cNvSpPr/>
          <p:nvPr/>
        </p:nvSpPr>
        <p:spPr>
          <a:xfrm>
            <a:off x="1600200" y="228600"/>
            <a:ext cx="5866029"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Declarative Thesis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92162"/>
          </a:xfrm>
        </p:spPr>
        <p:txBody>
          <a:bodyPr/>
          <a:lstStyle/>
          <a:p>
            <a:r>
              <a:rPr lang="en-US" dirty="0" smtClean="0"/>
              <a:t>Sample Introduction &amp; Thesis Statement</a:t>
            </a:r>
            <a:endParaRPr lang="en-US" dirty="0"/>
          </a:p>
        </p:txBody>
      </p:sp>
      <p:sp>
        <p:nvSpPr>
          <p:cNvPr id="3" name="Content Placeholder 2"/>
          <p:cNvSpPr>
            <a:spLocks noGrp="1"/>
          </p:cNvSpPr>
          <p:nvPr>
            <p:ph idx="1"/>
          </p:nvPr>
        </p:nvSpPr>
        <p:spPr>
          <a:xfrm>
            <a:off x="381000" y="1600200"/>
            <a:ext cx="8226425" cy="1600200"/>
          </a:xfrm>
        </p:spPr>
        <p:txBody>
          <a:bodyPr/>
          <a:lstStyle/>
          <a:p>
            <a:pPr>
              <a:buNone/>
            </a:pPr>
            <a:r>
              <a:rPr lang="en-US" dirty="0"/>
              <a:t>	</a:t>
            </a:r>
            <a:r>
              <a:rPr lang="en-US" dirty="0" smtClean="0"/>
              <a:t>Arrogance is an ugly personality trait.  Romney’s tone was condescending and dismissive, which unfortunately for him, will dissuade independent voters.</a:t>
            </a:r>
            <a:endParaRPr lang="en-US" dirty="0"/>
          </a:p>
        </p:txBody>
      </p:sp>
      <p:pic>
        <p:nvPicPr>
          <p:cNvPr id="61442" name="Picture 2"/>
          <p:cNvPicPr>
            <a:picLocks noChangeAspect="1" noChangeArrowheads="1"/>
          </p:cNvPicPr>
          <p:nvPr/>
        </p:nvPicPr>
        <p:blipFill>
          <a:blip r:embed="rId2" cstate="print"/>
          <a:srcRect/>
          <a:stretch>
            <a:fillRect/>
          </a:stretch>
        </p:blipFill>
        <p:spPr bwMode="auto">
          <a:xfrm>
            <a:off x="2209800" y="2895600"/>
            <a:ext cx="4572000" cy="371856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r>
              <a:rPr lang="en-US" dirty="0" smtClean="0"/>
              <a:t>Sample Introduction &amp; Thesis Statement</a:t>
            </a:r>
            <a:endParaRPr lang="en-US" dirty="0"/>
          </a:p>
        </p:txBody>
      </p:sp>
      <p:sp>
        <p:nvSpPr>
          <p:cNvPr id="3" name="Content Placeholder 2"/>
          <p:cNvSpPr>
            <a:spLocks noGrp="1"/>
          </p:cNvSpPr>
          <p:nvPr>
            <p:ph idx="1"/>
          </p:nvPr>
        </p:nvSpPr>
        <p:spPr>
          <a:xfrm>
            <a:off x="455613" y="1600201"/>
            <a:ext cx="8226425" cy="1905000"/>
          </a:xfrm>
        </p:spPr>
        <p:txBody>
          <a:bodyPr/>
          <a:lstStyle/>
          <a:p>
            <a:r>
              <a:rPr lang="en-US" dirty="0" smtClean="0"/>
              <a:t>Hesitation is the antithesis to leadership.  Unfortunately for Obama, he lacked confidence and conviction in his responses.  These traits led to a convincing loss in the first debate.</a:t>
            </a:r>
            <a:endParaRPr lang="en-US" dirty="0"/>
          </a:p>
        </p:txBody>
      </p:sp>
      <p:pic>
        <p:nvPicPr>
          <p:cNvPr id="62466" name="Picture 2"/>
          <p:cNvPicPr>
            <a:picLocks noChangeAspect="1" noChangeArrowheads="1"/>
          </p:cNvPicPr>
          <p:nvPr/>
        </p:nvPicPr>
        <p:blipFill>
          <a:blip r:embed="rId2" cstate="print"/>
          <a:srcRect/>
          <a:stretch>
            <a:fillRect/>
          </a:stretch>
        </p:blipFill>
        <p:spPr bwMode="auto">
          <a:xfrm>
            <a:off x="2895600" y="3581400"/>
            <a:ext cx="3238500" cy="279050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r>
              <a:rPr lang="en-US" dirty="0" smtClean="0"/>
              <a:t>Sample Introduction &amp; Thesis Statement</a:t>
            </a:r>
            <a:endParaRPr lang="en-US" dirty="0"/>
          </a:p>
        </p:txBody>
      </p:sp>
      <p:sp>
        <p:nvSpPr>
          <p:cNvPr id="3" name="Content Placeholder 2"/>
          <p:cNvSpPr>
            <a:spLocks noGrp="1"/>
          </p:cNvSpPr>
          <p:nvPr>
            <p:ph idx="1"/>
          </p:nvPr>
        </p:nvSpPr>
        <p:spPr>
          <a:xfrm>
            <a:off x="455613" y="1600201"/>
            <a:ext cx="8226425" cy="2743200"/>
          </a:xfrm>
        </p:spPr>
        <p:txBody>
          <a:bodyPr/>
          <a:lstStyle/>
          <a:p>
            <a:r>
              <a:rPr lang="en-US" dirty="0" smtClean="0"/>
              <a:t>Obama inherited an America that was hampered by Bush’s poor policy decisions.  In the four years since, our country has begun to rebound both economically and socially.  He successfully convinced Americans of this fact during the first presidential debate.</a:t>
            </a:r>
            <a:endParaRPr lang="en-US" dirty="0"/>
          </a:p>
        </p:txBody>
      </p:sp>
      <p:pic>
        <p:nvPicPr>
          <p:cNvPr id="63490" name="Picture 2"/>
          <p:cNvPicPr>
            <a:picLocks noChangeAspect="1" noChangeArrowheads="1"/>
          </p:cNvPicPr>
          <p:nvPr/>
        </p:nvPicPr>
        <p:blipFill>
          <a:blip r:embed="rId2" cstate="print"/>
          <a:srcRect/>
          <a:stretch>
            <a:fillRect/>
          </a:stretch>
        </p:blipFill>
        <p:spPr bwMode="auto">
          <a:xfrm>
            <a:off x="2667000" y="3886200"/>
            <a:ext cx="3543300" cy="274605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r>
              <a:rPr lang="en-US" dirty="0" smtClean="0"/>
              <a:t>Sample Introduction &amp; Thesis</a:t>
            </a:r>
            <a:endParaRPr lang="en-US" dirty="0"/>
          </a:p>
        </p:txBody>
      </p:sp>
      <p:sp>
        <p:nvSpPr>
          <p:cNvPr id="3" name="Content Placeholder 2"/>
          <p:cNvSpPr>
            <a:spLocks noGrp="1"/>
          </p:cNvSpPr>
          <p:nvPr>
            <p:ph idx="1"/>
          </p:nvPr>
        </p:nvSpPr>
        <p:spPr>
          <a:xfrm>
            <a:off x="455613" y="1600201"/>
            <a:ext cx="8226425" cy="2057400"/>
          </a:xfrm>
        </p:spPr>
        <p:txBody>
          <a:bodyPr/>
          <a:lstStyle/>
          <a:p>
            <a:r>
              <a:rPr lang="en-US" dirty="0" smtClean="0"/>
              <a:t>Obama looked like an ashamed boy being scolded by a parent.  He stumbled through his responses like a child struggling to explain his wrongdoings.  Romney was much more in control and therefore won the debate.</a:t>
            </a:r>
            <a:endParaRPr lang="en-US" dirty="0"/>
          </a:p>
        </p:txBody>
      </p:sp>
      <p:pic>
        <p:nvPicPr>
          <p:cNvPr id="64514" name="Picture 2"/>
          <p:cNvPicPr>
            <a:picLocks noChangeAspect="1" noChangeArrowheads="1"/>
          </p:cNvPicPr>
          <p:nvPr/>
        </p:nvPicPr>
        <p:blipFill>
          <a:blip r:embed="rId2" cstate="print"/>
          <a:srcRect/>
          <a:stretch>
            <a:fillRect/>
          </a:stretch>
        </p:blipFill>
        <p:spPr bwMode="auto">
          <a:xfrm>
            <a:off x="2209800" y="3581400"/>
            <a:ext cx="4572000" cy="313944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92162"/>
          </a:xfrm>
        </p:spPr>
        <p:txBody>
          <a:bodyPr/>
          <a:lstStyle/>
          <a:p>
            <a:r>
              <a:rPr lang="en-US" dirty="0" smtClean="0"/>
              <a:t>Constructing the Syllogisms</a:t>
            </a:r>
            <a:endParaRPr lang="en-US" dirty="0"/>
          </a:p>
        </p:txBody>
      </p:sp>
      <p:sp>
        <p:nvSpPr>
          <p:cNvPr id="4" name="Rectangle 3"/>
          <p:cNvSpPr/>
          <p:nvPr/>
        </p:nvSpPr>
        <p:spPr>
          <a:xfrm>
            <a:off x="3657600" y="5791200"/>
            <a:ext cx="1752600" cy="369332"/>
          </a:xfrm>
          <a:prstGeom prst="rect">
            <a:avLst/>
          </a:prstGeom>
        </p:spPr>
        <p:txBody>
          <a:bodyPr wrap="square">
            <a:spAutoFit/>
          </a:bodyPr>
          <a:lstStyle/>
          <a:p>
            <a:r>
              <a:rPr lang="en-US" dirty="0" smtClean="0">
                <a:hlinkClick r:id="rId2"/>
              </a:rPr>
              <a:t>Fact Checker</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067050" y="1524000"/>
            <a:ext cx="3009900" cy="3810000"/>
          </a:xfrm>
          <a:prstGeom prst="rect">
            <a:avLst/>
          </a:prstGeom>
          <a:noFill/>
          <a:ln w="9525">
            <a:noFill/>
            <a:miter lim="800000"/>
            <a:headEnd/>
            <a:tailEnd/>
          </a:ln>
        </p:spPr>
      </p:pic>
      <p:sp>
        <p:nvSpPr>
          <p:cNvPr id="6" name="Oval Callout 5"/>
          <p:cNvSpPr/>
          <p:nvPr/>
        </p:nvSpPr>
        <p:spPr>
          <a:xfrm>
            <a:off x="304800" y="2667000"/>
            <a:ext cx="3200400" cy="2209800"/>
          </a:xfrm>
          <a:prstGeom prst="wedgeEllipseCallout">
            <a:avLst>
              <a:gd name="adj1" fmla="val 69945"/>
              <a:gd name="adj2" fmla="val 11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IT’S PROBABLY A GOOD IDEA TO GET SOME TEXTUAL SUPPORT FROM THE “FACT CHECKER”</a:t>
            </a:r>
            <a:endParaRPr lang="en-US" dirty="0">
              <a:solidFill>
                <a:srgbClr val="FF0000"/>
              </a:solidFill>
            </a:endParaRPr>
          </a:p>
        </p:txBody>
      </p:sp>
      <p:sp>
        <p:nvSpPr>
          <p:cNvPr id="7" name="Oval Callout 6"/>
          <p:cNvSpPr/>
          <p:nvPr/>
        </p:nvSpPr>
        <p:spPr>
          <a:xfrm>
            <a:off x="4724400" y="3581400"/>
            <a:ext cx="3124200" cy="917448"/>
          </a:xfrm>
          <a:prstGeom prst="wedgeEllipseCallout">
            <a:avLst>
              <a:gd name="adj1" fmla="val -64519"/>
              <a:gd name="adj2" fmla="val 1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LOOK INTO EACH CANDIDATE’S ETHOS</a:t>
            </a: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r>
              <a:rPr lang="en-US" dirty="0" smtClean="0"/>
              <a:t>Revisiting the Syllogistic Method</a:t>
            </a:r>
            <a:endParaRPr lang="en-US" dirty="0"/>
          </a:p>
        </p:txBody>
      </p:sp>
      <p:sp>
        <p:nvSpPr>
          <p:cNvPr id="3" name="Content Placeholder 2"/>
          <p:cNvSpPr>
            <a:spLocks noGrp="1"/>
          </p:cNvSpPr>
          <p:nvPr>
            <p:ph idx="1"/>
          </p:nvPr>
        </p:nvSpPr>
        <p:spPr>
          <a:xfrm>
            <a:off x="152401" y="1447801"/>
            <a:ext cx="8529638" cy="2667000"/>
          </a:xfrm>
        </p:spPr>
        <p:txBody>
          <a:bodyPr/>
          <a:lstStyle/>
          <a:p>
            <a:r>
              <a:rPr lang="en-US" dirty="0" smtClean="0"/>
              <a:t>1</a:t>
            </a:r>
            <a:r>
              <a:rPr lang="en-US" baseline="30000" dirty="0" smtClean="0"/>
              <a:t>st</a:t>
            </a:r>
            <a:r>
              <a:rPr lang="en-US" dirty="0" smtClean="0"/>
              <a:t> Premise: Statement that contains an argument </a:t>
            </a:r>
            <a:r>
              <a:rPr lang="en-US" b="1" u="sng" dirty="0" smtClean="0"/>
              <a:t>OR</a:t>
            </a:r>
            <a:r>
              <a:rPr lang="en-US" dirty="0" smtClean="0"/>
              <a:t>  a literary term</a:t>
            </a:r>
          </a:p>
          <a:p>
            <a:endParaRPr lang="en-US" dirty="0" smtClean="0"/>
          </a:p>
          <a:p>
            <a:r>
              <a:rPr lang="en-US" dirty="0" smtClean="0"/>
              <a:t>2</a:t>
            </a:r>
            <a:r>
              <a:rPr lang="en-US" baseline="30000" dirty="0" smtClean="0"/>
              <a:t>nd</a:t>
            </a:r>
            <a:r>
              <a:rPr lang="en-US" dirty="0" smtClean="0"/>
              <a:t> Premise: Textual Support</a:t>
            </a:r>
          </a:p>
          <a:p>
            <a:endParaRPr lang="en-US" dirty="0" smtClean="0"/>
          </a:p>
          <a:p>
            <a:r>
              <a:rPr lang="en-US" dirty="0" smtClean="0"/>
              <a:t>Conclusion: Textual Analysis</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3124200" y="4495800"/>
            <a:ext cx="1866900" cy="215627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012_slide">
  <a:themeElements>
    <a:clrScheme name="Office Theme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3333CC"/>
        </a:dk2>
        <a:lt2>
          <a:srgbClr val="FFFFFF"/>
        </a:lt2>
        <a:accent1>
          <a:srgbClr val="9B9BFF"/>
        </a:accent1>
        <a:accent2>
          <a:srgbClr val="ADADE0"/>
        </a:accent2>
        <a:accent3>
          <a:srgbClr val="ADADE2"/>
        </a:accent3>
        <a:accent4>
          <a:srgbClr val="DADADA"/>
        </a:accent4>
        <a:accent5>
          <a:srgbClr val="CBCBFF"/>
        </a:accent5>
        <a:accent6>
          <a:srgbClr val="9C9CCB"/>
        </a:accent6>
        <a:hlink>
          <a:srgbClr val="D9D9FF"/>
        </a:hlink>
        <a:folHlink>
          <a:srgbClr val="BABAFF"/>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3333CC"/>
        </a:dk2>
        <a:lt2>
          <a:srgbClr val="FFFFFF"/>
        </a:lt2>
        <a:accent1>
          <a:srgbClr val="C9C9FF"/>
        </a:accent1>
        <a:accent2>
          <a:srgbClr val="FFBFA8"/>
        </a:accent2>
        <a:accent3>
          <a:srgbClr val="ADADE2"/>
        </a:accent3>
        <a:accent4>
          <a:srgbClr val="DADADA"/>
        </a:accent4>
        <a:accent5>
          <a:srgbClr val="E1E1FF"/>
        </a:accent5>
        <a:accent6>
          <a:srgbClr val="E7AD98"/>
        </a:accent6>
        <a:hlink>
          <a:srgbClr val="F2EA7C"/>
        </a:hlink>
        <a:folHlink>
          <a:srgbClr val="9BF582"/>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3333CC"/>
        </a:dk2>
        <a:lt2>
          <a:srgbClr val="FFFFFF"/>
        </a:lt2>
        <a:accent1>
          <a:srgbClr val="FFDD7D"/>
        </a:accent1>
        <a:accent2>
          <a:srgbClr val="A6F092"/>
        </a:accent2>
        <a:accent3>
          <a:srgbClr val="ADADE2"/>
        </a:accent3>
        <a:accent4>
          <a:srgbClr val="DADADA"/>
        </a:accent4>
        <a:accent5>
          <a:srgbClr val="FFEBBF"/>
        </a:accent5>
        <a:accent6>
          <a:srgbClr val="96D984"/>
        </a:accent6>
        <a:hlink>
          <a:srgbClr val="FFBAC1"/>
        </a:hlink>
        <a:folHlink>
          <a:srgbClr val="C9C9F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9B9BFF"/>
        </a:accent1>
        <a:accent2>
          <a:srgbClr val="ADADE0"/>
        </a:accent2>
        <a:accent3>
          <a:srgbClr val="FFFFFF"/>
        </a:accent3>
        <a:accent4>
          <a:srgbClr val="000000"/>
        </a:accent4>
        <a:accent5>
          <a:srgbClr val="CBCBFF"/>
        </a:accent5>
        <a:accent6>
          <a:srgbClr val="9C9CCB"/>
        </a:accent6>
        <a:hlink>
          <a:srgbClr val="D9D9FF"/>
        </a:hlink>
        <a:folHlink>
          <a:srgbClr val="BABA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9CCFFF"/>
        </a:accent1>
        <a:accent2>
          <a:srgbClr val="CCCCFF"/>
        </a:accent2>
        <a:accent3>
          <a:srgbClr val="FFFFFF"/>
        </a:accent3>
        <a:accent4>
          <a:srgbClr val="000000"/>
        </a:accent4>
        <a:accent5>
          <a:srgbClr val="CBE4FF"/>
        </a:accent5>
        <a:accent6>
          <a:srgbClr val="B9B9E7"/>
        </a:accent6>
        <a:hlink>
          <a:srgbClr val="98EEE3"/>
        </a:hlink>
        <a:folHlink>
          <a:srgbClr val="EADCF7"/>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C9C9FF"/>
        </a:accent1>
        <a:accent2>
          <a:srgbClr val="FFBFA8"/>
        </a:accent2>
        <a:accent3>
          <a:srgbClr val="FFFFFF"/>
        </a:accent3>
        <a:accent4>
          <a:srgbClr val="000000"/>
        </a:accent4>
        <a:accent5>
          <a:srgbClr val="E1E1FF"/>
        </a:accent5>
        <a:accent6>
          <a:srgbClr val="E7AD98"/>
        </a:accent6>
        <a:hlink>
          <a:srgbClr val="F2EA7C"/>
        </a:hlink>
        <a:folHlink>
          <a:srgbClr val="9BF58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FFDD7D"/>
        </a:accent1>
        <a:accent2>
          <a:srgbClr val="A6F092"/>
        </a:accent2>
        <a:accent3>
          <a:srgbClr val="FFFFFF"/>
        </a:accent3>
        <a:accent4>
          <a:srgbClr val="000000"/>
        </a:accent4>
        <a:accent5>
          <a:srgbClr val="FFEBBF"/>
        </a:accent5>
        <a:accent6>
          <a:srgbClr val="96D984"/>
        </a:accent6>
        <a:hlink>
          <a:srgbClr val="FFBAC1"/>
        </a:hlink>
        <a:folHlink>
          <a:srgbClr val="C9C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3333CC"/>
        </a:dk2>
        <a:lt2>
          <a:srgbClr val="FFFFFF"/>
        </a:lt2>
        <a:accent1>
          <a:srgbClr val="9B9BFF"/>
        </a:accent1>
        <a:accent2>
          <a:srgbClr val="ADADE0"/>
        </a:accent2>
        <a:accent3>
          <a:srgbClr val="ADADE2"/>
        </a:accent3>
        <a:accent4>
          <a:srgbClr val="DADADA"/>
        </a:accent4>
        <a:accent5>
          <a:srgbClr val="CBCBFF"/>
        </a:accent5>
        <a:accent6>
          <a:srgbClr val="9C9CCB"/>
        </a:accent6>
        <a:hlink>
          <a:srgbClr val="D9D9FF"/>
        </a:hlink>
        <a:folHlink>
          <a:srgbClr val="BABA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3333CC"/>
        </a:dk2>
        <a:lt2>
          <a:srgbClr val="FFFFFF"/>
        </a:lt2>
        <a:accent1>
          <a:srgbClr val="C9C9FF"/>
        </a:accent1>
        <a:accent2>
          <a:srgbClr val="FFBFA8"/>
        </a:accent2>
        <a:accent3>
          <a:srgbClr val="ADADE2"/>
        </a:accent3>
        <a:accent4>
          <a:srgbClr val="DADADA"/>
        </a:accent4>
        <a:accent5>
          <a:srgbClr val="E1E1FF"/>
        </a:accent5>
        <a:accent6>
          <a:srgbClr val="E7AD98"/>
        </a:accent6>
        <a:hlink>
          <a:srgbClr val="F2EA7C"/>
        </a:hlink>
        <a:folHlink>
          <a:srgbClr val="9BF582"/>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3333CC"/>
        </a:dk2>
        <a:lt2>
          <a:srgbClr val="FFFFFF"/>
        </a:lt2>
        <a:accent1>
          <a:srgbClr val="FFDD7D"/>
        </a:accent1>
        <a:accent2>
          <a:srgbClr val="A6F092"/>
        </a:accent2>
        <a:accent3>
          <a:srgbClr val="ADADE2"/>
        </a:accent3>
        <a:accent4>
          <a:srgbClr val="DADADA"/>
        </a:accent4>
        <a:accent5>
          <a:srgbClr val="FFEBBF"/>
        </a:accent5>
        <a:accent6>
          <a:srgbClr val="96D984"/>
        </a:accent6>
        <a:hlink>
          <a:srgbClr val="FFBAC1"/>
        </a:hlink>
        <a:folHlink>
          <a:srgbClr val="C9C9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9B9BFF"/>
        </a:accent1>
        <a:accent2>
          <a:srgbClr val="ADADE0"/>
        </a:accent2>
        <a:accent3>
          <a:srgbClr val="FFFFFF"/>
        </a:accent3>
        <a:accent4>
          <a:srgbClr val="000000"/>
        </a:accent4>
        <a:accent5>
          <a:srgbClr val="CBCBFF"/>
        </a:accent5>
        <a:accent6>
          <a:srgbClr val="9C9CCB"/>
        </a:accent6>
        <a:hlink>
          <a:srgbClr val="D9D9FF"/>
        </a:hlink>
        <a:folHlink>
          <a:srgbClr val="BABA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9CCFFF"/>
        </a:accent1>
        <a:accent2>
          <a:srgbClr val="CCCCFF"/>
        </a:accent2>
        <a:accent3>
          <a:srgbClr val="FFFFFF"/>
        </a:accent3>
        <a:accent4>
          <a:srgbClr val="000000"/>
        </a:accent4>
        <a:accent5>
          <a:srgbClr val="CBE4FF"/>
        </a:accent5>
        <a:accent6>
          <a:srgbClr val="B9B9E7"/>
        </a:accent6>
        <a:hlink>
          <a:srgbClr val="98EEE3"/>
        </a:hlink>
        <a:folHlink>
          <a:srgbClr val="EADCF7"/>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C9C9FF"/>
        </a:accent1>
        <a:accent2>
          <a:srgbClr val="FFBFA8"/>
        </a:accent2>
        <a:accent3>
          <a:srgbClr val="FFFFFF"/>
        </a:accent3>
        <a:accent4>
          <a:srgbClr val="000000"/>
        </a:accent4>
        <a:accent5>
          <a:srgbClr val="E1E1FF"/>
        </a:accent5>
        <a:accent6>
          <a:srgbClr val="E7AD98"/>
        </a:accent6>
        <a:hlink>
          <a:srgbClr val="F2EA7C"/>
        </a:hlink>
        <a:folHlink>
          <a:srgbClr val="9BF58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FFDD7D"/>
        </a:accent1>
        <a:accent2>
          <a:srgbClr val="A6F092"/>
        </a:accent2>
        <a:accent3>
          <a:srgbClr val="FFFFFF"/>
        </a:accent3>
        <a:accent4>
          <a:srgbClr val="000000"/>
        </a:accent4>
        <a:accent5>
          <a:srgbClr val="FFEBBF"/>
        </a:accent5>
        <a:accent6>
          <a:srgbClr val="96D984"/>
        </a:accent6>
        <a:hlink>
          <a:srgbClr val="FFBAC1"/>
        </a:hlink>
        <a:folHlink>
          <a:srgbClr val="C9C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ind_0012_slide</Template>
  <TotalTime>73</TotalTime>
  <Words>679</Words>
  <Application>Microsoft Office PowerPoint</Application>
  <PresentationFormat>On-screen Show (4:3)</PresentationFormat>
  <Paragraphs>33</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ind_0012_slide</vt:lpstr>
      <vt:lpstr>1_Default Design</vt:lpstr>
      <vt:lpstr>Slide 1</vt:lpstr>
      <vt:lpstr>Slide 2</vt:lpstr>
      <vt:lpstr>Slide 3</vt:lpstr>
      <vt:lpstr>Sample Introduction &amp; Thesis Statement</vt:lpstr>
      <vt:lpstr>Sample Introduction &amp; Thesis Statement</vt:lpstr>
      <vt:lpstr>Sample Introduction &amp; Thesis Statement</vt:lpstr>
      <vt:lpstr>Sample Introduction &amp; Thesis</vt:lpstr>
      <vt:lpstr>Constructing the Syllogisms</vt:lpstr>
      <vt:lpstr>Revisiting the Syllogistic Method</vt:lpstr>
      <vt:lpstr>Slide 10</vt:lpstr>
      <vt:lpstr>Slide 11</vt:lpstr>
      <vt:lpstr>Slide 12</vt:lpstr>
    </vt:vector>
  </TitlesOfParts>
  <Company>Rush-Henrietta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Kristian Kuhn</dc:creator>
  <cp:lastModifiedBy>Kristian Kuhn</cp:lastModifiedBy>
  <cp:revision>9</cp:revision>
  <dcterms:created xsi:type="dcterms:W3CDTF">2012-10-05T14:42:37Z</dcterms:created>
  <dcterms:modified xsi:type="dcterms:W3CDTF">2012-10-05T16:11:08Z</dcterms:modified>
</cp:coreProperties>
</file>