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57" r:id="rId4"/>
    <p:sldId id="280" r:id="rId5"/>
    <p:sldId id="282" r:id="rId6"/>
    <p:sldId id="272" r:id="rId7"/>
    <p:sldId id="273" r:id="rId8"/>
    <p:sldId id="271" r:id="rId9"/>
    <p:sldId id="274" r:id="rId10"/>
    <p:sldId id="276" r:id="rId11"/>
    <p:sldId id="279" r:id="rId12"/>
    <p:sldId id="275" r:id="rId13"/>
    <p:sldId id="278" r:id="rId14"/>
    <p:sldId id="277" r:id="rId15"/>
    <p:sldId id="284" r:id="rId16"/>
    <p:sldId id="259" r:id="rId17"/>
    <p:sldId id="262" r:id="rId18"/>
    <p:sldId id="261" r:id="rId19"/>
    <p:sldId id="270" r:id="rId20"/>
    <p:sldId id="263" r:id="rId21"/>
    <p:sldId id="264" r:id="rId22"/>
    <p:sldId id="267" r:id="rId23"/>
    <p:sldId id="266" r:id="rId24"/>
    <p:sldId id="265" r:id="rId25"/>
    <p:sldId id="260" r:id="rId26"/>
    <p:sldId id="268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FB8C-4640-4705-BC5E-9ED6551288B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2F301-2F43-420B-8429-61406EC3B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6755B-41B1-497E-AF51-CB67C853CDB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5F346-D3EA-4FAA-BAF8-EFF77B29E379}" type="slidenum">
              <a:rPr lang="en-US"/>
              <a:pPr/>
              <a:t>14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1503B-C0FD-4810-BF53-12819E7440E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38A7D-9686-4D16-80F3-8DFA1A7DAC7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AB473-1234-46C8-BDDA-7C754EF043E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7D03B-3685-4233-9CD2-230F109FDA1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A8B0E-6097-4189-BE42-BC4BB017A97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BE0CB-6B57-42CE-AB3A-45DF0E663E4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EE39D-3A62-4B99-AA3B-55AF120644C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A3286-84FF-41C3-9DC5-8CD3E55A28C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82EAF-7ECD-41D3-BB87-C019CED7F6D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3965E-6E26-485B-B516-6DC4B2BEFA1F}" type="slidenum">
              <a:rPr lang="en-US"/>
              <a:pPr/>
              <a:t>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81448-4CB8-4C21-A2AF-B8E9AE9F969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3B702-3CFA-42A1-946E-B95E87131BC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69A75-83F2-4472-BA8C-AD2E5362B42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67BD3-A38F-4D5C-8E0D-B6581359E18A}" type="slidenum">
              <a:rPr lang="en-US"/>
              <a:pPr/>
              <a:t>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F09AF-2278-474C-BFA0-982B627F30DB}" type="slidenum">
              <a:rPr lang="en-US"/>
              <a:pPr/>
              <a:t>8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5F690-6E50-4B1A-9704-90CFA6B4920C}" type="slidenum">
              <a:rPr lang="en-US"/>
              <a:pPr/>
              <a:t>9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37965-C47B-4212-AFA9-85573B0FC1DF}" type="slidenum">
              <a:rPr lang="en-US"/>
              <a:pPr/>
              <a:t>10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11938-5314-414A-AA6E-A4227D82AE67}" type="slidenum">
              <a:rPr lang="en-US"/>
              <a:pPr/>
              <a:t>11</a:t>
            </a:fld>
            <a:endParaRPr lang="en-US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C6E06-47EB-48CE-BBC5-ACFCCB2EDC49}" type="slidenum">
              <a:rPr lang="en-US"/>
              <a:pPr/>
              <a:t>12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A40EB-DAEB-4CC6-9F35-EE6B80533073}" type="slidenum">
              <a:rPr lang="en-US"/>
              <a:pPr/>
              <a:t>13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D4-9EC1-4D62-A220-5DF8DF7E2C5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B79F-ED9D-4767-89D1-5248AAC94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D4-9EC1-4D62-A220-5DF8DF7E2C5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B79F-ED9D-4767-89D1-5248AAC94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D4-9EC1-4D62-A220-5DF8DF7E2C5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B79F-ED9D-4767-89D1-5248AAC94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D4-9EC1-4D62-A220-5DF8DF7E2C5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B79F-ED9D-4767-89D1-5248AAC94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D4-9EC1-4D62-A220-5DF8DF7E2C5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B79F-ED9D-4767-89D1-5248AAC94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D4-9EC1-4D62-A220-5DF8DF7E2C5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B79F-ED9D-4767-89D1-5248AAC94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D4-9EC1-4D62-A220-5DF8DF7E2C5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B79F-ED9D-4767-89D1-5248AAC94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D4-9EC1-4D62-A220-5DF8DF7E2C5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B79F-ED9D-4767-89D1-5248AAC94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D4-9EC1-4D62-A220-5DF8DF7E2C5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B79F-ED9D-4767-89D1-5248AAC94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D4-9EC1-4D62-A220-5DF8DF7E2C5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B79F-ED9D-4767-89D1-5248AAC94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D4-9EC1-4D62-A220-5DF8DF7E2C5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B79F-ED9D-4767-89D1-5248AAC94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609D4-9EC1-4D62-A220-5DF8DF7E2C5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B79F-ED9D-4767-89D1-5248AAC94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lackadder ITC" pitchFamily="82" charset="0"/>
              </a:rPr>
              <a:t>Causes &amp; Effects of the French Revolution</a:t>
            </a:r>
            <a:endParaRPr lang="en-US" dirty="0">
              <a:latin typeface="Blackadder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4967" cy="1811426"/>
          </a:xfrm>
          <a:prstGeom prst="rect">
            <a:avLst/>
          </a:prstGeom>
          <a:noFill/>
        </p:spPr>
      </p:pic>
      <p:pic>
        <p:nvPicPr>
          <p:cNvPr id="1027" name="Picture 3" descr="C:\Documents and Settings\millerm\Local Settings\Temporary Internet Files\Content.IE5\L3YU3AF7\MM90017824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866900" cy="1828800"/>
          </a:xfrm>
          <a:prstGeom prst="rect">
            <a:avLst/>
          </a:prstGeom>
          <a:noFill/>
        </p:spPr>
      </p:pic>
      <p:pic>
        <p:nvPicPr>
          <p:cNvPr id="1028" name="Picture 4" descr="C:\Documents and Settings\millerm\Local Settings\Temporary Internet Files\Content.IE5\7I06870K\MP90043296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3352800" cy="3124200"/>
          </a:xfrm>
          <a:prstGeom prst="rect">
            <a:avLst/>
          </a:prstGeom>
          <a:noFill/>
        </p:spPr>
      </p:pic>
      <p:pic>
        <p:nvPicPr>
          <p:cNvPr id="1030" name="Picture 6" descr="http://1.bp.blogspot.com/-jguIhiy7mD8/T2iTwuQWGkI/AAAAAAAABak/qLPSDdGkouc/s1600/guillot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810000"/>
            <a:ext cx="3505200" cy="3048000"/>
          </a:xfrm>
          <a:prstGeom prst="rect">
            <a:avLst/>
          </a:prstGeom>
          <a:noFill/>
        </p:spPr>
      </p:pic>
      <p:pic>
        <p:nvPicPr>
          <p:cNvPr id="1032" name="Picture 8" descr="http://wpcontent.answcdn.com/wikipedia/commons/thumb/5/5f/Louis_XIV_of_France.jpg/220px-Louis_XIV_of_Fran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0"/>
            <a:ext cx="2095500" cy="1905000"/>
          </a:xfrm>
          <a:prstGeom prst="rect">
            <a:avLst/>
          </a:prstGeom>
          <a:noFill/>
        </p:spPr>
      </p:pic>
      <p:pic>
        <p:nvPicPr>
          <p:cNvPr id="1034" name="Picture 10" descr="http://bastille-day.com/media/Robespier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733800"/>
            <a:ext cx="2285999" cy="3124200"/>
          </a:xfrm>
          <a:prstGeom prst="rect">
            <a:avLst/>
          </a:prstGeom>
          <a:noFill/>
        </p:spPr>
      </p:pic>
      <p:pic>
        <p:nvPicPr>
          <p:cNvPr id="1036" name="Picture 12" descr="http://cdn.dipity.com/uploads/events/ca220e37e0757a41d1246627b763dff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0"/>
            <a:ext cx="28956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ext Box 2"/>
          <p:cNvSpPr txBox="1">
            <a:spLocks noChangeArrowheads="1"/>
          </p:cNvSpPr>
          <p:nvPr/>
        </p:nvSpPr>
        <p:spPr bwMode="auto">
          <a:xfrm>
            <a:off x="1143000" y="166688"/>
            <a:ext cx="70104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1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r>
              <a:rPr lang="en-US" sz="41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TTTTT</a:t>
            </a:r>
            <a:r>
              <a:rPr lang="en-US" sz="41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1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Tennis Court Oath</a:t>
            </a:r>
            <a:r>
              <a:rPr lang="en-US" sz="41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/>
            </a:r>
            <a:br>
              <a:rPr lang="en-US" sz="41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7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by Jacques Louis David</a:t>
            </a:r>
          </a:p>
        </p:txBody>
      </p:sp>
      <p:sp>
        <p:nvSpPr>
          <p:cNvPr id="559107" name="Text Box 3"/>
          <p:cNvSpPr txBox="1">
            <a:spLocks noChangeArrowheads="1"/>
          </p:cNvSpPr>
          <p:nvPr/>
        </p:nvSpPr>
        <p:spPr bwMode="auto">
          <a:xfrm>
            <a:off x="2819400" y="6248400"/>
            <a:ext cx="3581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June 20, 1789</a:t>
            </a:r>
          </a:p>
        </p:txBody>
      </p:sp>
      <p:pic>
        <p:nvPicPr>
          <p:cNvPr id="559108" name="Picture 4" descr="David-Tennis Court Oath-1792A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219200" y="1524000"/>
            <a:ext cx="6781800" cy="45513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Text Box 2"/>
          <p:cNvSpPr txBox="1">
            <a:spLocks noChangeArrowheads="1"/>
          </p:cNvSpPr>
          <p:nvPr/>
        </p:nvSpPr>
        <p:spPr bwMode="auto">
          <a:xfrm>
            <a:off x="1143000" y="136525"/>
            <a:ext cx="7010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TheT</a:t>
            </a:r>
            <a:r>
              <a:rPr lang="en-US" sz="4000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0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Declaration of the Rights of Man &amp; the Human Citizen</a:t>
            </a:r>
            <a:r>
              <a:rPr lang="en-US" sz="40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r>
              <a:rPr lang="en-US" sz="4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Declaration of the Rights of Man and of the Citizen</a:t>
            </a:r>
          </a:p>
        </p:txBody>
      </p:sp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5334000" y="1676400"/>
            <a:ext cx="28194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August 26, </a:t>
            </a:r>
            <a:b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1789</a:t>
            </a:r>
          </a:p>
        </p:txBody>
      </p:sp>
      <p:pic>
        <p:nvPicPr>
          <p:cNvPr id="589828" name="Picture 4" descr="declaration old print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 l="3030" t="1428" r="1865" b="4286"/>
          <a:stretch>
            <a:fillRect/>
          </a:stretch>
        </p:blipFill>
        <p:spPr bwMode="auto">
          <a:xfrm>
            <a:off x="1066800" y="1524000"/>
            <a:ext cx="38862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5181600" y="3048000"/>
            <a:ext cx="3352800" cy="319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6875" indent="-396875" algn="l">
              <a:spcBef>
                <a:spcPct val="50000"/>
              </a:spcBef>
              <a:buClr>
                <a:srgbClr val="DC0000"/>
              </a:buClr>
              <a:buFont typeface="DavysOtherDingbats" pitchFamily="2" charset="0"/>
              <a:buChar char="V"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Liberty!</a:t>
            </a:r>
          </a:p>
          <a:p>
            <a:pPr marL="396875" indent="-396875" algn="l">
              <a:spcBef>
                <a:spcPct val="50000"/>
              </a:spcBef>
              <a:buClr>
                <a:srgbClr val="DC0000"/>
              </a:buClr>
              <a:buFont typeface="DavysOtherDingbats" pitchFamily="2" charset="0"/>
              <a:buChar char="V"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Property!</a:t>
            </a:r>
          </a:p>
          <a:p>
            <a:pPr marL="396875" indent="-396875" algn="l">
              <a:spcBef>
                <a:spcPct val="50000"/>
              </a:spcBef>
              <a:buClr>
                <a:srgbClr val="DC0000"/>
              </a:buClr>
              <a:buFont typeface="DavysOtherDingbats" pitchFamily="2" charset="0"/>
              <a:buChar char="V"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Resistance to oppression!</a:t>
            </a:r>
          </a:p>
          <a:p>
            <a:pPr marL="396875" indent="-396875" algn="l">
              <a:spcBef>
                <a:spcPct val="50000"/>
              </a:spcBef>
              <a:buClr>
                <a:srgbClr val="DC0000"/>
              </a:buClr>
              <a:buFont typeface="DavysOtherDingbats" pitchFamily="2" charset="0"/>
              <a:buChar char="V"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Thomas Jefferson was in Paris at this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9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9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89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89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1143000" y="152400"/>
            <a:ext cx="6832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2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“</a:t>
            </a:r>
            <a:r>
              <a:rPr lang="en-US" sz="42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Third Estate Wakens”</a:t>
            </a:r>
            <a:endParaRPr lang="en-US" sz="42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557059" name="Picture 3" descr="cartoon 1789 - The Third Estate Awakens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2514600" y="2225675"/>
            <a:ext cx="4495800" cy="348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1066800" y="960438"/>
            <a:ext cx="7315200" cy="1096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The commoners finally presented their credentials not as delegates of the Third Estate, but as “representatives of the nation.”</a:t>
            </a:r>
          </a:p>
        </p:txBody>
      </p:sp>
      <p:sp>
        <p:nvSpPr>
          <p:cNvPr id="557061" name="Text Box 5"/>
          <p:cNvSpPr txBox="1">
            <a:spLocks noChangeArrowheads="1"/>
          </p:cNvSpPr>
          <p:nvPr/>
        </p:nvSpPr>
        <p:spPr bwMode="auto">
          <a:xfrm>
            <a:off x="1066800" y="5943600"/>
            <a:ext cx="7315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They proclaimed themselves the </a:t>
            </a:r>
            <a:r>
              <a:rPr lang="en-US" sz="2200" b="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“National Assembly”</a:t>
            </a: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 of France.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ext Box 2"/>
          <p:cNvSpPr txBox="1">
            <a:spLocks noChangeArrowheads="1"/>
          </p:cNvSpPr>
          <p:nvPr/>
        </p:nvSpPr>
        <p:spPr bwMode="auto">
          <a:xfrm>
            <a:off x="1066800" y="349250"/>
            <a:ext cx="701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800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Tricolour</a:t>
            </a:r>
            <a:r>
              <a:rPr lang="en-US" sz="48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 new flag for </a:t>
            </a:r>
            <a:r>
              <a:rPr lang="en-US" sz="4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France</a:t>
            </a:r>
            <a:r>
              <a:rPr lang="en-US" sz="4800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icolor</a:t>
            </a:r>
            <a:r>
              <a:rPr lang="en-US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r>
              <a:rPr lang="en-US" sz="4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(1789)</a:t>
            </a:r>
          </a:p>
        </p:txBody>
      </p:sp>
      <p:pic>
        <p:nvPicPr>
          <p:cNvPr id="579587" name="Picture 3" descr="fr~"/>
          <p:cNvPicPr>
            <a:picLocks noChangeAspect="1" noChangeArrowheads="1"/>
          </p:cNvPicPr>
          <p:nvPr/>
        </p:nvPicPr>
        <p:blipFill>
          <a:blip r:embed="rId3" cstate="print"/>
          <a:srcRect r="6172"/>
          <a:stretch>
            <a:fillRect/>
          </a:stretch>
        </p:blipFill>
        <p:spPr bwMode="auto">
          <a:xfrm>
            <a:off x="1066800" y="1812925"/>
            <a:ext cx="2895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9588" name="Text Box 4"/>
          <p:cNvSpPr txBox="1">
            <a:spLocks noChangeArrowheads="1"/>
          </p:cNvSpPr>
          <p:nvPr/>
        </p:nvSpPr>
        <p:spPr bwMode="auto">
          <a:xfrm>
            <a:off x="1066800" y="4022725"/>
            <a:ext cx="3048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The WHITE of the Bourbons + the RED &amp; BLUE of Paris.</a:t>
            </a:r>
          </a:p>
        </p:txBody>
      </p:sp>
      <p:sp>
        <p:nvSpPr>
          <p:cNvPr id="579589" name="Text Box 5"/>
          <p:cNvSpPr txBox="1">
            <a:spLocks noChangeArrowheads="1"/>
          </p:cNvSpPr>
          <p:nvPr/>
        </p:nvSpPr>
        <p:spPr bwMode="auto">
          <a:xfrm>
            <a:off x="1066800" y="5486400"/>
            <a:ext cx="327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r>
              <a:rPr lang="en-US" sz="5400" i="1">
                <a:solidFill>
                  <a:srgbClr val="EC0000"/>
                </a:solidFill>
              </a:rPr>
              <a:t>Citizen!</a:t>
            </a:r>
          </a:p>
        </p:txBody>
      </p:sp>
      <p:pic>
        <p:nvPicPr>
          <p:cNvPr id="579590" name="Picture 6" descr="libeqfrat"/>
          <p:cNvPicPr>
            <a:picLocks noChangeAspect="1" noChangeArrowheads="1"/>
          </p:cNvPicPr>
          <p:nvPr/>
        </p:nvPicPr>
        <p:blipFill>
          <a:blip r:embed="rId4" cstate="print"/>
          <a:srcRect r="1871" b="1755"/>
          <a:stretch>
            <a:fillRect/>
          </a:stretch>
        </p:blipFill>
        <p:spPr bwMode="auto">
          <a:xfrm>
            <a:off x="4572000" y="1600200"/>
            <a:ext cx="35814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24535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What the colors mean</a:t>
            </a:r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r>
              <a:rPr lang="en-US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Constituent Assembly</a:t>
            </a:r>
            <a:br>
              <a:rPr lang="en-US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1789 - 1791</a:t>
            </a:r>
          </a:p>
        </p:txBody>
      </p:sp>
      <p:sp>
        <p:nvSpPr>
          <p:cNvPr id="575491" name="Text Box 3"/>
          <p:cNvSpPr txBox="1">
            <a:spLocks noChangeArrowheads="1"/>
          </p:cNvSpPr>
          <p:nvPr/>
        </p:nvSpPr>
        <p:spPr bwMode="auto">
          <a:xfrm>
            <a:off x="1676400" y="4692650"/>
            <a:ext cx="5867400" cy="147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August Decrees</a:t>
            </a: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August 4-11, 1789</a:t>
            </a:r>
          </a:p>
          <a:p>
            <a:pPr>
              <a:spcBef>
                <a:spcPct val="50000"/>
              </a:spcBef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(A renunciation of aristocratic privileges!)</a:t>
            </a:r>
          </a:p>
        </p:txBody>
      </p:sp>
      <p:sp>
        <p:nvSpPr>
          <p:cNvPr id="575492" name="Text Box 4"/>
          <p:cNvSpPr txBox="1">
            <a:spLocks noChangeArrowheads="1"/>
          </p:cNvSpPr>
          <p:nvPr/>
        </p:nvSpPr>
        <p:spPr bwMode="auto">
          <a:xfrm>
            <a:off x="1219200" y="1911350"/>
            <a:ext cx="3200400" cy="588963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272775"/>
                </a:solidFill>
                <a:latin typeface="Lucida Calligraphy" pitchFamily="66" charset="0"/>
              </a:rPr>
              <a:t>Liberté!</a:t>
            </a:r>
          </a:p>
        </p:txBody>
      </p:sp>
      <p:sp>
        <p:nvSpPr>
          <p:cNvPr id="575493" name="Text Box 5"/>
          <p:cNvSpPr txBox="1">
            <a:spLocks noChangeArrowheads="1"/>
          </p:cNvSpPr>
          <p:nvPr/>
        </p:nvSpPr>
        <p:spPr bwMode="auto">
          <a:xfrm>
            <a:off x="4876800" y="2292350"/>
            <a:ext cx="3200400" cy="582613"/>
          </a:xfrm>
          <a:prstGeom prst="rect">
            <a:avLst/>
          </a:prstGeom>
          <a:solidFill>
            <a:srgbClr val="EAEAEA"/>
          </a:solidFill>
          <a:ln w="3175" algn="ctr">
            <a:solidFill>
              <a:srgbClr val="EC0000"/>
            </a:solidFill>
            <a:miter lim="800000"/>
            <a:headEnd/>
            <a:tailEnd/>
          </a:ln>
          <a:effectLst>
            <a:prstShdw prst="shdw17" dist="17961" dir="2700000">
              <a:srgbClr val="EC00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EC0000"/>
                </a:solidFill>
                <a:latin typeface="Lucida Calligraphy" pitchFamily="66" charset="0"/>
              </a:rPr>
              <a:t>Egalité!</a:t>
            </a:r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2743200" y="3373438"/>
            <a:ext cx="3200400" cy="588962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Lucida Calligraphy" pitchFamily="66" charset="0"/>
              </a:rPr>
              <a:t>Fraternité!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7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7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/>
      <p:bldP spid="575492" grpId="0" animBg="1"/>
      <p:bldP spid="575493" grpId="0" animBg="1"/>
      <p:bldP spid="5754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u="sng" dirty="0" smtClean="0"/>
              <a:t>Social: </a:t>
            </a:r>
            <a:r>
              <a:rPr lang="en-US" dirty="0" smtClean="0"/>
              <a:t>Abolition of the Estates, Equality is declared, Feudalism ends in France, Reign of Terror</a:t>
            </a:r>
          </a:p>
          <a:p>
            <a:r>
              <a:rPr lang="en-US" b="1" i="1" u="sng" dirty="0" smtClean="0"/>
              <a:t>Economic: </a:t>
            </a:r>
            <a:r>
              <a:rPr lang="en-US" dirty="0" smtClean="0"/>
              <a:t>Widespread economic problems; high prices, unemployment, war with neighboring countries</a:t>
            </a:r>
          </a:p>
          <a:p>
            <a:r>
              <a:rPr lang="en-US" b="1" i="1" u="sng" dirty="0" smtClean="0"/>
              <a:t>Political: </a:t>
            </a:r>
            <a:r>
              <a:rPr lang="en-US" dirty="0" smtClean="0"/>
              <a:t>Absolute Monarchy is eliminated (King &amp; Queen executed), War w/Austria, GB &amp; Spain, New Constitution based on Enlightenment ideas (D of R of M &amp; HC)</a:t>
            </a:r>
            <a:endParaRPr lang="en-US" b="1" i="1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2564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National Convention</a:t>
            </a:r>
            <a:br>
              <a:rPr lang="en-US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September 1792)</a:t>
            </a:r>
            <a:r>
              <a:rPr lang="en-US" sz="3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, </a:t>
            </a:r>
            <a:r>
              <a:rPr lang="en-US" sz="3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1792)</a:t>
            </a:r>
            <a:endParaRPr lang="en-US" sz="4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1371600" y="1676400"/>
            <a:ext cx="6934200" cy="3840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5000" indent="-635000" eaLnBrk="0" hangingPunct="0">
              <a:spcBef>
                <a:spcPct val="50000"/>
              </a:spcBef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Its first act was the formal abolition of the monarchy on September 22, 1792.</a:t>
            </a:r>
          </a:p>
          <a:p>
            <a:pPr marL="1255713" lvl="1" indent="-341313" eaLnBrk="0" hangingPunct="0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US" sz="2400" b="1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Year I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the French Republic.</a:t>
            </a:r>
          </a:p>
          <a:p>
            <a:pPr marL="635000" indent="-635000" eaLnBrk="0" hangingPunct="0">
              <a:spcBef>
                <a:spcPct val="50000"/>
              </a:spcBef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Decree of Fraternity</a:t>
            </a:r>
          </a:p>
          <a:p>
            <a:pPr marL="1255713" lvl="1" indent="-341313" eaLnBrk="0" hangingPunct="0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 offered French assistance to any subject peoples who wished to overthrow their governments.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1905000" y="5673725"/>
            <a:ext cx="5410200" cy="955675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When France sneezes, </a:t>
            </a:r>
            <a:br>
              <a:rPr lang="en-US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of Europe catches cold!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eeze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1219200" y="242888"/>
            <a:ext cx="69135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Maximillian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Robespierre</a:t>
            </a:r>
            <a:b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)</a:t>
            </a:r>
          </a:p>
        </p:txBody>
      </p:sp>
      <p:pic>
        <p:nvPicPr>
          <p:cNvPr id="17411" name="Picture 3" descr="Portrait of Robespierre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b="5084"/>
          <a:stretch>
            <a:fillRect/>
          </a:stretch>
        </p:blipFill>
        <p:spPr bwMode="auto">
          <a:xfrm>
            <a:off x="2819400" y="1905000"/>
            <a:ext cx="3643313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990600" y="239713"/>
            <a:ext cx="7242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Committee for Public Safety</a:t>
            </a:r>
          </a:p>
        </p:txBody>
      </p:sp>
      <p:pic>
        <p:nvPicPr>
          <p:cNvPr id="16387" name="Picture 3" descr="a caricature of the Comité de Sûreté Générale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2819400" y="1365250"/>
            <a:ext cx="3657600" cy="3816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2362200" y="5365750"/>
            <a:ext cx="4468813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508000" indent="-508000" eaLnBrk="0" hangingPunct="0">
              <a:buClr>
                <a:srgbClr val="D00000"/>
              </a:buClr>
              <a:buFont typeface="Wingdings" pitchFamily="2" charset="2"/>
              <a:buChar char="M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Revolutionary Tribunals.</a:t>
            </a:r>
          </a:p>
          <a:p>
            <a:pPr marL="508000" indent="-508000" eaLnBrk="0" hangingPunct="0">
              <a:buClr>
                <a:srgbClr val="D00000"/>
              </a:buClr>
              <a:buFont typeface="Wingdings" pitchFamily="2" charset="2"/>
              <a:buChar char="M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300,000 arrested.</a:t>
            </a:r>
          </a:p>
          <a:p>
            <a:pPr marL="508000" indent="-508000" eaLnBrk="0" hangingPunct="0">
              <a:buClr>
                <a:srgbClr val="D00000"/>
              </a:buClr>
              <a:buFont typeface="Wingdings" pitchFamily="2" charset="2"/>
              <a:buChar char="M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16,000 – 50,000 executed.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785813" y="228600"/>
            <a:ext cx="77485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“Cultural </a:t>
            </a:r>
            <a:r>
              <a:rPr lang="en-US" sz="4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Revolution”Brought</a:t>
            </a:r>
            <a:r>
              <a:rPr lang="en-US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About by the Convention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990600" y="1828800"/>
            <a:ext cx="7239000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 eaLnBrk="0" hangingPunct="0"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 was premised upon Enlightenment principles of rationality.</a:t>
            </a:r>
          </a:p>
          <a:p>
            <a:pPr marL="571500" indent="-571500" eaLnBrk="0" hangingPunct="0"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metric system of weights and measures</a:t>
            </a:r>
          </a:p>
          <a:p>
            <a:pPr marL="1250950" lvl="1" indent="-336550" eaLnBrk="0" hangingPunct="0"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Was defined by the French Academy of Sciences in 1791 and enforced in 1793.</a:t>
            </a:r>
          </a:p>
          <a:p>
            <a:pPr marL="1250950" lvl="1" indent="-336550" eaLnBrk="0" hangingPunct="0"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 replaced weights and measures that had their origins in the Middle Ages.</a:t>
            </a:r>
          </a:p>
          <a:p>
            <a:pPr marL="571500" indent="-571500" eaLnBrk="0" hangingPunct="0"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abolition of slavery within France in 1791 and throughout the French colonies in 1794.</a:t>
            </a:r>
          </a:p>
          <a:p>
            <a:pPr marL="571500" indent="-571500" eaLnBrk="0" hangingPunct="0">
              <a:buClr>
                <a:srgbClr val="EC0000"/>
              </a:buClr>
              <a:buFont typeface="Wingdings" pitchFamily="2" charset="2"/>
              <a:buChar char="M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Convention legalized divorce and enacted shared inheritance laws [even for illegitimate offspring] in an attempt to eradicate inequalities.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smtClean="0"/>
              <a:t>Economic</a:t>
            </a:r>
            <a:r>
              <a:rPr lang="en-US" dirty="0" smtClean="0"/>
              <a:t>: War, Lavish Spending of 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Estates, Bread Shortages</a:t>
            </a:r>
          </a:p>
          <a:p>
            <a:r>
              <a:rPr lang="en-US" i="1" u="sng" dirty="0" smtClean="0"/>
              <a:t>Social: </a:t>
            </a:r>
            <a:r>
              <a:rPr lang="en-US" dirty="0" smtClean="0"/>
              <a:t>Inequality (Estates), mistreatment of lower classes, Abuses by the Church</a:t>
            </a:r>
          </a:p>
          <a:p>
            <a:r>
              <a:rPr lang="en-US" i="1" u="sng" dirty="0" smtClean="0"/>
              <a:t>Political: </a:t>
            </a:r>
            <a:r>
              <a:rPr lang="en-US" dirty="0" smtClean="0"/>
              <a:t>Absolute rule, Unfair representation in government, Enlightenment ideas</a:t>
            </a:r>
            <a:endParaRPr lang="en-US" i="1" u="sng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1936750" y="273050"/>
            <a:ext cx="5453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Reign of Terror</a:t>
            </a:r>
          </a:p>
        </p:txBody>
      </p:sp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1066800" y="1539875"/>
            <a:ext cx="73914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Terror is nothing other than justice, prompt, severe, inflexible.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-- Robespierre</a:t>
            </a:r>
          </a:p>
        </p:txBody>
      </p:sp>
      <p:pic>
        <p:nvPicPr>
          <p:cNvPr id="24580" name="Picture 4" descr="bloo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0"/>
            <a:ext cx="5067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bladeh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96875"/>
            <a:ext cx="285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bladeh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96875"/>
            <a:ext cx="285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762000" y="2590800"/>
            <a:ext cx="30162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i="1" dirty="0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Let terror be the order of the day!</a:t>
            </a:r>
          </a:p>
        </p:txBody>
      </p:sp>
      <p:pic>
        <p:nvPicPr>
          <p:cNvPr id="311304" name="Picture 8" descr="going to the guillotine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 l="4716" t="4655" r="6873" b="4655"/>
          <a:stretch>
            <a:fillRect/>
          </a:stretch>
        </p:blipFill>
        <p:spPr bwMode="auto">
          <a:xfrm>
            <a:off x="5105400" y="2209800"/>
            <a:ext cx="3124200" cy="426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914400" y="3810000"/>
            <a:ext cx="3810000" cy="2605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 eaLnBrk="0" hangingPunct="0">
              <a:spcBef>
                <a:spcPct val="50000"/>
              </a:spcBef>
              <a:buClr>
                <a:srgbClr val="EC0000"/>
              </a:buClr>
              <a:buSzPct val="90000"/>
              <a:buFont typeface="SkullZ" pitchFamily="2" charset="0"/>
              <a:buChar char="c"/>
              <a:defRPr/>
            </a:pPr>
            <a:r>
              <a:rPr lang="en-US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Revolutionary Tribunal of Paris alone executed 2,639 victims in 15 months.</a:t>
            </a:r>
          </a:p>
          <a:p>
            <a:pPr marL="465138" indent="-465138" eaLnBrk="0" hangingPunct="0">
              <a:spcBef>
                <a:spcPct val="50000"/>
              </a:spcBef>
              <a:buClr>
                <a:srgbClr val="EC0000"/>
              </a:buClr>
              <a:buSzPct val="90000"/>
              <a:buFont typeface="SkullZ" pitchFamily="2" charset="0"/>
              <a:buChar char="c"/>
              <a:defRPr/>
            </a:pPr>
            <a:r>
              <a:rPr lang="en-US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total number of victims nationwide was over 20,000!</a:t>
            </a:r>
            <a:endParaRPr lang="en-US" sz="22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/>
      <p:bldP spid="3113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7391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Guillotine:</a:t>
            </a:r>
            <a:br>
              <a:rPr 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 “Enlightenment Tool”</a:t>
            </a: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914400" y="1676400"/>
            <a:ext cx="7467600" cy="5816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Oh, thou charming guillotine, </a:t>
            </a:r>
            <a:b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</a:br>
            <a: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You shorten kings and queens;</a:t>
            </a:r>
            <a:b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Lucida Sans Unicode" pitchFamily="34" charset="0"/>
              </a:rPr>
            </a:br>
            <a: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By your influence divine,</a:t>
            </a:r>
            <a:b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Lucida Sans Unicode" pitchFamily="34" charset="0"/>
              </a:rPr>
            </a:br>
            <a: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We have re-conquered our rights.</a:t>
            </a:r>
            <a:b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Lucida Sans Unicode" pitchFamily="34" charset="0"/>
              </a:rPr>
            </a:br>
            <a: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Come to aid of the Country</a:t>
            </a:r>
            <a:b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Lucida Sans Unicode" pitchFamily="34" charset="0"/>
              </a:rPr>
            </a:br>
            <a: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And let your superb instrument</a:t>
            </a:r>
            <a:b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Lucida Sans Unicode" pitchFamily="34" charset="0"/>
              </a:rPr>
            </a:br>
            <a: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Become forever permanent</a:t>
            </a:r>
            <a:b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Lucida Sans Unicode" pitchFamily="34" charset="0"/>
              </a:rPr>
            </a:br>
            <a: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To destroy the impious sect.</a:t>
            </a:r>
            <a:b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Lucida Sans Unicode" pitchFamily="34" charset="0"/>
              </a:rPr>
            </a:br>
            <a: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Sharpen your razor for Pitt and his agents</a:t>
            </a:r>
            <a: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/>
            </a:r>
            <a:b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</a:br>
            <a: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Fill your divine sack with heads of tyrants.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ext Box 2"/>
          <p:cNvSpPr txBox="1">
            <a:spLocks noChangeArrowheads="1"/>
          </p:cNvSpPr>
          <p:nvPr/>
        </p:nvSpPr>
        <p:spPr bwMode="auto">
          <a:xfrm>
            <a:off x="5029200" y="822325"/>
            <a:ext cx="3429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Radical’s Arms: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/>
            </a:r>
            <a:b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endParaRPr lang="en-US" sz="4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  <a:p>
            <a:pPr algn="ctr" eaLnBrk="0" hangingPunct="0"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 God!</a:t>
            </a:r>
            <a:b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 Religion!</a:t>
            </a:r>
            <a:b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 King!</a:t>
            </a:r>
            <a:b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 Constitution!</a:t>
            </a:r>
          </a:p>
        </p:txBody>
      </p:sp>
      <p:pic>
        <p:nvPicPr>
          <p:cNvPr id="31747" name="Picture 3" descr="No God No Religion No King No Constitution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1767" t="1266" r="2798" b="1266"/>
          <a:stretch>
            <a:fillRect/>
          </a:stretch>
        </p:blipFill>
        <p:spPr bwMode="auto">
          <a:xfrm>
            <a:off x="838200" y="457200"/>
            <a:ext cx="4114800" cy="5867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1371600" y="282575"/>
            <a:ext cx="649128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“Monster</a:t>
            </a:r>
            <a:r>
              <a:rPr lang="en-US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” Guillotine</a:t>
            </a:r>
          </a:p>
        </p:txBody>
      </p:sp>
      <p:pic>
        <p:nvPicPr>
          <p:cNvPr id="27651" name="Picture 3" descr="Terror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447800" y="1295400"/>
            <a:ext cx="6324600" cy="43005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992188" y="5930900"/>
            <a:ext cx="7216775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last guillotine execution in France was in </a:t>
            </a:r>
            <a:r>
              <a:rPr lang="en-US" sz="2300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1939</a:t>
            </a:r>
            <a:r>
              <a:rPr 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174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914400" y="396875"/>
            <a:ext cx="7391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Different Social Classes Executed </a:t>
            </a:r>
            <a:endParaRPr 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pie graph-executions during Reign of Terror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b="17120"/>
          <a:stretch>
            <a:fillRect/>
          </a:stretch>
        </p:blipFill>
        <p:spPr bwMode="auto">
          <a:xfrm>
            <a:off x="2057400" y="2286000"/>
            <a:ext cx="5257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267200" y="3276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28%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733800" y="4724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31%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438400" y="3962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25%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743200" y="2971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8%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276600" y="259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/>
          <p:cNvSpPr txBox="1">
            <a:spLocks noChangeArrowheads="1"/>
          </p:cNvSpPr>
          <p:nvPr/>
        </p:nvSpPr>
        <p:spPr bwMode="auto">
          <a:xfrm>
            <a:off x="1295400" y="152400"/>
            <a:ext cx="6705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Marie Antoinette </a:t>
            </a:r>
            <a:br>
              <a:rPr lang="en-US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on the Way to the Guillotine</a:t>
            </a:r>
          </a:p>
        </p:txBody>
      </p:sp>
      <p:pic>
        <p:nvPicPr>
          <p:cNvPr id="14339" name="Picture 3" descr="Marie Antoinette on the way to the guillotine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990600" y="1524000"/>
            <a:ext cx="7010400" cy="4713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295400" y="428625"/>
            <a:ext cx="6594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The Arrest of Robespierre</a:t>
            </a:r>
          </a:p>
        </p:txBody>
      </p:sp>
      <p:pic>
        <p:nvPicPr>
          <p:cNvPr id="33795" name="Picture 3" descr="robespierre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7010400" cy="4705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1219200" y="257175"/>
            <a:ext cx="67897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Revolution Consumes</a:t>
            </a:r>
            <a:br>
              <a:rPr lang="en-US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Its Own Children!</a:t>
            </a:r>
          </a:p>
        </p:txBody>
      </p:sp>
      <p:pic>
        <p:nvPicPr>
          <p:cNvPr id="358403" name="Picture 3" descr="Danton exec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38" y="2043113"/>
            <a:ext cx="2443162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990600" y="4786313"/>
            <a:ext cx="2667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Danton Awaits Execution, 1793</a:t>
            </a:r>
          </a:p>
        </p:txBody>
      </p:sp>
      <p:pic>
        <p:nvPicPr>
          <p:cNvPr id="358405" name="Picture 5" descr="Robespierre wounded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4114800" y="2270125"/>
            <a:ext cx="3886200" cy="247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4114800" y="4784725"/>
            <a:ext cx="3962400" cy="143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Robespierre Lies Wounded</a:t>
            </a:r>
            <a:b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Before the Revolutionary Tribunal that will order him to be guillotined, 1794.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4" grpId="0"/>
      <p:bldP spid="3584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5943600" y="3962400"/>
            <a:ext cx="1219200" cy="762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5C"/>
            </a:prst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03" name="Line 3"/>
          <p:cNvSpPr>
            <a:spLocks noChangeShapeType="1"/>
          </p:cNvSpPr>
          <p:nvPr/>
        </p:nvSpPr>
        <p:spPr bwMode="auto">
          <a:xfrm>
            <a:off x="4800600" y="3962400"/>
            <a:ext cx="0" cy="1143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5C"/>
            </a:prst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04" name="Line 4"/>
          <p:cNvSpPr>
            <a:spLocks noChangeShapeType="1"/>
          </p:cNvSpPr>
          <p:nvPr/>
        </p:nvSpPr>
        <p:spPr bwMode="auto">
          <a:xfrm flipH="1">
            <a:off x="2133600" y="3886200"/>
            <a:ext cx="1371600" cy="838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5C"/>
            </a:prst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05" name="Oval 5"/>
          <p:cNvSpPr>
            <a:spLocks noChangeArrowheads="1"/>
          </p:cNvSpPr>
          <p:nvPr/>
        </p:nvSpPr>
        <p:spPr bwMode="auto">
          <a:xfrm>
            <a:off x="1066800" y="595313"/>
            <a:ext cx="2282825" cy="1908175"/>
          </a:xfrm>
          <a:prstGeom prst="ellipse">
            <a:avLst/>
          </a:prstGeom>
          <a:solidFill>
            <a:srgbClr val="EC0000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EC0000">
                <a:gamma/>
                <a:shade val="60000"/>
                <a:invGamma/>
              </a:srgbClr>
            </a:prstShdw>
          </a:effectLst>
        </p:spPr>
        <p:txBody>
          <a:bodyPr tIns="91440" bIns="91440"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Attitudes &amp; actions of monarchy</a:t>
            </a:r>
            <a:b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&amp; court</a:t>
            </a:r>
          </a:p>
        </p:txBody>
      </p:sp>
      <p:sp>
        <p:nvSpPr>
          <p:cNvPr id="256006" name="Line 6"/>
          <p:cNvSpPr>
            <a:spLocks noChangeShapeType="1"/>
          </p:cNvSpPr>
          <p:nvPr/>
        </p:nvSpPr>
        <p:spPr bwMode="auto">
          <a:xfrm flipH="1" flipV="1">
            <a:off x="2819400" y="2362200"/>
            <a:ext cx="457200" cy="457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5C"/>
            </a:prst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07" name="Oval 7"/>
          <p:cNvSpPr>
            <a:spLocks noChangeArrowheads="1"/>
          </p:cNvSpPr>
          <p:nvPr/>
        </p:nvSpPr>
        <p:spPr bwMode="auto">
          <a:xfrm>
            <a:off x="3886200" y="893763"/>
            <a:ext cx="2055813" cy="1385887"/>
          </a:xfrm>
          <a:prstGeom prst="ellipse">
            <a:avLst/>
          </a:prstGeom>
          <a:solidFill>
            <a:srgbClr val="EC0000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EC0000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Fear of</a:t>
            </a:r>
            <a:b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Counter-Revolution</a:t>
            </a:r>
          </a:p>
        </p:txBody>
      </p:sp>
      <p:sp>
        <p:nvSpPr>
          <p:cNvPr id="256008" name="Line 8"/>
          <p:cNvSpPr>
            <a:spLocks noChangeShapeType="1"/>
          </p:cNvSpPr>
          <p:nvPr/>
        </p:nvSpPr>
        <p:spPr bwMode="auto">
          <a:xfrm flipH="1" flipV="1">
            <a:off x="4953000" y="2286000"/>
            <a:ext cx="0" cy="685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5C"/>
            </a:prst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09" name="Oval 9"/>
          <p:cNvSpPr>
            <a:spLocks noChangeArrowheads="1"/>
          </p:cNvSpPr>
          <p:nvPr/>
        </p:nvSpPr>
        <p:spPr bwMode="auto">
          <a:xfrm>
            <a:off x="6400800" y="995363"/>
            <a:ext cx="1754188" cy="954087"/>
          </a:xfrm>
          <a:prstGeom prst="ellipse">
            <a:avLst/>
          </a:prstGeom>
          <a:solidFill>
            <a:srgbClr val="EC0000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EC0000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Religious</a:t>
            </a:r>
            <a:b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divisions</a:t>
            </a:r>
          </a:p>
        </p:txBody>
      </p:sp>
      <p:sp>
        <p:nvSpPr>
          <p:cNvPr id="256010" name="Line 10"/>
          <p:cNvSpPr>
            <a:spLocks noChangeShapeType="1"/>
          </p:cNvSpPr>
          <p:nvPr/>
        </p:nvSpPr>
        <p:spPr bwMode="auto">
          <a:xfrm flipV="1">
            <a:off x="5943600" y="1905000"/>
            <a:ext cx="990600" cy="990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5C"/>
            </a:prst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11" name="Oval 11"/>
          <p:cNvSpPr>
            <a:spLocks noChangeArrowheads="1"/>
          </p:cNvSpPr>
          <p:nvPr/>
        </p:nvSpPr>
        <p:spPr bwMode="auto">
          <a:xfrm>
            <a:off x="6400800" y="4729163"/>
            <a:ext cx="1754188" cy="954087"/>
          </a:xfrm>
          <a:prstGeom prst="ellipse">
            <a:avLst/>
          </a:prstGeom>
          <a:solidFill>
            <a:srgbClr val="EC0000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EC0000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Political</a:t>
            </a:r>
            <a:b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divisions</a:t>
            </a:r>
          </a:p>
        </p:txBody>
      </p:sp>
      <p:sp>
        <p:nvSpPr>
          <p:cNvPr id="256012" name="Oval 12"/>
          <p:cNvSpPr>
            <a:spLocks noChangeArrowheads="1"/>
          </p:cNvSpPr>
          <p:nvPr/>
        </p:nvSpPr>
        <p:spPr bwMode="auto">
          <a:xfrm>
            <a:off x="3886200" y="5110163"/>
            <a:ext cx="1754188" cy="523875"/>
          </a:xfrm>
          <a:prstGeom prst="ellipse">
            <a:avLst/>
          </a:prstGeom>
          <a:solidFill>
            <a:srgbClr val="EC0000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EC0000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War</a:t>
            </a:r>
          </a:p>
        </p:txBody>
      </p:sp>
      <p:sp>
        <p:nvSpPr>
          <p:cNvPr id="256013" name="Oval 13"/>
          <p:cNvSpPr>
            <a:spLocks noChangeArrowheads="1"/>
          </p:cNvSpPr>
          <p:nvPr/>
        </p:nvSpPr>
        <p:spPr bwMode="auto">
          <a:xfrm>
            <a:off x="1143000" y="4764475"/>
            <a:ext cx="1754188" cy="908864"/>
          </a:xfrm>
          <a:prstGeom prst="ellipse">
            <a:avLst/>
          </a:prstGeom>
          <a:solidFill>
            <a:srgbClr val="EC0000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EC0000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Economic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Crises</a:t>
            </a:r>
          </a:p>
        </p:txBody>
      </p:sp>
      <p:sp>
        <p:nvSpPr>
          <p:cNvPr id="256014" name="Rectangle 14"/>
          <p:cNvSpPr>
            <a:spLocks noChangeArrowheads="1"/>
          </p:cNvSpPr>
          <p:nvPr/>
        </p:nvSpPr>
        <p:spPr bwMode="auto">
          <a:xfrm>
            <a:off x="3260725" y="2817813"/>
            <a:ext cx="2800350" cy="120015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Causes of </a:t>
            </a:r>
            <a:br>
              <a:rPr lang="en-US" sz="2400" b="1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Instability in France</a:t>
            </a:r>
            <a:br>
              <a:rPr lang="en-US" sz="2400" b="1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905000" y="3352800"/>
            <a:ext cx="137160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56014" idx="3"/>
          </p:cNvCxnSpPr>
          <p:nvPr/>
        </p:nvCxnSpPr>
        <p:spPr>
          <a:xfrm>
            <a:off x="6061075" y="3417888"/>
            <a:ext cx="1101725" cy="11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086600" y="2819400"/>
            <a:ext cx="20574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Bread shortages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0" y="2438400"/>
            <a:ext cx="1981200" cy="1752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Enlightenment Thinkers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5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500"/>
                                        <p:tgtEl>
                                          <p:spTgt spid="25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500"/>
                                        <p:tgtEl>
                                          <p:spTgt spid="25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500"/>
                                        <p:tgtEl>
                                          <p:spTgt spid="25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500"/>
                                        <p:tgtEl>
                                          <p:spTgt spid="25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2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7" dur="500"/>
                                        <p:tgtEl>
                                          <p:spTgt spid="25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0" dur="5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nimBg="1"/>
      <p:bldP spid="256003" grpId="0" animBg="1"/>
      <p:bldP spid="256004" grpId="0" animBg="1"/>
      <p:bldP spid="256005" grpId="0" animBg="1"/>
      <p:bldP spid="256006" grpId="0" animBg="1"/>
      <p:bldP spid="256007" grpId="0" animBg="1"/>
      <p:bldP spid="256008" grpId="0" animBg="1"/>
      <p:bldP spid="256009" grpId="0" animBg="1"/>
      <p:bldP spid="256010" grpId="0" animBg="1"/>
      <p:bldP spid="256011" grpId="0" animBg="1"/>
      <p:bldP spid="256012" grpId="0" animBg="1"/>
      <p:bldP spid="2560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Estates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Complete the diagram by copying each of the following     into the appropriate place on the triangle</a:t>
            </a:r>
          </a:p>
          <a:p>
            <a:endParaRPr lang="en-US" sz="1200" dirty="0" smtClean="0"/>
          </a:p>
          <a:p>
            <a:r>
              <a:rPr lang="en-US" sz="1400" dirty="0" smtClean="0"/>
              <a:t>Main income was feudal dues        *Most were very poor			*Owned 10% of land</a:t>
            </a:r>
          </a:p>
          <a:p>
            <a:r>
              <a:rPr lang="en-US" sz="1400" dirty="0" smtClean="0"/>
              <a:t>Owned 25% of land      *Often enjoyed grand lifestyles			*Owned 65% of land</a:t>
            </a:r>
          </a:p>
          <a:p>
            <a:r>
              <a:rPr lang="en-US" sz="1400" dirty="0" smtClean="0"/>
              <a:t>Made up of nobility     *Made up of peasants &amp; artisans			   *made up of nobility</a:t>
            </a:r>
          </a:p>
          <a:p>
            <a:r>
              <a:rPr lang="en-US" sz="1400" dirty="0" smtClean="0"/>
              <a:t>Made up about 1% of population    </a:t>
            </a:r>
          </a:p>
          <a:p>
            <a:r>
              <a:rPr lang="en-US" sz="1400" dirty="0" smtClean="0"/>
              <a:t>Made up about 2% of population</a:t>
            </a:r>
          </a:p>
          <a:p>
            <a:r>
              <a:rPr lang="en-US" sz="1400" dirty="0" smtClean="0"/>
              <a:t>Made up about 97% of population</a:t>
            </a:r>
          </a:p>
          <a:p>
            <a:r>
              <a:rPr lang="en-US" sz="1400" dirty="0" smtClean="0"/>
              <a:t>Held high posts in government &amp; military</a:t>
            </a:r>
          </a:p>
          <a:p>
            <a:r>
              <a:rPr lang="en-US" sz="1400" dirty="0" smtClean="0"/>
              <a:t>Made up of higher &amp; lower Catholic clergy</a:t>
            </a:r>
          </a:p>
          <a:p>
            <a:r>
              <a:rPr lang="en-US" sz="1400" dirty="0" smtClean="0"/>
              <a:t>Salaries paid by tithe money</a:t>
            </a:r>
            <a:endParaRPr lang="en-US" sz="1400" dirty="0"/>
          </a:p>
        </p:txBody>
      </p:sp>
      <p:sp>
        <p:nvSpPr>
          <p:cNvPr id="4" name="Isosceles Triangle 3"/>
          <p:cNvSpPr/>
          <p:nvPr/>
        </p:nvSpPr>
        <p:spPr>
          <a:xfrm>
            <a:off x="3200400" y="1676400"/>
            <a:ext cx="5943600" cy="495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1"/>
            <a:endCxn id="4" idx="5"/>
          </p:cNvCxnSpPr>
          <p:nvPr/>
        </p:nvCxnSpPr>
        <p:spPr>
          <a:xfrm rot="10800000" flipH="1">
            <a:off x="4686300" y="4152900"/>
            <a:ext cx="29718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</p:cNvCxnSpPr>
          <p:nvPr/>
        </p:nvCxnSpPr>
        <p:spPr>
          <a:xfrm rot="16200000" flipH="1">
            <a:off x="4914900" y="2933700"/>
            <a:ext cx="25146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4495800"/>
            <a:ext cx="335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Estates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400" dirty="0"/>
          </a:p>
        </p:txBody>
      </p:sp>
      <p:sp>
        <p:nvSpPr>
          <p:cNvPr id="4" name="Isosceles Triangle 3"/>
          <p:cNvSpPr/>
          <p:nvPr/>
        </p:nvSpPr>
        <p:spPr>
          <a:xfrm>
            <a:off x="0" y="1676400"/>
            <a:ext cx="9144000" cy="495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Bourgeoisie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Peasants &amp; artisans </a:t>
            </a:r>
          </a:p>
          <a:p>
            <a:pPr algn="ctr"/>
            <a:r>
              <a:rPr lang="en-US" dirty="0" smtClean="0"/>
              <a:t>97% of population</a:t>
            </a:r>
          </a:p>
          <a:p>
            <a:pPr algn="ctr"/>
            <a:r>
              <a:rPr lang="en-US" dirty="0" smtClean="0"/>
              <a:t>Owned 65% of land</a:t>
            </a:r>
          </a:p>
          <a:p>
            <a:pPr algn="ctr"/>
            <a:r>
              <a:rPr lang="en-US" dirty="0" smtClean="0"/>
              <a:t>Most were very poor</a:t>
            </a:r>
          </a:p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10800000" flipH="1">
            <a:off x="2286000" y="4267200"/>
            <a:ext cx="4572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238500" y="2933700"/>
            <a:ext cx="2667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800" y="46482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1981200" y="19050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1% of Population</a:t>
            </a:r>
          </a:p>
          <a:p>
            <a:r>
              <a:rPr lang="en-US" dirty="0" smtClean="0"/>
              <a:t>Owned 10% of land</a:t>
            </a:r>
          </a:p>
          <a:p>
            <a:r>
              <a:rPr lang="en-US" dirty="0" smtClean="0"/>
              <a:t>Made up of upper &amp; lower Catholic clergy</a:t>
            </a:r>
          </a:p>
          <a:p>
            <a:r>
              <a:rPr lang="en-US" dirty="0" smtClean="0"/>
              <a:t>Salaries paid for by tithes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4800600" y="1752600"/>
            <a:ext cx="251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/>
              <a:t>% of Population</a:t>
            </a:r>
          </a:p>
          <a:p>
            <a:r>
              <a:rPr lang="en-US" dirty="0" smtClean="0"/>
              <a:t>Owned 25% of land</a:t>
            </a:r>
          </a:p>
          <a:p>
            <a:r>
              <a:rPr lang="en-US" dirty="0" smtClean="0"/>
              <a:t>Held high posts in Government</a:t>
            </a:r>
          </a:p>
          <a:p>
            <a:r>
              <a:rPr lang="en-US" dirty="0" smtClean="0"/>
              <a:t>&amp; military</a:t>
            </a:r>
          </a:p>
          <a:p>
            <a:r>
              <a:rPr lang="en-US" dirty="0" smtClean="0"/>
              <a:t>Made up of nobility</a:t>
            </a:r>
          </a:p>
          <a:p>
            <a:r>
              <a:rPr lang="en-US" dirty="0" smtClean="0"/>
              <a:t>Enjoyed grand lifestyles</a:t>
            </a:r>
          </a:p>
          <a:p>
            <a:r>
              <a:rPr lang="en-US" dirty="0" smtClean="0"/>
              <a:t>Income paid by feudal dues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AutoShape 2"/>
          <p:cNvSpPr>
            <a:spLocks noChangeArrowheads="1"/>
          </p:cNvSpPr>
          <p:nvPr/>
        </p:nvSpPr>
        <p:spPr bwMode="auto">
          <a:xfrm>
            <a:off x="1905000" y="1752600"/>
            <a:ext cx="5486400" cy="4114800"/>
          </a:xfrm>
          <a:prstGeom prst="triangle">
            <a:avLst>
              <a:gd name="adj" fmla="val 50000"/>
            </a:avLst>
          </a:prstGeom>
          <a:solidFill>
            <a:srgbClr val="FF9F9F"/>
          </a:solidFill>
          <a:ln w="571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0">
              <a:latin typeface="Times New Roman" pitchFamily="18" charset="0"/>
            </a:endParaRPr>
          </a:p>
        </p:txBody>
      </p:sp>
      <p:sp>
        <p:nvSpPr>
          <p:cNvPr id="548867" name="Line 3"/>
          <p:cNvSpPr>
            <a:spLocks noChangeShapeType="1"/>
          </p:cNvSpPr>
          <p:nvPr/>
        </p:nvSpPr>
        <p:spPr bwMode="auto">
          <a:xfrm>
            <a:off x="4038600" y="2743200"/>
            <a:ext cx="1235075" cy="158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Line 4"/>
          <p:cNvSpPr>
            <a:spLocks noChangeShapeType="1"/>
          </p:cNvSpPr>
          <p:nvPr/>
        </p:nvSpPr>
        <p:spPr bwMode="auto">
          <a:xfrm>
            <a:off x="4419600" y="2209800"/>
            <a:ext cx="549275" cy="158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8869" name="Text Box 5"/>
          <p:cNvSpPr txBox="1">
            <a:spLocks noChangeArrowheads="1"/>
          </p:cNvSpPr>
          <p:nvPr/>
        </p:nvSpPr>
        <p:spPr bwMode="auto">
          <a:xfrm>
            <a:off x="3900488" y="4121150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Commoners</a:t>
            </a:r>
          </a:p>
          <a:p>
            <a:r>
              <a:rPr lang="en-US" sz="2400" i="1">
                <a:solidFill>
                  <a:srgbClr val="272775"/>
                </a:solidFill>
              </a:rPr>
              <a:t>3rd Estate</a:t>
            </a:r>
          </a:p>
        </p:txBody>
      </p:sp>
      <p:sp>
        <p:nvSpPr>
          <p:cNvPr id="548870" name="Text Box 6"/>
          <p:cNvSpPr txBox="1">
            <a:spLocks noChangeArrowheads="1"/>
          </p:cNvSpPr>
          <p:nvPr/>
        </p:nvSpPr>
        <p:spPr bwMode="auto">
          <a:xfrm>
            <a:off x="5727700" y="2133600"/>
            <a:ext cx="1635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Aristocracy</a:t>
            </a:r>
          </a:p>
          <a:p>
            <a:r>
              <a:rPr lang="en-US" sz="2000" i="1">
                <a:solidFill>
                  <a:srgbClr val="EC0000"/>
                </a:solidFill>
              </a:rPr>
              <a:t>2nd Estate</a:t>
            </a:r>
          </a:p>
        </p:txBody>
      </p:sp>
      <p:sp>
        <p:nvSpPr>
          <p:cNvPr id="548871" name="Text Box 7"/>
          <p:cNvSpPr txBox="1">
            <a:spLocks noChangeArrowheads="1"/>
          </p:cNvSpPr>
          <p:nvPr/>
        </p:nvSpPr>
        <p:spPr bwMode="auto">
          <a:xfrm>
            <a:off x="5203825" y="1454150"/>
            <a:ext cx="149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Clergy</a:t>
            </a:r>
          </a:p>
          <a:p>
            <a:r>
              <a:rPr lang="en-US" sz="2000" i="1">
                <a:solidFill>
                  <a:srgbClr val="EC0000"/>
                </a:solidFill>
              </a:rPr>
              <a:t>1st Estate</a:t>
            </a:r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 flipH="1">
            <a:off x="4953000" y="1752600"/>
            <a:ext cx="549275" cy="274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8873" name="Text Box 9"/>
          <p:cNvSpPr txBox="1">
            <a:spLocks noChangeArrowheads="1"/>
          </p:cNvSpPr>
          <p:nvPr/>
        </p:nvSpPr>
        <p:spPr bwMode="auto">
          <a:xfrm>
            <a:off x="1219200" y="225425"/>
            <a:ext cx="67119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Suggested Voting Pattern:</a:t>
            </a:r>
            <a:b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Each Estate was granted 1vote in     	the Estates </a:t>
            </a:r>
            <a:r>
              <a:rPr lang="en-US" sz="36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Estates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sp>
        <p:nvSpPr>
          <p:cNvPr id="548874" name="Text Box 10"/>
          <p:cNvSpPr txBox="1">
            <a:spLocks noChangeArrowheads="1"/>
          </p:cNvSpPr>
          <p:nvPr/>
        </p:nvSpPr>
        <p:spPr bwMode="auto">
          <a:xfrm>
            <a:off x="2344738" y="1698625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1</a:t>
            </a:r>
          </a:p>
        </p:txBody>
      </p:sp>
      <p:sp>
        <p:nvSpPr>
          <p:cNvPr id="548875" name="Text Box 11"/>
          <p:cNvSpPr txBox="1">
            <a:spLocks noChangeArrowheads="1"/>
          </p:cNvSpPr>
          <p:nvPr/>
        </p:nvSpPr>
        <p:spPr bwMode="auto">
          <a:xfrm>
            <a:off x="2344738" y="2293938"/>
            <a:ext cx="401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1</a:t>
            </a:r>
          </a:p>
        </p:txBody>
      </p:sp>
      <p:sp>
        <p:nvSpPr>
          <p:cNvPr id="548876" name="Text Box 12"/>
          <p:cNvSpPr txBox="1">
            <a:spLocks noChangeArrowheads="1"/>
          </p:cNvSpPr>
          <p:nvPr/>
        </p:nvSpPr>
        <p:spPr bwMode="auto">
          <a:xfrm>
            <a:off x="2362200" y="351313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1</a:t>
            </a:r>
          </a:p>
        </p:txBody>
      </p:sp>
      <p:sp>
        <p:nvSpPr>
          <p:cNvPr id="548877" name="Line 13"/>
          <p:cNvSpPr>
            <a:spLocks noChangeShapeType="1"/>
          </p:cNvSpPr>
          <p:nvPr/>
        </p:nvSpPr>
        <p:spPr bwMode="auto">
          <a:xfrm flipH="1">
            <a:off x="4953000" y="2438400"/>
            <a:ext cx="754063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8878" name="Rectangle 14"/>
          <p:cNvSpPr>
            <a:spLocks noChangeArrowheads="1"/>
          </p:cNvSpPr>
          <p:nvPr/>
        </p:nvSpPr>
        <p:spPr bwMode="auto">
          <a:xfrm>
            <a:off x="838200" y="5943600"/>
            <a:ext cx="7696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Louis XIV insisted that </a:t>
            </a:r>
            <a:r>
              <a:rPr lang="en-US" sz="2200" b="0" i="1">
                <a:effectLst>
                  <a:outerShdw blurRad="38100" dist="38100" dir="2700000" algn="tl">
                    <a:srgbClr val="C0C0C0"/>
                  </a:outerShdw>
                </a:effectLst>
              </a:rPr>
              <a:t>the ancient distinction of the three orders be conserved in its entirety.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5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54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4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7" grpId="0" animBg="1"/>
      <p:bldP spid="548868" grpId="0" animBg="1"/>
      <p:bldP spid="548869" grpId="0"/>
      <p:bldP spid="548870" grpId="0"/>
      <p:bldP spid="548871" grpId="0"/>
      <p:bldP spid="548872" grpId="0" animBg="1"/>
      <p:bldP spid="548874" grpId="0"/>
      <p:bldP spid="548875" grpId="0"/>
      <p:bldP spid="548876" grpId="0"/>
      <p:bldP spid="548877" grpId="0" animBg="1"/>
      <p:bldP spid="5488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AutoShape 2"/>
          <p:cNvSpPr>
            <a:spLocks noChangeArrowheads="1"/>
          </p:cNvSpPr>
          <p:nvPr/>
        </p:nvSpPr>
        <p:spPr bwMode="auto">
          <a:xfrm>
            <a:off x="1828800" y="1828800"/>
            <a:ext cx="5638800" cy="4038600"/>
          </a:xfrm>
          <a:prstGeom prst="triangle">
            <a:avLst>
              <a:gd name="adj" fmla="val 50000"/>
            </a:avLst>
          </a:prstGeom>
          <a:solidFill>
            <a:srgbClr val="FF9F9F"/>
          </a:solidFill>
          <a:ln w="571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0">
              <a:latin typeface="Times New Roman" pitchFamily="18" charset="0"/>
            </a:endParaRPr>
          </a:p>
        </p:txBody>
      </p:sp>
      <p:sp>
        <p:nvSpPr>
          <p:cNvPr id="550915" name="Line 3"/>
          <p:cNvSpPr>
            <a:spLocks noChangeShapeType="1"/>
          </p:cNvSpPr>
          <p:nvPr/>
        </p:nvSpPr>
        <p:spPr bwMode="auto">
          <a:xfrm>
            <a:off x="4038600" y="2819400"/>
            <a:ext cx="1268413" cy="158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Line 4"/>
          <p:cNvSpPr>
            <a:spLocks noChangeShapeType="1"/>
          </p:cNvSpPr>
          <p:nvPr/>
        </p:nvSpPr>
        <p:spPr bwMode="auto">
          <a:xfrm>
            <a:off x="4267200" y="2362200"/>
            <a:ext cx="704850" cy="158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3846513" y="4197350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Commoners</a:t>
            </a:r>
          </a:p>
          <a:p>
            <a:r>
              <a:rPr lang="en-US" sz="2400" i="1">
                <a:solidFill>
                  <a:srgbClr val="272775"/>
                </a:solidFill>
              </a:rPr>
              <a:t>3rd Estate</a:t>
            </a:r>
          </a:p>
        </p:txBody>
      </p:sp>
      <p:sp>
        <p:nvSpPr>
          <p:cNvPr id="550918" name="Text Box 6"/>
          <p:cNvSpPr txBox="1">
            <a:spLocks noChangeArrowheads="1"/>
          </p:cNvSpPr>
          <p:nvPr/>
        </p:nvSpPr>
        <p:spPr bwMode="auto">
          <a:xfrm>
            <a:off x="5581650" y="2216150"/>
            <a:ext cx="1603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Aristocracy</a:t>
            </a:r>
          </a:p>
          <a:p>
            <a:r>
              <a:rPr lang="en-US" sz="2000" i="1">
                <a:solidFill>
                  <a:srgbClr val="EC0000"/>
                </a:solidFill>
              </a:rPr>
              <a:t>2nd Estate</a:t>
            </a:r>
          </a:p>
        </p:txBody>
      </p:sp>
      <p:sp>
        <p:nvSpPr>
          <p:cNvPr id="550919" name="Text Box 7"/>
          <p:cNvSpPr txBox="1">
            <a:spLocks noChangeArrowheads="1"/>
          </p:cNvSpPr>
          <p:nvPr/>
        </p:nvSpPr>
        <p:spPr bwMode="auto">
          <a:xfrm>
            <a:off x="5214938" y="1404938"/>
            <a:ext cx="149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Clergy</a:t>
            </a:r>
          </a:p>
          <a:p>
            <a:r>
              <a:rPr lang="en-US" sz="2000" i="1">
                <a:solidFill>
                  <a:srgbClr val="EC0000"/>
                </a:solidFill>
              </a:rPr>
              <a:t>1st Estate</a:t>
            </a:r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 flipH="1">
            <a:off x="4876800" y="1828800"/>
            <a:ext cx="563563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21" name="Text Box 9"/>
          <p:cNvSpPr txBox="1">
            <a:spLocks noChangeArrowheads="1"/>
          </p:cNvSpPr>
          <p:nvPr/>
        </p:nvSpPr>
        <p:spPr bwMode="auto">
          <a:xfrm>
            <a:off x="838200" y="225425"/>
            <a:ext cx="75374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Number of Representatives</a:t>
            </a:r>
            <a:b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in the </a:t>
            </a:r>
            <a:r>
              <a:rPr lang="en-US" sz="3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Delegates Representing each Estate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General: Vote by Head!</a:t>
            </a:r>
          </a:p>
        </p:txBody>
      </p:sp>
      <p:sp>
        <p:nvSpPr>
          <p:cNvPr id="550922" name="Text Box 10"/>
          <p:cNvSpPr txBox="1">
            <a:spLocks noChangeArrowheads="1"/>
          </p:cNvSpPr>
          <p:nvPr/>
        </p:nvSpPr>
        <p:spPr bwMode="auto">
          <a:xfrm>
            <a:off x="2268538" y="1774825"/>
            <a:ext cx="836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300</a:t>
            </a:r>
          </a:p>
        </p:txBody>
      </p:sp>
      <p:sp>
        <p:nvSpPr>
          <p:cNvPr id="550923" name="Text Box 11"/>
          <p:cNvSpPr txBox="1">
            <a:spLocks noChangeArrowheads="1"/>
          </p:cNvSpPr>
          <p:nvPr/>
        </p:nvSpPr>
        <p:spPr bwMode="auto">
          <a:xfrm>
            <a:off x="2268538" y="2446338"/>
            <a:ext cx="836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300</a:t>
            </a:r>
          </a:p>
        </p:txBody>
      </p:sp>
      <p:sp>
        <p:nvSpPr>
          <p:cNvPr id="550924" name="Text Box 12"/>
          <p:cNvSpPr txBox="1">
            <a:spLocks noChangeArrowheads="1"/>
          </p:cNvSpPr>
          <p:nvPr/>
        </p:nvSpPr>
        <p:spPr bwMode="auto">
          <a:xfrm>
            <a:off x="2286000" y="3589338"/>
            <a:ext cx="836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648</a:t>
            </a:r>
          </a:p>
        </p:txBody>
      </p:sp>
      <p:sp>
        <p:nvSpPr>
          <p:cNvPr id="550925" name="Line 13"/>
          <p:cNvSpPr>
            <a:spLocks noChangeShapeType="1"/>
          </p:cNvSpPr>
          <p:nvPr/>
        </p:nvSpPr>
        <p:spPr bwMode="auto">
          <a:xfrm flipH="1">
            <a:off x="4876800" y="2590800"/>
            <a:ext cx="77470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5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5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5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5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55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 animBg="1"/>
      <p:bldP spid="550916" grpId="0" animBg="1"/>
      <p:bldP spid="550917" grpId="0"/>
      <p:bldP spid="550918" grpId="0"/>
      <p:bldP spid="550919" grpId="0"/>
      <p:bldP spid="550920" grpId="0" animBg="1"/>
      <p:bldP spid="550922" grpId="0"/>
      <p:bldP spid="550923" grpId="0"/>
      <p:bldP spid="550924" grpId="0"/>
      <p:bldP spid="5509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7010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“Absolute power corrupts absolutely”…..</a:t>
            </a: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r>
              <a:rPr 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French Monarchy:</a:t>
            </a:r>
            <a:br>
              <a:rPr 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1775 - 1793</a:t>
            </a:r>
          </a:p>
        </p:txBody>
      </p:sp>
      <p:sp>
        <p:nvSpPr>
          <p:cNvPr id="516099" name="Text Box 3"/>
          <p:cNvSpPr txBox="1">
            <a:spLocks noChangeArrowheads="1"/>
          </p:cNvSpPr>
          <p:nvPr/>
        </p:nvSpPr>
        <p:spPr bwMode="auto">
          <a:xfrm>
            <a:off x="685800" y="5943600"/>
            <a:ext cx="3962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Marie Antoinette &amp; Louis XVI</a:t>
            </a:r>
          </a:p>
        </p:txBody>
      </p:sp>
      <p:pic>
        <p:nvPicPr>
          <p:cNvPr id="516100" name="Picture 4" descr="Marie Antoinette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990600" y="1676400"/>
            <a:ext cx="3475038" cy="411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6101" name="Picture 5" descr="Louis XVI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350678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ext Box 2"/>
          <p:cNvSpPr txBox="1">
            <a:spLocks noChangeArrowheads="1"/>
          </p:cNvSpPr>
          <p:nvPr/>
        </p:nvSpPr>
        <p:spPr bwMode="auto">
          <a:xfrm>
            <a:off x="1409700" y="212725"/>
            <a:ext cx="80425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Convening the Estates General </a:t>
            </a:r>
            <a:br>
              <a:rPr 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Louis XVI calls the Estates General</a:t>
            </a: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, </a:t>
            </a:r>
            <a:r>
              <a:rPr 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1789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1447800" y="6096000"/>
            <a:ext cx="65055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Last time it was called into session was 1614!</a:t>
            </a:r>
          </a:p>
        </p:txBody>
      </p:sp>
      <p:pic>
        <p:nvPicPr>
          <p:cNvPr id="555012" name="Picture 4" descr="meeting of Estates General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219200" y="1797050"/>
            <a:ext cx="6934200" cy="3994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743</Words>
  <Application>Microsoft Office PowerPoint</Application>
  <PresentationFormat>On-screen Show (4:3)</PresentationFormat>
  <Paragraphs>159</Paragraphs>
  <Slides>27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Causes &amp; Effects of the French Revolution</vt:lpstr>
      <vt:lpstr>Causes of the French Revolution</vt:lpstr>
      <vt:lpstr>Slide 3</vt:lpstr>
      <vt:lpstr>The French Estates</vt:lpstr>
      <vt:lpstr>The French Estates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Effects of the French Revolution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Rush-Henrietta Central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&amp; Effects of the French Revolution</dc:title>
  <dc:creator>millerm</dc:creator>
  <cp:lastModifiedBy>millerm</cp:lastModifiedBy>
  <cp:revision>42</cp:revision>
  <dcterms:created xsi:type="dcterms:W3CDTF">2012-09-06T18:34:59Z</dcterms:created>
  <dcterms:modified xsi:type="dcterms:W3CDTF">2012-09-07T03:17:03Z</dcterms:modified>
</cp:coreProperties>
</file>