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62" r:id="rId2"/>
    <p:sldId id="256" r:id="rId3"/>
    <p:sldId id="265" r:id="rId4"/>
    <p:sldId id="267" r:id="rId5"/>
    <p:sldId id="268" r:id="rId6"/>
    <p:sldId id="257" r:id="rId7"/>
    <p:sldId id="260" r:id="rId8"/>
    <p:sldId id="263" r:id="rId9"/>
    <p:sldId id="269" r:id="rId10"/>
    <p:sldId id="270" r:id="rId11"/>
    <p:sldId id="258" r:id="rId12"/>
    <p:sldId id="271" r:id="rId13"/>
    <p:sldId id="264" r:id="rId14"/>
    <p:sldId id="259" r:id="rId15"/>
    <p:sldId id="272" r:id="rId16"/>
    <p:sldId id="273" r:id="rId17"/>
    <p:sldId id="261" r:id="rId18"/>
    <p:sldId id="266" r:id="rId19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63F52-AE58-45BA-92C3-F2B0B5D45FF7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E0E56-95AD-433E-93C3-21065192ED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CE40F-72B8-4790-8522-7F83D8A03CA5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EB7AA-ABBD-442B-B641-EFDFCE4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20700" y="2590800"/>
          <a:ext cx="3365500" cy="3200400"/>
        </p:xfrm>
        <a:graphic>
          <a:graphicData uri="http://schemas.openxmlformats.org/presentationml/2006/ole">
            <p:oleObj spid="_x0000_s1028" name="Equation" r:id="rId3" imgW="952200" imgH="8380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533900" y="1066800"/>
          <a:ext cx="3962400" cy="4683125"/>
        </p:xfrm>
        <a:graphic>
          <a:graphicData uri="http://schemas.openxmlformats.org/presentationml/2006/ole">
            <p:oleObj spid="_x0000_s1029" name="Equation" r:id="rId4" imgW="1117440" imgH="132048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685800"/>
            <a:ext cx="335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Expression, Equation, Inequality?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81000" y="1752600"/>
            <a:ext cx="8382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600" dirty="0">
                <a:solidFill>
                  <a:srgbClr val="002060"/>
                </a:solidFill>
                <a:latin typeface="Times New Roman" pitchFamily="1" charset="0"/>
              </a:rPr>
              <a:t>Write 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" charset="0"/>
              </a:rPr>
              <a:t>a verbal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" charset="0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Times New Roman" pitchFamily="1" charset="0"/>
              </a:rPr>
              <a:t>expression:</a:t>
            </a:r>
          </a:p>
          <a:p>
            <a:pPr algn="ctr"/>
            <a:endParaRPr lang="en-US" sz="2600" dirty="0">
              <a:solidFill>
                <a:srgbClr val="002060"/>
              </a:solidFill>
              <a:latin typeface="Times New Roman" pitchFamily="1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52800" y="2667000"/>
          <a:ext cx="2290454" cy="1447799"/>
        </p:xfrm>
        <a:graphic>
          <a:graphicData uri="http://schemas.openxmlformats.org/presentationml/2006/ole">
            <p:oleObj spid="_x0000_s21506" name="Equation" r:id="rId3" imgW="64764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&amp;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685800"/>
            <a:ext cx="4114800" cy="36616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48006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Which box and whisker plot has the largest median?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&amp;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685800"/>
            <a:ext cx="4114800" cy="36616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48006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Which box and whisker plot has the largest Inter-Quartile Range?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00200" y="1752600"/>
            <a:ext cx="556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>
                <a:latin typeface="Times New Roman" pitchFamily="1" charset="0"/>
              </a:rPr>
              <a:t>Evaluate </a:t>
            </a:r>
            <a:r>
              <a:rPr lang="en-US" sz="3600" dirty="0" smtClean="0">
                <a:latin typeface="Times New Roman" pitchFamily="1" charset="0"/>
              </a:rPr>
              <a:t>when            and </a:t>
            </a:r>
            <a:endParaRPr lang="en-US" sz="3600" dirty="0">
              <a:solidFill>
                <a:schemeClr val="bg1"/>
              </a:solidFill>
              <a:latin typeface="Times New Roman" pitchFamily="1" charset="0"/>
            </a:endParaRPr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4495800" y="1752600"/>
          <a:ext cx="1149350" cy="554037"/>
        </p:xfrm>
        <a:graphic>
          <a:graphicData uri="http://schemas.openxmlformats.org/presentationml/2006/ole">
            <p:oleObj spid="_x0000_s2050" name="Equation" r:id="rId3" imgW="342720" imgH="164880" progId="Equation.DSMT4">
              <p:embed/>
            </p:oleObj>
          </a:graphicData>
        </a:graphic>
      </p:graphicFrame>
      <p:graphicFrame>
        <p:nvGraphicFramePr>
          <p:cNvPr id="5" name="Object 10"/>
          <p:cNvGraphicFramePr>
            <a:graphicFrameLocks noChangeAspect="1"/>
          </p:cNvGraphicFramePr>
          <p:nvPr/>
        </p:nvGraphicFramePr>
        <p:xfrm>
          <a:off x="2811463" y="2722563"/>
          <a:ext cx="3311525" cy="838200"/>
        </p:xfrm>
        <a:graphic>
          <a:graphicData uri="http://schemas.openxmlformats.org/presentationml/2006/ole">
            <p:oleObj spid="_x0000_s2051" name="Equation" r:id="rId4" imgW="1002960" imgH="253800" progId="Equation.DSMT4">
              <p:embed/>
            </p:oleObj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6537325" y="1755775"/>
          <a:ext cx="1082675" cy="606425"/>
        </p:xfrm>
        <a:graphic>
          <a:graphicData uri="http://schemas.openxmlformats.org/presentationml/2006/ole">
            <p:oleObj spid="_x0000_s2052" name="Equation" r:id="rId5" imgW="31716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m H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1354" y="381000"/>
            <a:ext cx="6062446" cy="4473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5018782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How many students took the exam?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m H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1354" y="381000"/>
            <a:ext cx="6062446" cy="4473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5018782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In which 5-point interval did no student score?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m H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1354" y="381000"/>
            <a:ext cx="6062446" cy="4473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5018782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How many students scored 90 or better on the test?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istogr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304800"/>
            <a:ext cx="6400800" cy="48768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5358825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How many people were surveyed?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7848600" cy="277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Times New Roman" pitchFamily="1" charset="0"/>
              </a:rPr>
              <a:t>What is the </a:t>
            </a:r>
            <a:r>
              <a:rPr lang="en-US" sz="3600" dirty="0">
                <a:solidFill>
                  <a:srgbClr val="00B0F0"/>
                </a:solidFill>
                <a:latin typeface="Times New Roman" pitchFamily="1" charset="0"/>
              </a:rPr>
              <a:t>Inter-Quartile Range </a:t>
            </a:r>
            <a:r>
              <a:rPr lang="en-US" sz="3600" dirty="0">
                <a:solidFill>
                  <a:schemeClr val="tx2"/>
                </a:solidFill>
                <a:latin typeface="Times New Roman" pitchFamily="1" charset="0"/>
              </a:rPr>
              <a:t>for the following set of data</a:t>
            </a:r>
            <a:r>
              <a:rPr lang="en-US" sz="3600" dirty="0" smtClean="0">
                <a:solidFill>
                  <a:schemeClr val="tx2"/>
                </a:solidFill>
                <a:latin typeface="Times New Roman" pitchFamily="1" charset="0"/>
              </a:rPr>
              <a:t>?</a:t>
            </a:r>
            <a:endParaRPr lang="en-US" sz="3600" dirty="0">
              <a:solidFill>
                <a:schemeClr val="tx2"/>
              </a:solidFill>
              <a:latin typeface="Times New Roman" pitchFamily="1" charset="0"/>
            </a:endParaRPr>
          </a:p>
          <a:p>
            <a:pPr algn="ctr"/>
            <a:endParaRPr lang="en-US" sz="3600" dirty="0">
              <a:solidFill>
                <a:schemeClr val="tx2"/>
              </a:solidFill>
              <a:latin typeface="Times New Roman" pitchFamily="1" charset="0"/>
            </a:endParaRPr>
          </a:p>
          <a:p>
            <a:pPr algn="ctr"/>
            <a:endParaRPr lang="en-US" sz="3600" dirty="0">
              <a:solidFill>
                <a:schemeClr val="tx2"/>
              </a:solidFill>
              <a:latin typeface="Times New Roman" pitchFamily="1" charset="0"/>
            </a:endParaRPr>
          </a:p>
          <a:p>
            <a:pPr algn="ctr"/>
            <a:r>
              <a:rPr lang="en-US" sz="3200" dirty="0">
                <a:solidFill>
                  <a:schemeClr val="tx2"/>
                </a:solidFill>
                <a:latin typeface="Times New Roman" pitchFamily="1" charset="0"/>
              </a:rPr>
              <a:t>11, 13, 25, 27, 29, 40, 40, 45, 46, 52, 57, 68</a:t>
            </a:r>
            <a:endParaRPr lang="en-US" sz="3600" dirty="0">
              <a:solidFill>
                <a:schemeClr val="tx2"/>
              </a:solidFill>
              <a:latin typeface="Times New Roman" pitchFamily="1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9"/>
          <p:cNvGraphicFramePr>
            <a:graphicFrameLocks noGrp="1"/>
          </p:cNvGraphicFramePr>
          <p:nvPr/>
        </p:nvGraphicFramePr>
        <p:xfrm>
          <a:off x="2209800" y="381000"/>
          <a:ext cx="4724400" cy="4064002"/>
        </p:xfrm>
        <a:graphic>
          <a:graphicData uri="http://schemas.openxmlformats.org/drawingml/2006/table">
            <a:tbl>
              <a:tblPr/>
              <a:tblGrid>
                <a:gridCol w="2362200"/>
                <a:gridCol w="2362200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Waist Sizes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9530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Find The Mean, Median, Mode and Range.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828800"/>
            <a:ext cx="8001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00B050"/>
                </a:solidFill>
                <a:latin typeface="Berlin Sans FB Demi" pitchFamily="34" charset="0"/>
              </a:rPr>
              <a:t>Univariate</a:t>
            </a:r>
            <a:r>
              <a:rPr lang="en-US" sz="4000" dirty="0" smtClean="0">
                <a:solidFill>
                  <a:srgbClr val="00B050"/>
                </a:solidFill>
                <a:latin typeface="Berlin Sans FB Demi" pitchFamily="34" charset="0"/>
              </a:rPr>
              <a:t> or </a:t>
            </a:r>
            <a:r>
              <a:rPr lang="en-US" sz="4000" dirty="0" err="1" smtClean="0">
                <a:solidFill>
                  <a:srgbClr val="00B050"/>
                </a:solidFill>
                <a:latin typeface="Berlin Sans FB Demi" pitchFamily="34" charset="0"/>
              </a:rPr>
              <a:t>Bivariate</a:t>
            </a:r>
            <a:endParaRPr lang="en-US" sz="4000" dirty="0" smtClean="0">
              <a:solidFill>
                <a:srgbClr val="00B050"/>
              </a:solidFill>
              <a:latin typeface="Berlin Sans FB Demi" pitchFamily="34" charset="0"/>
            </a:endParaRPr>
          </a:p>
          <a:p>
            <a:pPr algn="ctr"/>
            <a:endParaRPr lang="en-US" sz="4000" dirty="0">
              <a:solidFill>
                <a:srgbClr val="00B050"/>
              </a:solidFill>
              <a:latin typeface="Berlin Sans FB Demi" pitchFamily="34" charset="0"/>
            </a:endParaRPr>
          </a:p>
          <a:p>
            <a:pPr algn="ctr"/>
            <a:r>
              <a:rPr lang="en-US" sz="4000" dirty="0" smtClean="0">
                <a:solidFill>
                  <a:srgbClr val="00B050"/>
                </a:solidFill>
                <a:latin typeface="Berlin Sans FB Demi" pitchFamily="34" charset="0"/>
              </a:rPr>
              <a:t>Mr. </a:t>
            </a:r>
            <a:r>
              <a:rPr lang="en-US" sz="4000" dirty="0" err="1" smtClean="0">
                <a:solidFill>
                  <a:srgbClr val="00B050"/>
                </a:solidFill>
                <a:latin typeface="Berlin Sans FB Demi" pitchFamily="34" charset="0"/>
              </a:rPr>
              <a:t>Picco</a:t>
            </a:r>
            <a:r>
              <a:rPr lang="en-US" sz="4000" dirty="0" smtClean="0">
                <a:solidFill>
                  <a:srgbClr val="00B050"/>
                </a:solidFill>
                <a:latin typeface="Berlin Sans FB Demi" pitchFamily="34" charset="0"/>
              </a:rPr>
              <a:t> wants to see if the weight of his dog depends on the number of treats the dog eats.</a:t>
            </a:r>
            <a:endParaRPr lang="en-US" sz="4000" dirty="0">
              <a:solidFill>
                <a:srgbClr val="00B05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828800"/>
            <a:ext cx="8001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00B050"/>
                </a:solidFill>
                <a:latin typeface="Berlin Sans FB Demi" pitchFamily="34" charset="0"/>
              </a:rPr>
              <a:t>Univariate</a:t>
            </a:r>
            <a:r>
              <a:rPr lang="en-US" sz="4000" dirty="0" smtClean="0">
                <a:solidFill>
                  <a:srgbClr val="00B050"/>
                </a:solidFill>
                <a:latin typeface="Berlin Sans FB Demi" pitchFamily="34" charset="0"/>
              </a:rPr>
              <a:t> or </a:t>
            </a:r>
            <a:r>
              <a:rPr lang="en-US" sz="4000" dirty="0" err="1" smtClean="0">
                <a:solidFill>
                  <a:srgbClr val="00B050"/>
                </a:solidFill>
                <a:latin typeface="Berlin Sans FB Demi" pitchFamily="34" charset="0"/>
              </a:rPr>
              <a:t>Bivariate</a:t>
            </a:r>
            <a:endParaRPr lang="en-US" sz="4000" dirty="0" smtClean="0">
              <a:solidFill>
                <a:srgbClr val="00B050"/>
              </a:solidFill>
              <a:latin typeface="Berlin Sans FB Demi" pitchFamily="34" charset="0"/>
            </a:endParaRPr>
          </a:p>
          <a:p>
            <a:pPr algn="ctr"/>
            <a:endParaRPr lang="en-US" sz="4000" dirty="0">
              <a:solidFill>
                <a:srgbClr val="00B050"/>
              </a:solidFill>
              <a:latin typeface="Berlin Sans FB Demi" pitchFamily="34" charset="0"/>
            </a:endParaRPr>
          </a:p>
          <a:p>
            <a:pPr algn="ctr"/>
            <a:r>
              <a:rPr lang="en-US" sz="4000" dirty="0" smtClean="0">
                <a:solidFill>
                  <a:srgbClr val="00B050"/>
                </a:solidFill>
                <a:latin typeface="Berlin Sans FB Demi" pitchFamily="34" charset="0"/>
              </a:rPr>
              <a:t>Mr. </a:t>
            </a:r>
            <a:r>
              <a:rPr lang="en-US" sz="4000" dirty="0" smtClean="0">
                <a:solidFill>
                  <a:srgbClr val="00B050"/>
                </a:solidFill>
                <a:latin typeface="Berlin Sans FB Demi" pitchFamily="34" charset="0"/>
              </a:rPr>
              <a:t>James wants to see </a:t>
            </a:r>
            <a:r>
              <a:rPr lang="en-US" sz="4000" dirty="0" smtClean="0">
                <a:solidFill>
                  <a:srgbClr val="00B050"/>
                </a:solidFill>
                <a:latin typeface="Berlin Sans FB Demi" pitchFamily="34" charset="0"/>
              </a:rPr>
              <a:t>how many minutes each of his students spends on their homework.</a:t>
            </a:r>
            <a:endParaRPr lang="en-US" sz="4000" dirty="0">
              <a:solidFill>
                <a:srgbClr val="00B05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828800"/>
            <a:ext cx="8001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00B050"/>
                </a:solidFill>
                <a:latin typeface="Berlin Sans FB Demi" pitchFamily="34" charset="0"/>
              </a:rPr>
              <a:t>Univariate</a:t>
            </a:r>
            <a:r>
              <a:rPr lang="en-US" sz="4000" dirty="0" smtClean="0">
                <a:solidFill>
                  <a:srgbClr val="00B050"/>
                </a:solidFill>
                <a:latin typeface="Berlin Sans FB Demi" pitchFamily="34" charset="0"/>
              </a:rPr>
              <a:t> or </a:t>
            </a:r>
            <a:r>
              <a:rPr lang="en-US" sz="4000" dirty="0" err="1" smtClean="0">
                <a:solidFill>
                  <a:srgbClr val="00B050"/>
                </a:solidFill>
                <a:latin typeface="Berlin Sans FB Demi" pitchFamily="34" charset="0"/>
              </a:rPr>
              <a:t>Bivariate</a:t>
            </a:r>
            <a:endParaRPr lang="en-US" sz="4000" dirty="0" smtClean="0">
              <a:solidFill>
                <a:srgbClr val="00B050"/>
              </a:solidFill>
              <a:latin typeface="Berlin Sans FB Demi" pitchFamily="34" charset="0"/>
            </a:endParaRPr>
          </a:p>
          <a:p>
            <a:pPr algn="ctr"/>
            <a:endParaRPr lang="en-US" sz="4000" dirty="0">
              <a:solidFill>
                <a:srgbClr val="00B050"/>
              </a:solidFill>
              <a:latin typeface="Berlin Sans FB Demi" pitchFamily="34" charset="0"/>
            </a:endParaRPr>
          </a:p>
          <a:p>
            <a:pPr algn="ctr"/>
            <a:r>
              <a:rPr lang="en-US" sz="4000" dirty="0" smtClean="0">
                <a:solidFill>
                  <a:srgbClr val="00B050"/>
                </a:solidFill>
                <a:latin typeface="Berlin Sans FB Demi" pitchFamily="34" charset="0"/>
              </a:rPr>
              <a:t>Ms. </a:t>
            </a:r>
            <a:r>
              <a:rPr lang="en-US" sz="4000" dirty="0" smtClean="0">
                <a:solidFill>
                  <a:srgbClr val="00B050"/>
                </a:solidFill>
                <a:latin typeface="Berlin Sans FB Demi" pitchFamily="34" charset="0"/>
              </a:rPr>
              <a:t>Frank wants to see if the number of hours she practices golf affects her score. </a:t>
            </a:r>
            <a:endParaRPr lang="en-US" sz="4000" dirty="0">
              <a:solidFill>
                <a:srgbClr val="00B05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00"/>
          <p:cNvGraphicFramePr>
            <a:graphicFrameLocks noGrp="1"/>
          </p:cNvGraphicFramePr>
          <p:nvPr/>
        </p:nvGraphicFramePr>
        <p:xfrm>
          <a:off x="1143000" y="381000"/>
          <a:ext cx="6858000" cy="3733800"/>
        </p:xfrm>
        <a:graphic>
          <a:graphicData uri="http://schemas.openxmlformats.org/drawingml/2006/table">
            <a:tbl>
              <a:tblPr/>
              <a:tblGrid>
                <a:gridCol w="3429000"/>
                <a:gridCol w="3429000"/>
              </a:tblGrid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Number of Songs on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Ipod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Frequency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0-499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500-999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1500-1999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2000-2499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2500+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66800" y="4343400"/>
            <a:ext cx="71628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dirty="0">
                <a:latin typeface="Times New Roman" pitchFamily="1" charset="0"/>
              </a:rPr>
              <a:t>True or False:</a:t>
            </a:r>
          </a:p>
          <a:p>
            <a:pPr algn="ctr"/>
            <a:r>
              <a:rPr lang="en-US" sz="2800" dirty="0">
                <a:latin typeface="Times New Roman" pitchFamily="1" charset="0"/>
              </a:rPr>
              <a:t>You need a graph break for the following data if you were to graph it in a histogram</a:t>
            </a:r>
            <a:r>
              <a:rPr lang="en-US" sz="2800" dirty="0">
                <a:solidFill>
                  <a:schemeClr val="bg1"/>
                </a:solidFill>
                <a:latin typeface="Times New Roman" pitchFamily="1" charset="0"/>
              </a:rPr>
              <a:t>.</a:t>
            </a:r>
            <a:endParaRPr lang="en-US" sz="3600" dirty="0">
              <a:solidFill>
                <a:schemeClr val="bg1"/>
              </a:solidFill>
              <a:latin typeface="Times New Roman" pitchFamily="1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istogram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1527" y="381000"/>
            <a:ext cx="6224673" cy="4559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52578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is wrong with this histogram?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81000" y="1752600"/>
            <a:ext cx="8382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600" dirty="0">
                <a:solidFill>
                  <a:srgbClr val="002060"/>
                </a:solidFill>
                <a:latin typeface="Times New Roman" pitchFamily="1" charset="0"/>
              </a:rPr>
              <a:t>Write an algebraic expression:</a:t>
            </a:r>
          </a:p>
          <a:p>
            <a:pPr algn="ctr"/>
            <a:endParaRPr lang="en-US" sz="2600" dirty="0">
              <a:solidFill>
                <a:srgbClr val="002060"/>
              </a:solidFill>
              <a:latin typeface="Times New Roman" pitchFamily="1" charset="0"/>
            </a:endParaRPr>
          </a:p>
          <a:p>
            <a:pPr algn="ctr"/>
            <a:r>
              <a:rPr lang="en-US" sz="3200" dirty="0">
                <a:solidFill>
                  <a:srgbClr val="002060"/>
                </a:solidFill>
                <a:latin typeface="Times New Roman" pitchFamily="1" charset="0"/>
              </a:rPr>
              <a:t>Seven more than the quotient of 9 and a number</a:t>
            </a:r>
            <a:endParaRPr lang="en-US" sz="2600" dirty="0">
              <a:solidFill>
                <a:srgbClr val="002060"/>
              </a:solidFill>
              <a:latin typeface="Times New Roman" pitchFamily="1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81000" y="1752600"/>
            <a:ext cx="8382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600" dirty="0">
                <a:solidFill>
                  <a:srgbClr val="002060"/>
                </a:solidFill>
                <a:latin typeface="Times New Roman" pitchFamily="1" charset="0"/>
              </a:rPr>
              <a:t>Write an algebraic expression:</a:t>
            </a:r>
          </a:p>
          <a:p>
            <a:pPr algn="ctr"/>
            <a:endParaRPr lang="en-US" sz="2600" dirty="0">
              <a:solidFill>
                <a:srgbClr val="002060"/>
              </a:solidFill>
              <a:latin typeface="Times New Roman" pitchFamily="1" charset="0"/>
            </a:endParaRPr>
          </a:p>
          <a:p>
            <a:pPr algn="ctr"/>
            <a:r>
              <a:rPr lang="en-US" sz="3200" dirty="0" smtClean="0">
                <a:solidFill>
                  <a:srgbClr val="002060"/>
                </a:solidFill>
                <a:latin typeface="Times New Roman" pitchFamily="1" charset="0"/>
              </a:rPr>
              <a:t>17 less than the product of eight and a number</a:t>
            </a:r>
            <a:endParaRPr lang="en-US" sz="2600" dirty="0">
              <a:solidFill>
                <a:srgbClr val="002060"/>
              </a:solidFill>
              <a:latin typeface="Times New Roman" pitchFamily="1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270</Words>
  <Application>Microsoft Office PowerPoint</Application>
  <PresentationFormat>On-screen Show (4:3)</PresentationFormat>
  <Paragraphs>56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MathType 6.0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falcij</dc:creator>
  <cp:lastModifiedBy>FalciJ</cp:lastModifiedBy>
  <cp:revision>8</cp:revision>
  <dcterms:created xsi:type="dcterms:W3CDTF">2010-09-28T03:06:17Z</dcterms:created>
  <dcterms:modified xsi:type="dcterms:W3CDTF">2011-09-26T15:08:05Z</dcterms:modified>
</cp:coreProperties>
</file>