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Default Extension="jpeg" ContentType="image/jpeg"/>
  <Override PartName="/ppt/tags/tag3.xml" ContentType="application/vnd.openxmlformats-officedocument.presentationml.tags+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ags/tag1.xml" ContentType="application/vnd.openxmlformats-officedocument.presentationml.tags+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ags/tag7.xml" ContentType="application/vnd.openxmlformats-officedocument.presentationml.tags+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663" r:id="rId2"/>
  </p:sldMasterIdLst>
  <p:sldIdLst>
    <p:sldId id="256" r:id="rId3"/>
    <p:sldId id="257" r:id="rId4"/>
    <p:sldId id="258" r:id="rId5"/>
    <p:sldId id="259" r:id="rId6"/>
    <p:sldId id="260" r:id="rId7"/>
    <p:sldId id="261" r:id="rId8"/>
    <p:sldId id="262" r:id="rId9"/>
    <p:sldId id="263" r:id="rId10"/>
    <p:sldId id="264"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7" autoAdjust="0"/>
    <p:restoredTop sz="94723" autoAdjust="0"/>
  </p:normalViewPr>
  <p:slideViewPr>
    <p:cSldViewPr>
      <p:cViewPr varScale="1">
        <p:scale>
          <a:sx n="70" d="100"/>
          <a:sy n="70" d="100"/>
        </p:scale>
        <p:origin x="-522"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image" Target="../media/image2.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ctrTitle"/>
            <p:custDataLst>
              <p:tags r:id="rId1"/>
            </p:custDataLst>
          </p:nvPr>
        </p:nvSpPr>
        <p:spPr>
          <a:xfrm>
            <a:off x="2701925" y="2130425"/>
            <a:ext cx="4800600" cy="1470025"/>
          </a:xfrm>
        </p:spPr>
        <p:txBody>
          <a:bodyPr/>
          <a:lstStyle>
            <a:lvl1pPr>
              <a:buClr>
                <a:srgbClr val="FFFFFF"/>
              </a:buClr>
              <a:defRPr/>
            </a:lvl1pPr>
          </a:lstStyle>
          <a:p>
            <a:r>
              <a:rPr lang="en-US" smtClean="0"/>
              <a:t>Click to edit Master title style</a:t>
            </a:r>
            <a:endParaRPr lang="en-US"/>
          </a:p>
        </p:txBody>
      </p:sp>
      <p:sp>
        <p:nvSpPr>
          <p:cNvPr id="76803" name="Rectangle 3"/>
          <p:cNvSpPr>
            <a:spLocks noGrp="1" noChangeArrowheads="1"/>
          </p:cNvSpPr>
          <p:nvPr>
            <p:ph type="subTitle" idx="1"/>
            <p:custDataLst>
              <p:tags r:id="rId2"/>
            </p:custDataLst>
          </p:nvPr>
        </p:nvSpPr>
        <p:spPr>
          <a:xfrm>
            <a:off x="2701925" y="3886200"/>
            <a:ext cx="4114800" cy="1752600"/>
          </a:xfrm>
        </p:spPr>
        <p:txBody>
          <a:bodyPr/>
          <a:lstStyle>
            <a:lvl1pPr marL="0" indent="0">
              <a:buClr>
                <a:srgbClr val="FFFFFF"/>
              </a:buClr>
              <a:buFontTx/>
              <a:buNone/>
              <a:defRPr/>
            </a:lvl1pPr>
          </a:lstStyle>
          <a:p>
            <a:r>
              <a:rPr lang="en-US" smtClean="0"/>
              <a:t>Click to edit Master subtitle style</a:t>
            </a:r>
            <a:endParaRPr lang="en-US"/>
          </a:p>
        </p:txBody>
      </p:sp>
      <p:sp>
        <p:nvSpPr>
          <p:cNvPr id="76804" name="Rectangle 4"/>
          <p:cNvSpPr>
            <a:spLocks noGrp="1" noChangeArrowheads="1"/>
          </p:cNvSpPr>
          <p:nvPr>
            <p:ph type="dt" sz="half" idx="2"/>
          </p:nvPr>
        </p:nvSpPr>
        <p:spPr/>
        <p:txBody>
          <a:bodyPr/>
          <a:lstStyle>
            <a:lvl1pPr>
              <a:defRPr/>
            </a:lvl1pPr>
          </a:lstStyle>
          <a:p>
            <a:endParaRPr lang="en-US"/>
          </a:p>
        </p:txBody>
      </p:sp>
      <p:sp>
        <p:nvSpPr>
          <p:cNvPr id="76805" name="Rectangle 5"/>
          <p:cNvSpPr>
            <a:spLocks noGrp="1" noChangeArrowheads="1"/>
          </p:cNvSpPr>
          <p:nvPr>
            <p:ph type="ftr" sz="quarter" idx="3"/>
          </p:nvPr>
        </p:nvSpPr>
        <p:spPr/>
        <p:txBody>
          <a:bodyPr/>
          <a:lstStyle>
            <a:lvl1pPr>
              <a:defRPr/>
            </a:lvl1pPr>
          </a:lstStyle>
          <a:p>
            <a:endParaRPr lang="en-US"/>
          </a:p>
        </p:txBody>
      </p:sp>
      <p:sp>
        <p:nvSpPr>
          <p:cNvPr id="76806" name="Rectangle 6"/>
          <p:cNvSpPr>
            <a:spLocks noGrp="1" noChangeArrowheads="1"/>
          </p:cNvSpPr>
          <p:nvPr>
            <p:ph type="sldNum" sz="quarter" idx="4"/>
          </p:nvPr>
        </p:nvSpPr>
        <p:spPr/>
        <p:txBody>
          <a:bodyPr/>
          <a:lstStyle>
            <a:lvl1pPr>
              <a:defRPr/>
            </a:lvl1pPr>
          </a:lstStyle>
          <a:p>
            <a:fld id="{2A4E4099-1EE6-4163-9D8F-7E8918AF0822}"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EC68376-F85D-489B-83A6-CDF7C81F889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39025" y="274638"/>
            <a:ext cx="158115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693988" y="274638"/>
            <a:ext cx="4592637"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660E0EE-314E-47DD-B3B2-8866091B5A80}"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78850" name="Rectangle 2"/>
          <p:cNvSpPr>
            <a:spLocks noChangeArrowheads="1"/>
          </p:cNvSpPr>
          <p:nvPr/>
        </p:nvSpPr>
        <p:spPr bwMode="auto">
          <a:xfrm>
            <a:off x="136525" y="136525"/>
            <a:ext cx="8866188" cy="6581775"/>
          </a:xfrm>
          <a:prstGeom prst="rect">
            <a:avLst/>
          </a:prstGeom>
          <a:solidFill>
            <a:schemeClr val="bg1">
              <a:alpha val="50000"/>
            </a:schemeClr>
          </a:solidFill>
          <a:ln w="9525">
            <a:noFill/>
            <a:miter lim="800000"/>
            <a:headEnd/>
            <a:tailEnd/>
          </a:ln>
          <a:effectLst/>
        </p:spPr>
        <p:txBody>
          <a:bodyPr wrap="none" anchor="ctr"/>
          <a:lstStyle/>
          <a:p>
            <a:endParaRPr lang="en-US"/>
          </a:p>
        </p:txBody>
      </p:sp>
      <p:sp>
        <p:nvSpPr>
          <p:cNvPr id="78851" name="Rectangle 3"/>
          <p:cNvSpPr>
            <a:spLocks noGrp="1" noChangeArrowheads="1"/>
          </p:cNvSpPr>
          <p:nvPr>
            <p:ph type="ctrTitle"/>
            <p:custDataLst>
              <p:tags r:id="rId1"/>
            </p:custDataLst>
          </p:nvPr>
        </p:nvSpPr>
        <p:spPr>
          <a:xfrm>
            <a:off x="455613" y="2130425"/>
            <a:ext cx="7313612" cy="1470025"/>
          </a:xfrm>
        </p:spPr>
        <p:txBody>
          <a:bodyPr/>
          <a:lstStyle>
            <a:lvl1pPr>
              <a:defRPr/>
            </a:lvl1pPr>
          </a:lstStyle>
          <a:p>
            <a:r>
              <a:rPr lang="en-US"/>
              <a:t>Click to edit Master title style</a:t>
            </a:r>
          </a:p>
        </p:txBody>
      </p:sp>
      <p:sp>
        <p:nvSpPr>
          <p:cNvPr id="78852" name="Rectangle 4"/>
          <p:cNvSpPr>
            <a:spLocks noGrp="1" noChangeArrowheads="1"/>
          </p:cNvSpPr>
          <p:nvPr>
            <p:ph type="subTitle" idx="1"/>
            <p:custDataLst>
              <p:tags r:id="rId2"/>
            </p:custDataLst>
          </p:nvPr>
        </p:nvSpPr>
        <p:spPr>
          <a:xfrm>
            <a:off x="455613" y="3886200"/>
            <a:ext cx="7313612" cy="1752600"/>
          </a:xfrm>
        </p:spPr>
        <p:txBody>
          <a:bodyPr/>
          <a:lstStyle>
            <a:lvl1pPr marL="0" indent="0">
              <a:buClr>
                <a:srgbClr val="FFFFFF"/>
              </a:buClr>
              <a:buFontTx/>
              <a:buNone/>
              <a:defRPr/>
            </a:lvl1pPr>
          </a:lstStyle>
          <a:p>
            <a:r>
              <a:rPr lang="en-US"/>
              <a:t>Click to edit Master subtitle style</a:t>
            </a:r>
          </a:p>
        </p:txBody>
      </p:sp>
      <p:sp>
        <p:nvSpPr>
          <p:cNvPr id="78853" name="Rectangle 5"/>
          <p:cNvSpPr>
            <a:spLocks noGrp="1" noChangeArrowheads="1"/>
          </p:cNvSpPr>
          <p:nvPr>
            <p:ph type="dt" sz="half" idx="2"/>
          </p:nvPr>
        </p:nvSpPr>
        <p:spPr/>
        <p:txBody>
          <a:bodyPr/>
          <a:lstStyle>
            <a:lvl1pPr>
              <a:defRPr/>
            </a:lvl1pPr>
          </a:lstStyle>
          <a:p>
            <a:endParaRPr lang="en-US"/>
          </a:p>
        </p:txBody>
      </p:sp>
      <p:sp>
        <p:nvSpPr>
          <p:cNvPr id="78854" name="Rectangle 6"/>
          <p:cNvSpPr>
            <a:spLocks noGrp="1" noChangeArrowheads="1"/>
          </p:cNvSpPr>
          <p:nvPr>
            <p:ph type="ftr" sz="quarter" idx="3"/>
          </p:nvPr>
        </p:nvSpPr>
        <p:spPr/>
        <p:txBody>
          <a:bodyPr/>
          <a:lstStyle>
            <a:lvl1pPr>
              <a:defRPr/>
            </a:lvl1pPr>
          </a:lstStyle>
          <a:p>
            <a:endParaRPr lang="en-US"/>
          </a:p>
        </p:txBody>
      </p:sp>
      <p:sp>
        <p:nvSpPr>
          <p:cNvPr id="78855" name="Rectangle 7"/>
          <p:cNvSpPr>
            <a:spLocks noGrp="1" noChangeArrowheads="1"/>
          </p:cNvSpPr>
          <p:nvPr>
            <p:ph type="sldNum" sz="quarter" idx="4"/>
          </p:nvPr>
        </p:nvSpPr>
        <p:spPr/>
        <p:txBody>
          <a:bodyPr/>
          <a:lstStyle>
            <a:lvl1pPr>
              <a:defRPr/>
            </a:lvl1pPr>
          </a:lstStyle>
          <a:p>
            <a:fld id="{85FA29EB-0249-41F7-98A9-0C40165132D9}"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6DB2DCA-B8DD-4399-B75D-99745F8353E2}"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CFB0428-C7F9-4084-BCAA-20B2F8D9D993}"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600200"/>
            <a:ext cx="403701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5025" y="1600200"/>
            <a:ext cx="403701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36182FE-91E6-4A5E-9034-815725BCCBB1}"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A55618A-B99E-42E2-BD5B-B64CFD1E81E9}"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6ECA2B18-6967-4B42-ACE2-8D0DA8D3F63C}" type="slidenum">
              <a:rPr lang="en-US"/>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D79ABDE6-BD50-44B8-B4F7-40E3FDE0E2CB}" type="slidenum">
              <a:rPr lang="en-US"/>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B1E677C-7EA5-468D-9383-E7354BE00DB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D3FE573-228F-45F3-B83C-22FE5EF22C9E}"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E715B64-B401-402D-B811-7BA0C7EDF991}" type="slidenum">
              <a:rPr lang="en-US"/>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7E688C3-F425-4B76-A324-C4500434011D}" type="slidenum">
              <a:rPr lang="en-US"/>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274638"/>
            <a:ext cx="2055813"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274638"/>
            <a:ext cx="6018212"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1F68C92-F5B6-4940-8C3C-B0D934D7FFB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DA5CF79-793E-4A24-A912-EFB8B4AAFCF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693988" y="1600200"/>
            <a:ext cx="30861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32488" y="1600200"/>
            <a:ext cx="308768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2C768DF-B904-4F28-A4F4-A05CFEAECF0E}"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2166EF9-56A7-42FC-B7A9-245D8E4A506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C9F84958-99FA-42E0-9B7C-552CCC7D283B}"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D519D930-5AF4-4175-A6C5-36DAE7E17AA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5C93191-B3B0-4093-B73D-805A7E364111}"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DD564C7-724A-45A6-A9AE-98AA0C72618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ags" Target="../tags/tag5.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ags" Target="../tags/tag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title"/>
            <p:custDataLst>
              <p:tags r:id="rId13"/>
            </p:custDataLst>
          </p:nvPr>
        </p:nvSpPr>
        <p:spPr bwMode="auto">
          <a:xfrm>
            <a:off x="2703513" y="274638"/>
            <a:ext cx="6316662"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75779" name="Rectangle 3"/>
          <p:cNvSpPr>
            <a:spLocks noGrp="1" noChangeArrowheads="1"/>
          </p:cNvSpPr>
          <p:nvPr>
            <p:ph type="body" idx="1"/>
            <p:custDataLst>
              <p:tags r:id="rId14"/>
            </p:custDataLst>
          </p:nvPr>
        </p:nvSpPr>
        <p:spPr bwMode="auto">
          <a:xfrm>
            <a:off x="2693988" y="1600200"/>
            <a:ext cx="6326187"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578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7578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7578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96C8A705-A08E-4877-A949-F2FD7050FBEF}"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l" rtl="0" eaLnBrk="1" fontAlgn="base" hangingPunct="1">
        <a:spcBef>
          <a:spcPct val="0"/>
        </a:spcBef>
        <a:spcAft>
          <a:spcPct val="0"/>
        </a:spcAft>
        <a:buClr>
          <a:schemeClr val="tx1"/>
        </a:buClr>
        <a:defRPr sz="3200">
          <a:solidFill>
            <a:schemeClr val="tx1"/>
          </a:solidFill>
          <a:latin typeface="+mj-lt"/>
          <a:ea typeface="+mj-ea"/>
          <a:cs typeface="+mj-cs"/>
        </a:defRPr>
      </a:lvl1pPr>
      <a:lvl2pPr algn="l" rtl="0" eaLnBrk="1" fontAlgn="base" hangingPunct="1">
        <a:spcBef>
          <a:spcPct val="0"/>
        </a:spcBef>
        <a:spcAft>
          <a:spcPct val="0"/>
        </a:spcAft>
        <a:buClr>
          <a:schemeClr val="tx1"/>
        </a:buClr>
        <a:defRPr sz="3200">
          <a:solidFill>
            <a:schemeClr val="tx1"/>
          </a:solidFill>
          <a:latin typeface="Arial" charset="0"/>
        </a:defRPr>
      </a:lvl2pPr>
      <a:lvl3pPr algn="l" rtl="0" eaLnBrk="1" fontAlgn="base" hangingPunct="1">
        <a:spcBef>
          <a:spcPct val="0"/>
        </a:spcBef>
        <a:spcAft>
          <a:spcPct val="0"/>
        </a:spcAft>
        <a:buClr>
          <a:schemeClr val="tx1"/>
        </a:buClr>
        <a:defRPr sz="3200">
          <a:solidFill>
            <a:schemeClr val="tx1"/>
          </a:solidFill>
          <a:latin typeface="Arial" charset="0"/>
        </a:defRPr>
      </a:lvl3pPr>
      <a:lvl4pPr algn="l" rtl="0" eaLnBrk="1" fontAlgn="base" hangingPunct="1">
        <a:spcBef>
          <a:spcPct val="0"/>
        </a:spcBef>
        <a:spcAft>
          <a:spcPct val="0"/>
        </a:spcAft>
        <a:buClr>
          <a:schemeClr val="tx1"/>
        </a:buClr>
        <a:defRPr sz="3200">
          <a:solidFill>
            <a:schemeClr val="tx1"/>
          </a:solidFill>
          <a:latin typeface="Arial" charset="0"/>
        </a:defRPr>
      </a:lvl4pPr>
      <a:lvl5pPr algn="l" rtl="0" eaLnBrk="1" fontAlgn="base" hangingPunct="1">
        <a:spcBef>
          <a:spcPct val="0"/>
        </a:spcBef>
        <a:spcAft>
          <a:spcPct val="0"/>
        </a:spcAft>
        <a:buClr>
          <a:schemeClr val="tx1"/>
        </a:buClr>
        <a:defRPr sz="3200">
          <a:solidFill>
            <a:schemeClr val="tx1"/>
          </a:solidFill>
          <a:latin typeface="Arial" charset="0"/>
        </a:defRPr>
      </a:lvl5pPr>
      <a:lvl6pPr marL="457200" algn="l" rtl="0" eaLnBrk="1" fontAlgn="base" hangingPunct="1">
        <a:spcBef>
          <a:spcPct val="0"/>
        </a:spcBef>
        <a:spcAft>
          <a:spcPct val="0"/>
        </a:spcAft>
        <a:buClr>
          <a:schemeClr val="tx1"/>
        </a:buClr>
        <a:defRPr sz="3200">
          <a:solidFill>
            <a:schemeClr val="tx1"/>
          </a:solidFill>
          <a:latin typeface="Arial" charset="0"/>
        </a:defRPr>
      </a:lvl6pPr>
      <a:lvl7pPr marL="914400" algn="l" rtl="0" eaLnBrk="1" fontAlgn="base" hangingPunct="1">
        <a:spcBef>
          <a:spcPct val="0"/>
        </a:spcBef>
        <a:spcAft>
          <a:spcPct val="0"/>
        </a:spcAft>
        <a:buClr>
          <a:schemeClr val="tx1"/>
        </a:buClr>
        <a:defRPr sz="3200">
          <a:solidFill>
            <a:schemeClr val="tx1"/>
          </a:solidFill>
          <a:latin typeface="Arial" charset="0"/>
        </a:defRPr>
      </a:lvl7pPr>
      <a:lvl8pPr marL="1371600" algn="l" rtl="0" eaLnBrk="1" fontAlgn="base" hangingPunct="1">
        <a:spcBef>
          <a:spcPct val="0"/>
        </a:spcBef>
        <a:spcAft>
          <a:spcPct val="0"/>
        </a:spcAft>
        <a:buClr>
          <a:schemeClr val="tx1"/>
        </a:buClr>
        <a:defRPr sz="3200">
          <a:solidFill>
            <a:schemeClr val="tx1"/>
          </a:solidFill>
          <a:latin typeface="Arial" charset="0"/>
        </a:defRPr>
      </a:lvl8pPr>
      <a:lvl9pPr marL="1828800" algn="l" rtl="0" eaLnBrk="1" fontAlgn="base" hangingPunct="1">
        <a:spcBef>
          <a:spcPct val="0"/>
        </a:spcBef>
        <a:spcAft>
          <a:spcPct val="0"/>
        </a:spcAft>
        <a:buClr>
          <a:schemeClr val="tx1"/>
        </a:buClr>
        <a:defRPr sz="3200">
          <a:solidFill>
            <a:schemeClr val="tx1"/>
          </a:solidFill>
          <a:latin typeface="Arial" charset="0"/>
        </a:defRPr>
      </a:lvl9pPr>
    </p:titleStyle>
    <p:bodyStyle>
      <a:lvl1pPr marL="342900" indent="-342900" algn="l" rtl="0" eaLnBrk="1" fontAlgn="base" hangingPunct="1">
        <a:spcBef>
          <a:spcPct val="20000"/>
        </a:spcBef>
        <a:spcAft>
          <a:spcPct val="0"/>
        </a:spcAft>
        <a:buClr>
          <a:schemeClr val="tx1"/>
        </a:buClr>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Char char="•"/>
        <a:defRPr sz="2400">
          <a:solidFill>
            <a:schemeClr val="tx1"/>
          </a:solidFill>
          <a:latin typeface="+mn-lt"/>
        </a:defRPr>
      </a:lvl2pPr>
      <a:lvl3pPr marL="1143000" indent="-228600" algn="l" rtl="0" eaLnBrk="1" fontAlgn="base" hangingPunct="1">
        <a:spcBef>
          <a:spcPct val="20000"/>
        </a:spcBef>
        <a:spcAft>
          <a:spcPct val="0"/>
        </a:spcAft>
        <a:buClr>
          <a:schemeClr val="tx1"/>
        </a:buClr>
        <a:buChar char="•"/>
        <a:defRPr sz="2400">
          <a:solidFill>
            <a:schemeClr val="tx1"/>
          </a:solidFill>
          <a:latin typeface="+mn-lt"/>
        </a:defRPr>
      </a:lvl3pPr>
      <a:lvl4pPr marL="1600200" indent="-228600" algn="l" rtl="0" eaLnBrk="1" fontAlgn="base" hangingPunct="1">
        <a:spcBef>
          <a:spcPct val="20000"/>
        </a:spcBef>
        <a:spcAft>
          <a:spcPct val="0"/>
        </a:spcAft>
        <a:buClr>
          <a:schemeClr val="tx1"/>
        </a:buClr>
        <a:buChar char="•"/>
        <a:defRPr sz="2400">
          <a:solidFill>
            <a:schemeClr val="tx1"/>
          </a:solidFill>
          <a:latin typeface="+mn-lt"/>
        </a:defRPr>
      </a:lvl4pPr>
      <a:lvl5pPr marL="2057400" indent="-228600" algn="l" rtl="0" eaLnBrk="1" fontAlgn="base" hangingPunct="1">
        <a:spcBef>
          <a:spcPct val="20000"/>
        </a:spcBef>
        <a:spcAft>
          <a:spcPct val="0"/>
        </a:spcAft>
        <a:buClr>
          <a:schemeClr val="tx1"/>
        </a:buClr>
        <a:buChar char="•"/>
        <a:defRPr sz="2400">
          <a:solidFill>
            <a:schemeClr val="tx1"/>
          </a:solidFill>
          <a:latin typeface="+mn-lt"/>
        </a:defRPr>
      </a:lvl5pPr>
      <a:lvl6pPr marL="2514600" indent="-228600" algn="l" rtl="0" eaLnBrk="1" fontAlgn="base" hangingPunct="1">
        <a:spcBef>
          <a:spcPct val="20000"/>
        </a:spcBef>
        <a:spcAft>
          <a:spcPct val="0"/>
        </a:spcAft>
        <a:buClr>
          <a:schemeClr val="tx1"/>
        </a:buClr>
        <a:buChar char="•"/>
        <a:defRPr sz="2400">
          <a:solidFill>
            <a:schemeClr val="tx1"/>
          </a:solidFill>
          <a:latin typeface="+mn-lt"/>
        </a:defRPr>
      </a:lvl6pPr>
      <a:lvl7pPr marL="2971800" indent="-228600" algn="l" rtl="0" eaLnBrk="1" fontAlgn="base" hangingPunct="1">
        <a:spcBef>
          <a:spcPct val="20000"/>
        </a:spcBef>
        <a:spcAft>
          <a:spcPct val="0"/>
        </a:spcAft>
        <a:buClr>
          <a:schemeClr val="tx1"/>
        </a:buClr>
        <a:buChar char="•"/>
        <a:defRPr sz="2400">
          <a:solidFill>
            <a:schemeClr val="tx1"/>
          </a:solidFill>
          <a:latin typeface="+mn-lt"/>
        </a:defRPr>
      </a:lvl7pPr>
      <a:lvl8pPr marL="3429000" indent="-228600" algn="l" rtl="0" eaLnBrk="1" fontAlgn="base" hangingPunct="1">
        <a:spcBef>
          <a:spcPct val="20000"/>
        </a:spcBef>
        <a:spcAft>
          <a:spcPct val="0"/>
        </a:spcAft>
        <a:buClr>
          <a:schemeClr val="tx1"/>
        </a:buClr>
        <a:buChar char="•"/>
        <a:defRPr sz="2400">
          <a:solidFill>
            <a:schemeClr val="tx1"/>
          </a:solidFill>
          <a:latin typeface="+mn-lt"/>
        </a:defRPr>
      </a:lvl8pPr>
      <a:lvl9pPr marL="3886200" indent="-228600" algn="l" rtl="0" eaLnBrk="1" fontAlgn="base" hangingPunct="1">
        <a:spcBef>
          <a:spcPct val="20000"/>
        </a:spcBef>
        <a:spcAft>
          <a:spcPct val="0"/>
        </a:spcAft>
        <a:buClr>
          <a:schemeClr val="tx1"/>
        </a:buClr>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77826" name="Rectangle 2"/>
          <p:cNvSpPr>
            <a:spLocks noChangeArrowheads="1"/>
          </p:cNvSpPr>
          <p:nvPr/>
        </p:nvSpPr>
        <p:spPr bwMode="auto">
          <a:xfrm>
            <a:off x="136525" y="136525"/>
            <a:ext cx="8866188" cy="6581775"/>
          </a:xfrm>
          <a:prstGeom prst="rect">
            <a:avLst/>
          </a:prstGeom>
          <a:solidFill>
            <a:schemeClr val="bg1">
              <a:alpha val="50000"/>
            </a:schemeClr>
          </a:solidFill>
          <a:ln w="9525">
            <a:noFill/>
            <a:miter lim="800000"/>
            <a:headEnd/>
            <a:tailEnd/>
          </a:ln>
          <a:effectLst/>
        </p:spPr>
        <p:txBody>
          <a:bodyPr wrap="none" anchor="ctr"/>
          <a:lstStyle/>
          <a:p>
            <a:endParaRPr lang="en-US"/>
          </a:p>
        </p:txBody>
      </p:sp>
      <p:sp>
        <p:nvSpPr>
          <p:cNvPr id="77827" name="Rectangle 3"/>
          <p:cNvSpPr>
            <a:spLocks noGrp="1" noChangeArrowheads="1"/>
          </p:cNvSpPr>
          <p:nvPr>
            <p:ph type="title"/>
            <p:custDataLst>
              <p:tags r:id="rId13"/>
            </p:custDataLst>
          </p:nvPr>
        </p:nvSpPr>
        <p:spPr bwMode="auto">
          <a:xfrm>
            <a:off x="455613" y="274638"/>
            <a:ext cx="8226425"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77828" name="Rectangle 4"/>
          <p:cNvSpPr>
            <a:spLocks noGrp="1" noChangeArrowheads="1"/>
          </p:cNvSpPr>
          <p:nvPr>
            <p:ph type="body" idx="1"/>
            <p:custDataLst>
              <p:tags r:id="rId14"/>
            </p:custDataLst>
          </p:nvPr>
        </p:nvSpPr>
        <p:spPr bwMode="auto">
          <a:xfrm>
            <a:off x="455613" y="1600200"/>
            <a:ext cx="8226425"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7829" name="Rectangle 5"/>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77830" name="Rectangle 6"/>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77831" name="Rectangle 7"/>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D1576F21-9E21-40EF-A3AE-0BF4D9430C7E}"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6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rtl="0" fontAlgn="base">
        <a:spcBef>
          <a:spcPct val="0"/>
        </a:spcBef>
        <a:spcAft>
          <a:spcPct val="0"/>
        </a:spcAft>
        <a:buClr>
          <a:schemeClr val="tx1"/>
        </a:buClr>
        <a:defRPr sz="3200">
          <a:solidFill>
            <a:schemeClr val="tx1"/>
          </a:solidFill>
          <a:latin typeface="+mj-lt"/>
          <a:ea typeface="+mj-ea"/>
          <a:cs typeface="+mj-cs"/>
        </a:defRPr>
      </a:lvl1pPr>
      <a:lvl2pPr algn="l" rtl="0" fontAlgn="base">
        <a:spcBef>
          <a:spcPct val="0"/>
        </a:spcBef>
        <a:spcAft>
          <a:spcPct val="0"/>
        </a:spcAft>
        <a:buClr>
          <a:schemeClr val="tx1"/>
        </a:buClr>
        <a:defRPr sz="3200">
          <a:solidFill>
            <a:schemeClr val="tx1"/>
          </a:solidFill>
          <a:latin typeface="Arial" charset="0"/>
        </a:defRPr>
      </a:lvl2pPr>
      <a:lvl3pPr algn="l" rtl="0" fontAlgn="base">
        <a:spcBef>
          <a:spcPct val="0"/>
        </a:spcBef>
        <a:spcAft>
          <a:spcPct val="0"/>
        </a:spcAft>
        <a:buClr>
          <a:schemeClr val="tx1"/>
        </a:buClr>
        <a:defRPr sz="3200">
          <a:solidFill>
            <a:schemeClr val="tx1"/>
          </a:solidFill>
          <a:latin typeface="Arial" charset="0"/>
        </a:defRPr>
      </a:lvl3pPr>
      <a:lvl4pPr algn="l" rtl="0" fontAlgn="base">
        <a:spcBef>
          <a:spcPct val="0"/>
        </a:spcBef>
        <a:spcAft>
          <a:spcPct val="0"/>
        </a:spcAft>
        <a:buClr>
          <a:schemeClr val="tx1"/>
        </a:buClr>
        <a:defRPr sz="3200">
          <a:solidFill>
            <a:schemeClr val="tx1"/>
          </a:solidFill>
          <a:latin typeface="Arial" charset="0"/>
        </a:defRPr>
      </a:lvl4pPr>
      <a:lvl5pPr algn="l" rtl="0" fontAlgn="base">
        <a:spcBef>
          <a:spcPct val="0"/>
        </a:spcBef>
        <a:spcAft>
          <a:spcPct val="0"/>
        </a:spcAft>
        <a:buClr>
          <a:schemeClr val="tx1"/>
        </a:buClr>
        <a:defRPr sz="3200">
          <a:solidFill>
            <a:schemeClr val="tx1"/>
          </a:solidFill>
          <a:latin typeface="Arial" charset="0"/>
        </a:defRPr>
      </a:lvl5pPr>
      <a:lvl6pPr marL="457200" algn="l" rtl="0" fontAlgn="base">
        <a:spcBef>
          <a:spcPct val="0"/>
        </a:spcBef>
        <a:spcAft>
          <a:spcPct val="0"/>
        </a:spcAft>
        <a:buClr>
          <a:schemeClr val="tx1"/>
        </a:buClr>
        <a:defRPr sz="3200">
          <a:solidFill>
            <a:schemeClr val="tx1"/>
          </a:solidFill>
          <a:latin typeface="Arial" charset="0"/>
        </a:defRPr>
      </a:lvl6pPr>
      <a:lvl7pPr marL="914400" algn="l" rtl="0" fontAlgn="base">
        <a:spcBef>
          <a:spcPct val="0"/>
        </a:spcBef>
        <a:spcAft>
          <a:spcPct val="0"/>
        </a:spcAft>
        <a:buClr>
          <a:schemeClr val="tx1"/>
        </a:buClr>
        <a:defRPr sz="3200">
          <a:solidFill>
            <a:schemeClr val="tx1"/>
          </a:solidFill>
          <a:latin typeface="Arial" charset="0"/>
        </a:defRPr>
      </a:lvl7pPr>
      <a:lvl8pPr marL="1371600" algn="l" rtl="0" fontAlgn="base">
        <a:spcBef>
          <a:spcPct val="0"/>
        </a:spcBef>
        <a:spcAft>
          <a:spcPct val="0"/>
        </a:spcAft>
        <a:buClr>
          <a:schemeClr val="tx1"/>
        </a:buClr>
        <a:defRPr sz="3200">
          <a:solidFill>
            <a:schemeClr val="tx1"/>
          </a:solidFill>
          <a:latin typeface="Arial" charset="0"/>
        </a:defRPr>
      </a:lvl8pPr>
      <a:lvl9pPr marL="1828800" algn="l" rtl="0" fontAlgn="base">
        <a:spcBef>
          <a:spcPct val="0"/>
        </a:spcBef>
        <a:spcAft>
          <a:spcPct val="0"/>
        </a:spcAft>
        <a:buClr>
          <a:schemeClr val="tx1"/>
        </a:buClr>
        <a:defRPr sz="3200">
          <a:solidFill>
            <a:schemeClr val="tx1"/>
          </a:solidFill>
          <a:latin typeface="Arial" charset="0"/>
        </a:defRPr>
      </a:lvl9pPr>
    </p:titleStyle>
    <p:bodyStyle>
      <a:lvl1pPr marL="342900" indent="-342900" algn="l" rtl="0" fontAlgn="base">
        <a:spcBef>
          <a:spcPct val="20000"/>
        </a:spcBef>
        <a:spcAft>
          <a:spcPct val="0"/>
        </a:spcAft>
        <a:buClr>
          <a:schemeClr val="tx1"/>
        </a:buClr>
        <a:buChar char="•"/>
        <a:defRPr sz="2400">
          <a:solidFill>
            <a:schemeClr val="tx1"/>
          </a:solidFill>
          <a:latin typeface="+mn-lt"/>
          <a:ea typeface="+mn-ea"/>
          <a:cs typeface="+mn-cs"/>
        </a:defRPr>
      </a:lvl1pPr>
      <a:lvl2pPr marL="742950" indent="-285750" algn="l" rtl="0" fontAlgn="base">
        <a:spcBef>
          <a:spcPct val="20000"/>
        </a:spcBef>
        <a:spcAft>
          <a:spcPct val="0"/>
        </a:spcAft>
        <a:buClr>
          <a:schemeClr val="tx1"/>
        </a:buClr>
        <a:buChar char="•"/>
        <a:defRPr sz="2400">
          <a:solidFill>
            <a:schemeClr val="tx1"/>
          </a:solidFill>
          <a:latin typeface="+mn-lt"/>
        </a:defRPr>
      </a:lvl2pPr>
      <a:lvl3pPr marL="1143000" indent="-228600" algn="l" rtl="0" fontAlgn="base">
        <a:spcBef>
          <a:spcPct val="20000"/>
        </a:spcBef>
        <a:spcAft>
          <a:spcPct val="0"/>
        </a:spcAft>
        <a:buClr>
          <a:schemeClr val="tx1"/>
        </a:buClr>
        <a:buChar char="•"/>
        <a:defRPr sz="2400">
          <a:solidFill>
            <a:schemeClr val="tx1"/>
          </a:solidFill>
          <a:latin typeface="+mn-lt"/>
        </a:defRPr>
      </a:lvl3pPr>
      <a:lvl4pPr marL="1600200" indent="-228600" algn="l" rtl="0" fontAlgn="base">
        <a:spcBef>
          <a:spcPct val="20000"/>
        </a:spcBef>
        <a:spcAft>
          <a:spcPct val="0"/>
        </a:spcAft>
        <a:buClr>
          <a:schemeClr val="tx1"/>
        </a:buClr>
        <a:buChar char="•"/>
        <a:defRPr sz="2400">
          <a:solidFill>
            <a:schemeClr val="tx1"/>
          </a:solidFill>
          <a:latin typeface="+mn-lt"/>
        </a:defRPr>
      </a:lvl4pPr>
      <a:lvl5pPr marL="2057400" indent="-228600" algn="l" rtl="0" fontAlgn="base">
        <a:spcBef>
          <a:spcPct val="20000"/>
        </a:spcBef>
        <a:spcAft>
          <a:spcPct val="0"/>
        </a:spcAft>
        <a:buClr>
          <a:schemeClr val="tx1"/>
        </a:buClr>
        <a:buChar char="•"/>
        <a:defRPr sz="2400">
          <a:solidFill>
            <a:schemeClr val="tx1"/>
          </a:solidFill>
          <a:latin typeface="+mn-lt"/>
        </a:defRPr>
      </a:lvl5pPr>
      <a:lvl6pPr marL="2514600" indent="-228600" algn="l" rtl="0" fontAlgn="base">
        <a:spcBef>
          <a:spcPct val="20000"/>
        </a:spcBef>
        <a:spcAft>
          <a:spcPct val="0"/>
        </a:spcAft>
        <a:buClr>
          <a:schemeClr val="tx1"/>
        </a:buClr>
        <a:buChar char="•"/>
        <a:defRPr sz="2400">
          <a:solidFill>
            <a:schemeClr val="tx1"/>
          </a:solidFill>
          <a:latin typeface="+mn-lt"/>
        </a:defRPr>
      </a:lvl6pPr>
      <a:lvl7pPr marL="2971800" indent="-228600" algn="l" rtl="0" fontAlgn="base">
        <a:spcBef>
          <a:spcPct val="20000"/>
        </a:spcBef>
        <a:spcAft>
          <a:spcPct val="0"/>
        </a:spcAft>
        <a:buClr>
          <a:schemeClr val="tx1"/>
        </a:buClr>
        <a:buChar char="•"/>
        <a:defRPr sz="2400">
          <a:solidFill>
            <a:schemeClr val="tx1"/>
          </a:solidFill>
          <a:latin typeface="+mn-lt"/>
        </a:defRPr>
      </a:lvl7pPr>
      <a:lvl8pPr marL="3429000" indent="-228600" algn="l" rtl="0" fontAlgn="base">
        <a:spcBef>
          <a:spcPct val="20000"/>
        </a:spcBef>
        <a:spcAft>
          <a:spcPct val="0"/>
        </a:spcAft>
        <a:buClr>
          <a:schemeClr val="tx1"/>
        </a:buClr>
        <a:buChar char="•"/>
        <a:defRPr sz="2400">
          <a:solidFill>
            <a:schemeClr val="tx1"/>
          </a:solidFill>
          <a:latin typeface="+mn-lt"/>
        </a:defRPr>
      </a:lvl8pPr>
      <a:lvl9pPr marL="3886200" indent="-228600" algn="l" rtl="0" fontAlgn="base">
        <a:spcBef>
          <a:spcPct val="20000"/>
        </a:spcBef>
        <a:spcAft>
          <a:spcPct val="0"/>
        </a:spcAft>
        <a:buClr>
          <a:schemeClr val="tx1"/>
        </a:buClr>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52400" y="152400"/>
            <a:ext cx="8763001" cy="1754326"/>
          </a:xfrm>
          <a:prstGeom prst="rect">
            <a:avLst/>
          </a:prstGeom>
          <a:noFill/>
        </p:spPr>
        <p:txBody>
          <a:bodyPr wrap="square" lIns="91440" tIns="45720" rIns="91440" bIns="45720">
            <a:spAutoFit/>
          </a:bodyPr>
          <a:lstStyle/>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“Duped By Children’s Characters”</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7" name="Rectangle 6"/>
          <p:cNvSpPr/>
          <p:nvPr/>
        </p:nvSpPr>
        <p:spPr>
          <a:xfrm>
            <a:off x="1447800" y="5934670"/>
            <a:ext cx="6122831" cy="923330"/>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Writing Workshop</a:t>
            </a:r>
            <a:endParaRPr lang="en-US" sz="5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pic>
        <p:nvPicPr>
          <p:cNvPr id="83973" name="Picture 5" descr="http://darkentriesdjd.files.wordpress.com/2008/11/tinky-winky.jpg"/>
          <p:cNvPicPr>
            <a:picLocks noChangeAspect="1" noChangeArrowheads="1"/>
          </p:cNvPicPr>
          <p:nvPr/>
        </p:nvPicPr>
        <p:blipFill>
          <a:blip r:embed="rId2" cstate="print"/>
          <a:srcRect/>
          <a:stretch>
            <a:fillRect/>
          </a:stretch>
        </p:blipFill>
        <p:spPr bwMode="auto">
          <a:xfrm>
            <a:off x="3048000" y="2133600"/>
            <a:ext cx="2524125" cy="3429001"/>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5" name="Rectangle 3"/>
          <p:cNvSpPr>
            <a:spLocks noGrp="1" noChangeArrowheads="1"/>
          </p:cNvSpPr>
          <p:nvPr>
            <p:ph type="body" idx="1"/>
          </p:nvPr>
        </p:nvSpPr>
        <p:spPr>
          <a:xfrm>
            <a:off x="304800" y="1600201"/>
            <a:ext cx="8715375" cy="1828799"/>
          </a:xfrm>
        </p:spPr>
        <p:txBody>
          <a:bodyPr/>
          <a:lstStyle/>
          <a:p>
            <a:r>
              <a:rPr lang="en-US" dirty="0">
                <a:solidFill>
                  <a:schemeClr val="tx1"/>
                </a:solidFill>
                <a:latin typeface="+mn-lt"/>
                <a:ea typeface="+mn-ea"/>
                <a:cs typeface="+mn-cs"/>
              </a:rPr>
              <a:t>Sarah </a:t>
            </a:r>
            <a:r>
              <a:rPr lang="en-US" dirty="0" err="1">
                <a:solidFill>
                  <a:schemeClr val="tx1"/>
                </a:solidFill>
                <a:latin typeface="+mn-lt"/>
                <a:ea typeface="+mn-ea"/>
                <a:cs typeface="+mn-cs"/>
              </a:rPr>
              <a:t>Zumwalt</a:t>
            </a:r>
            <a:r>
              <a:rPr lang="en-US" dirty="0">
                <a:solidFill>
                  <a:schemeClr val="tx1"/>
                </a:solidFill>
                <a:latin typeface="+mn-lt"/>
                <a:ea typeface="+mn-ea"/>
                <a:cs typeface="+mn-cs"/>
              </a:rPr>
              <a:t> feigns agreement with Rev. Jerry </a:t>
            </a:r>
            <a:r>
              <a:rPr lang="en-US" dirty="0" err="1">
                <a:solidFill>
                  <a:schemeClr val="tx1"/>
                </a:solidFill>
                <a:latin typeface="+mn-lt"/>
                <a:ea typeface="+mn-ea"/>
                <a:cs typeface="+mn-cs"/>
              </a:rPr>
              <a:t>Falwell’s</a:t>
            </a:r>
            <a:r>
              <a:rPr lang="en-US" dirty="0">
                <a:solidFill>
                  <a:schemeClr val="tx1"/>
                </a:solidFill>
                <a:latin typeface="+mn-lt"/>
                <a:ea typeface="+mn-ea"/>
                <a:cs typeface="+mn-cs"/>
              </a:rPr>
              <a:t> claim that the </a:t>
            </a:r>
            <a:r>
              <a:rPr lang="en-US" dirty="0" err="1">
                <a:solidFill>
                  <a:schemeClr val="tx1"/>
                </a:solidFill>
                <a:latin typeface="+mn-lt"/>
                <a:ea typeface="+mn-ea"/>
                <a:cs typeface="+mn-cs"/>
              </a:rPr>
              <a:t>Teletubbies</a:t>
            </a:r>
            <a:r>
              <a:rPr lang="en-US" dirty="0">
                <a:solidFill>
                  <a:schemeClr val="tx1"/>
                </a:solidFill>
                <a:latin typeface="+mn-lt"/>
                <a:ea typeface="+mn-ea"/>
                <a:cs typeface="+mn-cs"/>
              </a:rPr>
              <a:t> are gay to </a:t>
            </a:r>
            <a:r>
              <a:rPr lang="en-US" dirty="0" smtClean="0">
                <a:solidFill>
                  <a:schemeClr val="tx1"/>
                </a:solidFill>
                <a:latin typeface="+mn-lt"/>
                <a:ea typeface="+mn-ea"/>
                <a:cs typeface="+mn-cs"/>
              </a:rPr>
              <a:t>dismantle </a:t>
            </a:r>
            <a:r>
              <a:rPr lang="en-US" dirty="0">
                <a:solidFill>
                  <a:schemeClr val="tx1"/>
                </a:solidFill>
                <a:latin typeface="+mn-lt"/>
                <a:ea typeface="+mn-ea"/>
                <a:cs typeface="+mn-cs"/>
              </a:rPr>
              <a:t>his flawed accusation. Sarah intentionally uses </a:t>
            </a:r>
            <a:r>
              <a:rPr lang="en-US" dirty="0" smtClean="0">
                <a:solidFill>
                  <a:schemeClr val="tx1"/>
                </a:solidFill>
                <a:latin typeface="+mn-lt"/>
                <a:ea typeface="+mn-ea"/>
                <a:cs typeface="+mn-cs"/>
              </a:rPr>
              <a:t>cum </a:t>
            </a:r>
            <a:r>
              <a:rPr lang="en-US" dirty="0">
                <a:solidFill>
                  <a:schemeClr val="tx1"/>
                </a:solidFill>
                <a:latin typeface="+mn-lt"/>
                <a:ea typeface="+mn-ea"/>
                <a:cs typeface="+mn-cs"/>
              </a:rPr>
              <a:t>hoc ergo propter hoc to spoof and lampoon Jerry </a:t>
            </a:r>
            <a:r>
              <a:rPr lang="en-US" dirty="0" err="1">
                <a:solidFill>
                  <a:schemeClr val="tx1"/>
                </a:solidFill>
                <a:latin typeface="+mn-lt"/>
                <a:ea typeface="+mn-ea"/>
                <a:cs typeface="+mn-cs"/>
              </a:rPr>
              <a:t>Falwell’s</a:t>
            </a:r>
            <a:r>
              <a:rPr lang="en-US" dirty="0">
                <a:solidFill>
                  <a:schemeClr val="tx1"/>
                </a:solidFill>
                <a:latin typeface="+mn-lt"/>
                <a:ea typeface="+mn-ea"/>
                <a:cs typeface="+mn-cs"/>
              </a:rPr>
              <a:t> argument.</a:t>
            </a:r>
            <a:endParaRPr lang="en-US" dirty="0"/>
          </a:p>
        </p:txBody>
      </p:sp>
      <p:sp>
        <p:nvSpPr>
          <p:cNvPr id="6" name="Rectangle 5"/>
          <p:cNvSpPr/>
          <p:nvPr/>
        </p:nvSpPr>
        <p:spPr>
          <a:xfrm>
            <a:off x="1219200" y="304800"/>
            <a:ext cx="6994222" cy="923330"/>
          </a:xfrm>
          <a:prstGeom prst="rect">
            <a:avLst/>
          </a:prstGeom>
          <a:noFill/>
        </p:spPr>
        <p:txBody>
          <a:bodyPr wrap="none" lIns="91440" tIns="45720" rIns="91440" bIns="45720">
            <a:spAutoFit/>
          </a:bodyPr>
          <a:lstStyle/>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Student Introduction</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pic>
        <p:nvPicPr>
          <p:cNvPr id="84997" name="Picture 5" descr="http://1.bp.blogspot.com/_IA5nokOFh84/RkoiK0WRe7I/AAAAAAAAAMI/3MCfCXdgxGM/s400/tinky+winky.gif"/>
          <p:cNvPicPr>
            <a:picLocks noChangeAspect="1" noChangeArrowheads="1"/>
          </p:cNvPicPr>
          <p:nvPr/>
        </p:nvPicPr>
        <p:blipFill>
          <a:blip r:embed="rId2" cstate="print"/>
          <a:srcRect/>
          <a:stretch>
            <a:fillRect/>
          </a:stretch>
        </p:blipFill>
        <p:spPr bwMode="auto">
          <a:xfrm>
            <a:off x="3505200" y="3581400"/>
            <a:ext cx="1789520" cy="1704976"/>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143000"/>
            <a:ext cx="8307387" cy="1828800"/>
          </a:xfrm>
        </p:spPr>
        <p:txBody>
          <a:bodyPr/>
          <a:lstStyle/>
          <a:p>
            <a:r>
              <a:rPr lang="en-US" dirty="0">
                <a:solidFill>
                  <a:schemeClr val="tx1"/>
                </a:solidFill>
                <a:latin typeface="+mn-lt"/>
                <a:ea typeface="+mn-ea"/>
                <a:cs typeface="+mn-cs"/>
              </a:rPr>
              <a:t>Sarah </a:t>
            </a:r>
            <a:r>
              <a:rPr lang="en-US" dirty="0" err="1">
                <a:solidFill>
                  <a:schemeClr val="tx1"/>
                </a:solidFill>
                <a:latin typeface="+mn-lt"/>
                <a:ea typeface="+mn-ea"/>
                <a:cs typeface="+mn-cs"/>
              </a:rPr>
              <a:t>Zumwalt</a:t>
            </a:r>
            <a:r>
              <a:rPr lang="en-US" dirty="0">
                <a:solidFill>
                  <a:schemeClr val="tx1"/>
                </a:solidFill>
                <a:latin typeface="+mn-lt"/>
                <a:ea typeface="+mn-ea"/>
                <a:cs typeface="+mn-cs"/>
              </a:rPr>
              <a:t> dismantles Reverend Jerry </a:t>
            </a:r>
            <a:r>
              <a:rPr lang="en-US" dirty="0" err="1">
                <a:solidFill>
                  <a:schemeClr val="tx1"/>
                </a:solidFill>
                <a:latin typeface="+mn-lt"/>
                <a:ea typeface="+mn-ea"/>
                <a:cs typeface="+mn-cs"/>
              </a:rPr>
              <a:t>Falwell’s</a:t>
            </a:r>
            <a:r>
              <a:rPr lang="en-US" dirty="0">
                <a:solidFill>
                  <a:schemeClr val="tx1"/>
                </a:solidFill>
                <a:latin typeface="+mn-lt"/>
                <a:ea typeface="+mn-ea"/>
                <a:cs typeface="+mn-cs"/>
              </a:rPr>
              <a:t> logos by intentionally using logical fallacies and a sarcastic tone. She uses multiple examples to lampoon not only his logos, but his credibility as well</a:t>
            </a:r>
            <a:endParaRPr lang="en-US" dirty="0"/>
          </a:p>
        </p:txBody>
      </p:sp>
      <p:sp>
        <p:nvSpPr>
          <p:cNvPr id="4" name="Rectangle 3"/>
          <p:cNvSpPr/>
          <p:nvPr/>
        </p:nvSpPr>
        <p:spPr>
          <a:xfrm>
            <a:off x="0" y="228600"/>
            <a:ext cx="9144000" cy="707886"/>
          </a:xfrm>
          <a:prstGeom prst="rect">
            <a:avLst/>
          </a:prstGeom>
          <a:noFill/>
        </p:spPr>
        <p:txBody>
          <a:bodyPr wrap="square" lIns="91440" tIns="45720" rIns="91440" bIns="45720">
            <a:spAutoFit/>
          </a:bodyPr>
          <a:lstStyle/>
          <a:p>
            <a:pPr algn="ctr"/>
            <a:r>
              <a:rPr lang="en-US" sz="40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Thesis = Precision + “Big Picture”</a:t>
            </a:r>
            <a:endParaRPr lang="en-US" sz="40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pic>
        <p:nvPicPr>
          <p:cNvPr id="111618" name="Picture 2" descr="http://www.towleroad.com/images/2007/05/29/tinkywinky_2.jpg"/>
          <p:cNvPicPr>
            <a:picLocks noChangeAspect="1" noChangeArrowheads="1"/>
          </p:cNvPicPr>
          <p:nvPr/>
        </p:nvPicPr>
        <p:blipFill>
          <a:blip r:embed="rId2" cstate="print"/>
          <a:srcRect/>
          <a:stretch>
            <a:fillRect/>
          </a:stretch>
        </p:blipFill>
        <p:spPr bwMode="auto">
          <a:xfrm>
            <a:off x="3124200" y="3352800"/>
            <a:ext cx="2857500" cy="215265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600201"/>
            <a:ext cx="8639175" cy="2285999"/>
          </a:xfrm>
        </p:spPr>
        <p:txBody>
          <a:bodyPr/>
          <a:lstStyle/>
          <a:p>
            <a:r>
              <a:rPr lang="en-US" dirty="0">
                <a:solidFill>
                  <a:schemeClr val="tx1"/>
                </a:solidFill>
                <a:latin typeface="+mn-lt"/>
                <a:ea typeface="+mn-ea"/>
                <a:cs typeface="+mn-cs"/>
              </a:rPr>
              <a:t>Sarah </a:t>
            </a:r>
            <a:r>
              <a:rPr lang="en-US" dirty="0" err="1">
                <a:solidFill>
                  <a:schemeClr val="tx1"/>
                </a:solidFill>
                <a:latin typeface="+mn-lt"/>
                <a:ea typeface="+mn-ea"/>
                <a:cs typeface="+mn-cs"/>
              </a:rPr>
              <a:t>Zumwalt’s</a:t>
            </a:r>
            <a:r>
              <a:rPr lang="en-US" dirty="0">
                <a:solidFill>
                  <a:schemeClr val="tx1"/>
                </a:solidFill>
                <a:latin typeface="+mn-lt"/>
                <a:ea typeface="+mn-ea"/>
                <a:cs typeface="+mn-cs"/>
              </a:rPr>
              <a:t> “Duped by Children’s Characters” lampoons Reverend Jerry </a:t>
            </a:r>
            <a:r>
              <a:rPr lang="en-US" dirty="0" err="1">
                <a:solidFill>
                  <a:schemeClr val="tx1"/>
                </a:solidFill>
                <a:latin typeface="+mn-lt"/>
                <a:ea typeface="+mn-ea"/>
                <a:cs typeface="+mn-cs"/>
              </a:rPr>
              <a:t>Fallwells</a:t>
            </a:r>
            <a:r>
              <a:rPr lang="en-US" dirty="0">
                <a:solidFill>
                  <a:schemeClr val="tx1"/>
                </a:solidFill>
                <a:latin typeface="+mn-lt"/>
                <a:ea typeface="+mn-ea"/>
                <a:cs typeface="+mn-cs"/>
              </a:rPr>
              <a:t> accusations to dismantle his credibility and the legitimacy of his argument. By using cum hoc ergo propter hoc she displays examples to show that our favorite children’s characters are not corrupt.</a:t>
            </a:r>
            <a:endParaRPr lang="en-US" dirty="0"/>
          </a:p>
        </p:txBody>
      </p:sp>
      <p:sp>
        <p:nvSpPr>
          <p:cNvPr id="4" name="Rectangle 3"/>
          <p:cNvSpPr/>
          <p:nvPr/>
        </p:nvSpPr>
        <p:spPr>
          <a:xfrm>
            <a:off x="0" y="228600"/>
            <a:ext cx="9144000" cy="646331"/>
          </a:xfrm>
          <a:prstGeom prst="rect">
            <a:avLst/>
          </a:prstGeom>
          <a:noFill/>
        </p:spPr>
        <p:txBody>
          <a:bodyPr wrap="square" lIns="91440" tIns="45720" rIns="91440" bIns="45720">
            <a:spAutoFit/>
          </a:bodyPr>
          <a:lstStyle/>
          <a:p>
            <a:pPr algn="ctr"/>
            <a:r>
              <a:rPr lang="en-US" sz="36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Thesis = Precision + “Big Picture”</a:t>
            </a:r>
            <a:endParaRPr lang="en-US" sz="36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pic>
        <p:nvPicPr>
          <p:cNvPr id="112642" name="Picture 2" descr="http://img.dailymail.co.uk/i/pix/2007/05_02/TinkywinkyAP_468x422.jpg"/>
          <p:cNvPicPr>
            <a:picLocks noChangeAspect="1" noChangeArrowheads="1"/>
          </p:cNvPicPr>
          <p:nvPr/>
        </p:nvPicPr>
        <p:blipFill>
          <a:blip r:embed="rId2" cstate="print"/>
          <a:srcRect/>
          <a:stretch>
            <a:fillRect/>
          </a:stretch>
        </p:blipFill>
        <p:spPr bwMode="auto">
          <a:xfrm>
            <a:off x="3048000" y="3733800"/>
            <a:ext cx="3086100" cy="2782765"/>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715375" cy="884238"/>
          </a:xfrm>
        </p:spPr>
        <p:txBody>
          <a:bodyPr/>
          <a:lstStyle/>
          <a:p>
            <a:pPr algn="ctr"/>
            <a:r>
              <a:rPr lang="en-US" dirty="0" smtClean="0"/>
              <a:t>Body Paragraphs </a:t>
            </a:r>
            <a:r>
              <a:rPr lang="en-US" dirty="0" smtClean="0">
                <a:sym typeface="Wingdings"/>
              </a:rPr>
              <a:t> Go Syllogistically</a:t>
            </a:r>
            <a:endParaRPr lang="en-US" dirty="0"/>
          </a:p>
        </p:txBody>
      </p:sp>
      <p:sp>
        <p:nvSpPr>
          <p:cNvPr id="3" name="Content Placeholder 2"/>
          <p:cNvSpPr>
            <a:spLocks noGrp="1"/>
          </p:cNvSpPr>
          <p:nvPr>
            <p:ph idx="1"/>
          </p:nvPr>
        </p:nvSpPr>
        <p:spPr>
          <a:xfrm>
            <a:off x="304800" y="1600200"/>
            <a:ext cx="8715375" cy="4525963"/>
          </a:xfrm>
        </p:spPr>
        <p:txBody>
          <a:bodyPr/>
          <a:lstStyle/>
          <a:p>
            <a:r>
              <a:rPr lang="en-US" i="1" dirty="0">
                <a:solidFill>
                  <a:schemeClr val="tx1"/>
                </a:solidFill>
                <a:latin typeface="+mn-lt"/>
                <a:ea typeface="+mn-ea"/>
                <a:cs typeface="+mn-cs"/>
              </a:rPr>
              <a:t>Cum hoc ergo propter hoc</a:t>
            </a:r>
            <a:r>
              <a:rPr lang="en-US" dirty="0">
                <a:solidFill>
                  <a:schemeClr val="tx1"/>
                </a:solidFill>
                <a:latin typeface="+mn-lt"/>
                <a:ea typeface="+mn-ea"/>
                <a:cs typeface="+mn-cs"/>
              </a:rPr>
              <a:t> is deliberately used in “Duped by Children’s Characters” to make evident the absurdity of </a:t>
            </a:r>
            <a:r>
              <a:rPr lang="en-US" dirty="0" err="1">
                <a:solidFill>
                  <a:schemeClr val="tx1"/>
                </a:solidFill>
                <a:latin typeface="+mn-lt"/>
                <a:ea typeface="+mn-ea"/>
                <a:cs typeface="+mn-cs"/>
              </a:rPr>
              <a:t>Falwell’s</a:t>
            </a:r>
            <a:r>
              <a:rPr lang="en-US" dirty="0">
                <a:solidFill>
                  <a:schemeClr val="tx1"/>
                </a:solidFill>
                <a:latin typeface="+mn-lt"/>
                <a:ea typeface="+mn-ea"/>
                <a:cs typeface="+mn-cs"/>
              </a:rPr>
              <a:t> view. This fallacy is apparent in </a:t>
            </a:r>
            <a:r>
              <a:rPr lang="en-US" dirty="0" err="1">
                <a:solidFill>
                  <a:schemeClr val="tx1"/>
                </a:solidFill>
                <a:latin typeface="+mn-lt"/>
                <a:ea typeface="+mn-ea"/>
                <a:cs typeface="+mn-cs"/>
              </a:rPr>
              <a:t>Zumwalt’s</a:t>
            </a:r>
            <a:r>
              <a:rPr lang="en-US" dirty="0">
                <a:solidFill>
                  <a:schemeClr val="tx1"/>
                </a:solidFill>
                <a:latin typeface="+mn-lt"/>
                <a:ea typeface="+mn-ea"/>
                <a:cs typeface="+mn-cs"/>
              </a:rPr>
              <a:t> litany of characters “clearly” on drugs. She lists the characters she supposedly believes to be on drugs, such as Roadrunner, who’s “on speed,” “and Big Bird? Obvious steroid use there.” This is fallacious because correlation does not necessitate causation. Just because Big Bird is large, doesn’t automatically mean he’s under the influence of steroids. </a:t>
            </a:r>
            <a:r>
              <a:rPr lang="en-US" dirty="0" err="1">
                <a:solidFill>
                  <a:schemeClr val="tx1"/>
                </a:solidFill>
                <a:latin typeface="+mn-lt"/>
                <a:ea typeface="+mn-ea"/>
                <a:cs typeface="+mn-cs"/>
              </a:rPr>
              <a:t>Zumwalt</a:t>
            </a:r>
            <a:r>
              <a:rPr lang="en-US" dirty="0">
                <a:solidFill>
                  <a:schemeClr val="tx1"/>
                </a:solidFill>
                <a:latin typeface="+mn-lt"/>
                <a:ea typeface="+mn-ea"/>
                <a:cs typeface="+mn-cs"/>
              </a:rPr>
              <a:t> knows this, and uses it to her advantage. Through her intentional use of this logical fallacy, she starts to elucidate the ludicrousness of </a:t>
            </a:r>
            <a:r>
              <a:rPr lang="en-US" dirty="0" err="1">
                <a:solidFill>
                  <a:schemeClr val="tx1"/>
                </a:solidFill>
                <a:latin typeface="+mn-lt"/>
                <a:ea typeface="+mn-ea"/>
                <a:cs typeface="+mn-cs"/>
              </a:rPr>
              <a:t>Falwell’s</a:t>
            </a:r>
            <a:r>
              <a:rPr lang="en-US" dirty="0">
                <a:solidFill>
                  <a:schemeClr val="tx1"/>
                </a:solidFill>
                <a:latin typeface="+mn-lt"/>
                <a:ea typeface="+mn-ea"/>
                <a:cs typeface="+mn-cs"/>
              </a:rPr>
              <a:t> </a:t>
            </a:r>
            <a:r>
              <a:rPr lang="en-US" dirty="0" smtClean="0">
                <a:solidFill>
                  <a:schemeClr val="tx1"/>
                </a:solidFill>
                <a:latin typeface="+mn-lt"/>
                <a:ea typeface="+mn-ea"/>
                <a:cs typeface="+mn-cs"/>
              </a:rPr>
              <a:t>logic</a:t>
            </a:r>
            <a:r>
              <a:rPr lang="en-US" dirty="0"/>
              <a:t> </a:t>
            </a:r>
            <a:r>
              <a:rPr lang="en-US" dirty="0" smtClean="0"/>
              <a:t>… (Over)</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715375" cy="715962"/>
          </a:xfrm>
        </p:spPr>
        <p:txBody>
          <a:bodyPr/>
          <a:lstStyle/>
          <a:p>
            <a:pPr algn="ctr"/>
            <a:r>
              <a:rPr lang="en-US" dirty="0" smtClean="0"/>
              <a:t>Syllogism Continued</a:t>
            </a:r>
            <a:endParaRPr lang="en-US" dirty="0"/>
          </a:p>
        </p:txBody>
      </p:sp>
      <p:sp>
        <p:nvSpPr>
          <p:cNvPr id="3" name="Content Placeholder 2"/>
          <p:cNvSpPr>
            <a:spLocks noGrp="1"/>
          </p:cNvSpPr>
          <p:nvPr>
            <p:ph idx="1"/>
          </p:nvPr>
        </p:nvSpPr>
        <p:spPr>
          <a:xfrm>
            <a:off x="228600" y="1066800"/>
            <a:ext cx="8715375" cy="4525963"/>
          </a:xfrm>
        </p:spPr>
        <p:txBody>
          <a:bodyPr/>
          <a:lstStyle/>
          <a:p>
            <a:r>
              <a:rPr lang="en-US" sz="2000" dirty="0">
                <a:solidFill>
                  <a:schemeClr val="tx1"/>
                </a:solidFill>
                <a:latin typeface="+mn-lt"/>
                <a:ea typeface="+mn-ea"/>
                <a:cs typeface="+mn-cs"/>
              </a:rPr>
              <a:t>Throughout the entire piece, </a:t>
            </a:r>
            <a:r>
              <a:rPr lang="en-US" sz="2000" dirty="0" err="1">
                <a:solidFill>
                  <a:schemeClr val="tx1"/>
                </a:solidFill>
                <a:latin typeface="+mn-lt"/>
                <a:ea typeface="+mn-ea"/>
                <a:cs typeface="+mn-cs"/>
              </a:rPr>
              <a:t>Zumwalt</a:t>
            </a:r>
            <a:r>
              <a:rPr lang="en-US" sz="2000" dirty="0">
                <a:solidFill>
                  <a:schemeClr val="tx1"/>
                </a:solidFill>
                <a:latin typeface="+mn-lt"/>
                <a:ea typeface="+mn-ea"/>
                <a:cs typeface="+mn-cs"/>
              </a:rPr>
              <a:t> substitutes different characters into </a:t>
            </a:r>
            <a:r>
              <a:rPr lang="en-US" sz="2000" dirty="0" err="1">
                <a:solidFill>
                  <a:schemeClr val="tx1"/>
                </a:solidFill>
                <a:latin typeface="+mn-lt"/>
                <a:ea typeface="+mn-ea"/>
                <a:cs typeface="+mn-cs"/>
              </a:rPr>
              <a:t>Falwell’s</a:t>
            </a:r>
            <a:r>
              <a:rPr lang="en-US" sz="2000" dirty="0">
                <a:solidFill>
                  <a:schemeClr val="tx1"/>
                </a:solidFill>
                <a:latin typeface="+mn-lt"/>
                <a:ea typeface="+mn-ea"/>
                <a:cs typeface="+mn-cs"/>
              </a:rPr>
              <a:t> logos, and in doing so disparages the logos she is adopting. </a:t>
            </a:r>
            <a:r>
              <a:rPr lang="en-US" sz="2000" dirty="0" err="1">
                <a:solidFill>
                  <a:schemeClr val="tx1"/>
                </a:solidFill>
                <a:latin typeface="+mn-lt"/>
                <a:ea typeface="+mn-ea"/>
                <a:cs typeface="+mn-cs"/>
              </a:rPr>
              <a:t>Falwell</a:t>
            </a:r>
            <a:r>
              <a:rPr lang="en-US" sz="2000" dirty="0">
                <a:solidFill>
                  <a:schemeClr val="tx1"/>
                </a:solidFill>
                <a:latin typeface="+mn-lt"/>
                <a:ea typeface="+mn-ea"/>
                <a:cs typeface="+mn-cs"/>
              </a:rPr>
              <a:t> says that because of </a:t>
            </a:r>
            <a:r>
              <a:rPr lang="en-US" sz="2000" dirty="0" err="1">
                <a:solidFill>
                  <a:schemeClr val="tx1"/>
                </a:solidFill>
                <a:latin typeface="+mn-lt"/>
                <a:ea typeface="+mn-ea"/>
                <a:cs typeface="+mn-cs"/>
              </a:rPr>
              <a:t>Tinky</a:t>
            </a:r>
            <a:r>
              <a:rPr lang="en-US" sz="2000" dirty="0">
                <a:solidFill>
                  <a:schemeClr val="tx1"/>
                </a:solidFill>
                <a:latin typeface="+mn-lt"/>
                <a:ea typeface="+mn-ea"/>
                <a:cs typeface="+mn-cs"/>
              </a:rPr>
              <a:t> </a:t>
            </a:r>
            <a:r>
              <a:rPr lang="en-US" sz="2000" dirty="0" err="1">
                <a:solidFill>
                  <a:schemeClr val="tx1"/>
                </a:solidFill>
                <a:latin typeface="+mn-lt"/>
                <a:ea typeface="+mn-ea"/>
                <a:cs typeface="+mn-cs"/>
              </a:rPr>
              <a:t>Winky’s</a:t>
            </a:r>
            <a:r>
              <a:rPr lang="en-US" sz="2000" dirty="0">
                <a:solidFill>
                  <a:schemeClr val="tx1"/>
                </a:solidFill>
                <a:latin typeface="+mn-lt"/>
                <a:ea typeface="+mn-ea"/>
                <a:cs typeface="+mn-cs"/>
              </a:rPr>
              <a:t> homoerotic agenda and the impressionability of children, viewing the </a:t>
            </a:r>
            <a:r>
              <a:rPr lang="en-US" sz="2000" dirty="0" err="1">
                <a:solidFill>
                  <a:schemeClr val="tx1"/>
                </a:solidFill>
                <a:latin typeface="+mn-lt"/>
                <a:ea typeface="+mn-ea"/>
                <a:cs typeface="+mn-cs"/>
              </a:rPr>
              <a:t>Teletubbies</a:t>
            </a:r>
            <a:r>
              <a:rPr lang="en-US" sz="2000" dirty="0">
                <a:solidFill>
                  <a:schemeClr val="tx1"/>
                </a:solidFill>
                <a:latin typeface="+mn-lt"/>
                <a:ea typeface="+mn-ea"/>
                <a:cs typeface="+mn-cs"/>
              </a:rPr>
              <a:t> makes children more likely to become homosexual. </a:t>
            </a:r>
            <a:r>
              <a:rPr lang="en-US" sz="2000" dirty="0" err="1">
                <a:solidFill>
                  <a:schemeClr val="tx1"/>
                </a:solidFill>
                <a:latin typeface="+mn-lt"/>
                <a:ea typeface="+mn-ea"/>
                <a:cs typeface="+mn-cs"/>
              </a:rPr>
              <a:t>Zumwalt</a:t>
            </a:r>
            <a:r>
              <a:rPr lang="en-US" sz="2000" dirty="0">
                <a:solidFill>
                  <a:schemeClr val="tx1"/>
                </a:solidFill>
                <a:latin typeface="+mn-lt"/>
                <a:ea typeface="+mn-ea"/>
                <a:cs typeface="+mn-cs"/>
              </a:rPr>
              <a:t> has already disproved his first premise through the intentional use of </a:t>
            </a:r>
            <a:r>
              <a:rPr lang="en-US" sz="2000" i="1" dirty="0">
                <a:solidFill>
                  <a:schemeClr val="tx1"/>
                </a:solidFill>
                <a:latin typeface="+mn-lt"/>
                <a:ea typeface="+mn-ea"/>
                <a:cs typeface="+mn-cs"/>
              </a:rPr>
              <a:t>cum hoc ergo propter hoc</a:t>
            </a:r>
            <a:r>
              <a:rPr lang="en-US" sz="2000" dirty="0">
                <a:solidFill>
                  <a:schemeClr val="tx1"/>
                </a:solidFill>
                <a:latin typeface="+mn-lt"/>
                <a:ea typeface="+mn-ea"/>
                <a:cs typeface="+mn-cs"/>
              </a:rPr>
              <a:t>. To further dismantle </a:t>
            </a:r>
            <a:r>
              <a:rPr lang="en-US" sz="2000" dirty="0" err="1">
                <a:solidFill>
                  <a:schemeClr val="tx1"/>
                </a:solidFill>
                <a:latin typeface="+mn-lt"/>
                <a:ea typeface="+mn-ea"/>
                <a:cs typeface="+mn-cs"/>
              </a:rPr>
              <a:t>Falwell’s</a:t>
            </a:r>
            <a:r>
              <a:rPr lang="en-US" sz="2000" dirty="0">
                <a:solidFill>
                  <a:schemeClr val="tx1"/>
                </a:solidFill>
                <a:latin typeface="+mn-lt"/>
                <a:ea typeface="+mn-ea"/>
                <a:cs typeface="+mn-cs"/>
              </a:rPr>
              <a:t> argument, she uses multitudes of examples. For example, despite </a:t>
            </a:r>
            <a:r>
              <a:rPr lang="en-US" sz="2000" dirty="0" err="1">
                <a:solidFill>
                  <a:schemeClr val="tx1"/>
                </a:solidFill>
                <a:latin typeface="+mn-lt"/>
                <a:ea typeface="+mn-ea"/>
                <a:cs typeface="+mn-cs"/>
              </a:rPr>
              <a:t>Zumwalt’s</a:t>
            </a:r>
            <a:r>
              <a:rPr lang="en-US" sz="2000" dirty="0">
                <a:solidFill>
                  <a:schemeClr val="tx1"/>
                </a:solidFill>
                <a:latin typeface="+mn-lt"/>
                <a:ea typeface="+mn-ea"/>
                <a:cs typeface="+mn-cs"/>
              </a:rPr>
              <a:t> assertion that “Santa Claus is a communist,” children’s belief in Santa Claus is </a:t>
            </a:r>
            <a:r>
              <a:rPr lang="en-US" sz="2000" i="1" dirty="0">
                <a:solidFill>
                  <a:schemeClr val="tx1"/>
                </a:solidFill>
                <a:latin typeface="+mn-lt"/>
                <a:ea typeface="+mn-ea"/>
                <a:cs typeface="+mn-cs"/>
              </a:rPr>
              <a:t>not</a:t>
            </a:r>
            <a:r>
              <a:rPr lang="en-US" sz="2000" dirty="0">
                <a:solidFill>
                  <a:schemeClr val="tx1"/>
                </a:solidFill>
                <a:latin typeface="+mn-lt"/>
                <a:ea typeface="+mn-ea"/>
                <a:cs typeface="+mn-cs"/>
              </a:rPr>
              <a:t> likely to cause a tendency towards communism; this is quite preposterous. When juxtaposing this palpably erroneous logic with </a:t>
            </a:r>
            <a:r>
              <a:rPr lang="en-US" sz="2000" dirty="0" err="1">
                <a:solidFill>
                  <a:schemeClr val="tx1"/>
                </a:solidFill>
                <a:latin typeface="+mn-lt"/>
                <a:ea typeface="+mn-ea"/>
                <a:cs typeface="+mn-cs"/>
              </a:rPr>
              <a:t>Falwell’s</a:t>
            </a:r>
            <a:r>
              <a:rPr lang="en-US" sz="2000" dirty="0">
                <a:solidFill>
                  <a:schemeClr val="tx1"/>
                </a:solidFill>
                <a:latin typeface="+mn-lt"/>
                <a:ea typeface="+mn-ea"/>
                <a:cs typeface="+mn-cs"/>
              </a:rPr>
              <a:t>, it becomes apparent that he is pulling arguments out of thin air. This proof, among other things, leads to a decline in the credibility of </a:t>
            </a:r>
            <a:r>
              <a:rPr lang="en-US" sz="2000" dirty="0" err="1">
                <a:solidFill>
                  <a:schemeClr val="tx1"/>
                </a:solidFill>
                <a:latin typeface="+mn-lt"/>
                <a:ea typeface="+mn-ea"/>
                <a:cs typeface="+mn-cs"/>
              </a:rPr>
              <a:t>Falwell</a:t>
            </a:r>
            <a:r>
              <a:rPr lang="en-US" sz="2000" dirty="0">
                <a:solidFill>
                  <a:schemeClr val="tx1"/>
                </a:solidFill>
                <a:latin typeface="+mn-lt"/>
                <a:ea typeface="+mn-ea"/>
                <a:cs typeface="+mn-cs"/>
              </a:rPr>
              <a:t>.</a:t>
            </a:r>
          </a:p>
          <a:p>
            <a:endParaRPr lang="en-US" dirty="0"/>
          </a:p>
        </p:txBody>
      </p:sp>
      <p:pic>
        <p:nvPicPr>
          <p:cNvPr id="113666" name="Picture 2"/>
          <p:cNvPicPr>
            <a:picLocks noChangeAspect="1" noChangeArrowheads="1"/>
          </p:cNvPicPr>
          <p:nvPr/>
        </p:nvPicPr>
        <p:blipFill>
          <a:blip r:embed="rId2" cstate="print"/>
          <a:srcRect/>
          <a:stretch>
            <a:fillRect/>
          </a:stretch>
        </p:blipFill>
        <p:spPr bwMode="auto">
          <a:xfrm>
            <a:off x="3505200" y="5280688"/>
            <a:ext cx="1666875" cy="1577312"/>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67775" cy="1143000"/>
          </a:xfrm>
        </p:spPr>
        <p:txBody>
          <a:bodyPr/>
          <a:lstStyle/>
          <a:p>
            <a:pPr algn="ctr"/>
            <a:r>
              <a:rPr lang="en-US" dirty="0" smtClean="0"/>
              <a:t>Body Paragraph </a:t>
            </a:r>
            <a:r>
              <a:rPr lang="en-US" dirty="0" smtClean="0">
                <a:sym typeface="Wingdings"/>
              </a:rPr>
              <a:t> Go Syllogistically</a:t>
            </a:r>
            <a:endParaRPr lang="en-US" dirty="0"/>
          </a:p>
        </p:txBody>
      </p:sp>
      <p:sp>
        <p:nvSpPr>
          <p:cNvPr id="3" name="Content Placeholder 2"/>
          <p:cNvSpPr>
            <a:spLocks noGrp="1"/>
          </p:cNvSpPr>
          <p:nvPr>
            <p:ph idx="1"/>
          </p:nvPr>
        </p:nvSpPr>
        <p:spPr>
          <a:xfrm>
            <a:off x="228600" y="1600201"/>
            <a:ext cx="8791575" cy="3657600"/>
          </a:xfrm>
        </p:spPr>
        <p:txBody>
          <a:bodyPr/>
          <a:lstStyle/>
          <a:p>
            <a:r>
              <a:rPr lang="en-US" dirty="0" smtClean="0">
                <a:solidFill>
                  <a:schemeClr val="tx1"/>
                </a:solidFill>
                <a:latin typeface="+mn-lt"/>
                <a:ea typeface="+mn-ea"/>
                <a:cs typeface="+mn-cs"/>
              </a:rPr>
              <a:t>The syntax is important on many levels.“Besides </a:t>
            </a:r>
            <a:r>
              <a:rPr lang="en-US" dirty="0">
                <a:solidFill>
                  <a:schemeClr val="tx1"/>
                </a:solidFill>
                <a:latin typeface="+mn-lt"/>
                <a:ea typeface="+mn-ea"/>
                <a:cs typeface="+mn-cs"/>
              </a:rPr>
              <a:t>being purple and carrying a purse, he (she?)…?” </a:t>
            </a:r>
            <a:r>
              <a:rPr lang="en-US" dirty="0" smtClean="0">
                <a:solidFill>
                  <a:schemeClr val="tx1"/>
                </a:solidFill>
                <a:latin typeface="+mn-lt"/>
                <a:ea typeface="+mn-ea"/>
                <a:cs typeface="+mn-cs"/>
              </a:rPr>
              <a:t>calling </a:t>
            </a:r>
            <a:r>
              <a:rPr lang="en-US" dirty="0">
                <a:solidFill>
                  <a:schemeClr val="tx1"/>
                </a:solidFill>
                <a:latin typeface="+mn-lt"/>
                <a:ea typeface="+mn-ea"/>
                <a:cs typeface="+mn-cs"/>
              </a:rPr>
              <a:t>into question </a:t>
            </a:r>
            <a:r>
              <a:rPr lang="en-US" dirty="0" err="1">
                <a:solidFill>
                  <a:schemeClr val="tx1"/>
                </a:solidFill>
                <a:latin typeface="+mn-lt"/>
                <a:ea typeface="+mn-ea"/>
                <a:cs typeface="+mn-cs"/>
              </a:rPr>
              <a:t>Tinky</a:t>
            </a:r>
            <a:r>
              <a:rPr lang="en-US" dirty="0">
                <a:solidFill>
                  <a:schemeClr val="tx1"/>
                </a:solidFill>
                <a:latin typeface="+mn-lt"/>
                <a:ea typeface="+mn-ea"/>
                <a:cs typeface="+mn-cs"/>
              </a:rPr>
              <a:t> </a:t>
            </a:r>
            <a:r>
              <a:rPr lang="en-US" dirty="0" err="1">
                <a:solidFill>
                  <a:schemeClr val="tx1"/>
                </a:solidFill>
                <a:latin typeface="+mn-lt"/>
                <a:ea typeface="+mn-ea"/>
                <a:cs typeface="+mn-cs"/>
              </a:rPr>
              <a:t>Winky’s</a:t>
            </a:r>
            <a:r>
              <a:rPr lang="en-US" dirty="0">
                <a:solidFill>
                  <a:schemeClr val="tx1"/>
                </a:solidFill>
                <a:latin typeface="+mn-lt"/>
                <a:ea typeface="+mn-ea"/>
                <a:cs typeface="+mn-cs"/>
              </a:rPr>
              <a:t> gender in the first place. It also </a:t>
            </a:r>
            <a:r>
              <a:rPr lang="en-US" dirty="0" smtClean="0">
                <a:solidFill>
                  <a:schemeClr val="tx1"/>
                </a:solidFill>
                <a:latin typeface="+mn-lt"/>
                <a:ea typeface="+mn-ea"/>
                <a:cs typeface="+mn-cs"/>
              </a:rPr>
              <a:t>suggests that </a:t>
            </a:r>
            <a:r>
              <a:rPr lang="en-US" dirty="0" err="1" smtClean="0">
                <a:solidFill>
                  <a:schemeClr val="tx1"/>
                </a:solidFill>
                <a:latin typeface="+mn-lt"/>
                <a:ea typeface="+mn-ea"/>
                <a:cs typeface="+mn-cs"/>
              </a:rPr>
              <a:t>Falwell</a:t>
            </a:r>
            <a:r>
              <a:rPr lang="en-US" dirty="0" smtClean="0">
                <a:solidFill>
                  <a:schemeClr val="tx1"/>
                </a:solidFill>
                <a:latin typeface="+mn-lt"/>
                <a:ea typeface="+mn-ea"/>
                <a:cs typeface="+mn-cs"/>
              </a:rPr>
              <a:t> was wrong because </a:t>
            </a:r>
            <a:r>
              <a:rPr lang="en-US" dirty="0" err="1" smtClean="0">
                <a:solidFill>
                  <a:schemeClr val="tx1"/>
                </a:solidFill>
                <a:latin typeface="+mn-lt"/>
                <a:ea typeface="+mn-ea"/>
                <a:cs typeface="+mn-cs"/>
              </a:rPr>
              <a:t>Tinky</a:t>
            </a:r>
            <a:r>
              <a:rPr lang="en-US" dirty="0" smtClean="0">
                <a:solidFill>
                  <a:schemeClr val="tx1"/>
                </a:solidFill>
                <a:latin typeface="+mn-lt"/>
                <a:ea typeface="+mn-ea"/>
                <a:cs typeface="+mn-cs"/>
              </a:rPr>
              <a:t> </a:t>
            </a:r>
            <a:r>
              <a:rPr lang="en-US" dirty="0" err="1" smtClean="0">
                <a:solidFill>
                  <a:schemeClr val="tx1"/>
                </a:solidFill>
                <a:latin typeface="+mn-lt"/>
                <a:ea typeface="+mn-ea"/>
                <a:cs typeface="+mn-cs"/>
              </a:rPr>
              <a:t>Winky</a:t>
            </a:r>
            <a:r>
              <a:rPr lang="en-US" dirty="0" smtClean="0">
                <a:solidFill>
                  <a:schemeClr val="tx1"/>
                </a:solidFill>
                <a:latin typeface="+mn-lt"/>
                <a:ea typeface="+mn-ea"/>
                <a:cs typeface="+mn-cs"/>
              </a:rPr>
              <a:t> is neither a boy nor a girl.   He is like some androgynous thingy.  Is </a:t>
            </a:r>
            <a:r>
              <a:rPr lang="en-US" dirty="0" err="1">
                <a:solidFill>
                  <a:schemeClr val="tx1"/>
                </a:solidFill>
                <a:latin typeface="+mn-lt"/>
                <a:ea typeface="+mn-ea"/>
                <a:cs typeface="+mn-cs"/>
              </a:rPr>
              <a:t>Tinky</a:t>
            </a:r>
            <a:r>
              <a:rPr lang="en-US" dirty="0">
                <a:solidFill>
                  <a:schemeClr val="tx1"/>
                </a:solidFill>
                <a:latin typeface="+mn-lt"/>
                <a:ea typeface="+mn-ea"/>
                <a:cs typeface="+mn-cs"/>
              </a:rPr>
              <a:t> </a:t>
            </a:r>
            <a:r>
              <a:rPr lang="en-US" dirty="0" err="1">
                <a:solidFill>
                  <a:schemeClr val="tx1"/>
                </a:solidFill>
                <a:latin typeface="+mn-lt"/>
                <a:ea typeface="+mn-ea"/>
                <a:cs typeface="+mn-cs"/>
              </a:rPr>
              <a:t>Winky</a:t>
            </a:r>
            <a:r>
              <a:rPr lang="en-US" dirty="0">
                <a:solidFill>
                  <a:schemeClr val="tx1"/>
                </a:solidFill>
                <a:latin typeface="+mn-lt"/>
                <a:ea typeface="+mn-ea"/>
                <a:cs typeface="+mn-cs"/>
              </a:rPr>
              <a:t> a boy? Girl? Being purple and wearing a </a:t>
            </a:r>
            <a:r>
              <a:rPr lang="en-US" dirty="0" smtClean="0">
                <a:solidFill>
                  <a:schemeClr val="tx1"/>
                </a:solidFill>
                <a:latin typeface="+mn-lt"/>
                <a:ea typeface="+mn-ea"/>
                <a:cs typeface="+mn-cs"/>
              </a:rPr>
              <a:t>bag and having a triangle on his head </a:t>
            </a:r>
            <a:r>
              <a:rPr lang="en-US" dirty="0">
                <a:solidFill>
                  <a:schemeClr val="tx1"/>
                </a:solidFill>
                <a:latin typeface="+mn-lt"/>
                <a:ea typeface="+mn-ea"/>
                <a:cs typeface="+mn-cs"/>
              </a:rPr>
              <a:t>wouldn’t make </a:t>
            </a:r>
            <a:r>
              <a:rPr lang="en-US" i="1" dirty="0" smtClean="0">
                <a:solidFill>
                  <a:schemeClr val="tx1"/>
                </a:solidFill>
                <a:latin typeface="+mn-lt"/>
                <a:ea typeface="+mn-ea"/>
                <a:cs typeface="+mn-cs"/>
              </a:rPr>
              <a:t>her/him</a:t>
            </a:r>
            <a:r>
              <a:rPr lang="en-US" dirty="0" smtClean="0">
                <a:solidFill>
                  <a:schemeClr val="tx1"/>
                </a:solidFill>
                <a:latin typeface="+mn-lt"/>
                <a:ea typeface="+mn-ea"/>
                <a:cs typeface="+mn-cs"/>
              </a:rPr>
              <a:t> </a:t>
            </a:r>
            <a:r>
              <a:rPr lang="en-US" dirty="0">
                <a:solidFill>
                  <a:schemeClr val="tx1"/>
                </a:solidFill>
                <a:latin typeface="+mn-lt"/>
                <a:ea typeface="+mn-ea"/>
                <a:cs typeface="+mn-cs"/>
              </a:rPr>
              <a:t>homosexual at all. Also, perhaps the </a:t>
            </a:r>
            <a:r>
              <a:rPr lang="en-US" dirty="0" err="1">
                <a:solidFill>
                  <a:schemeClr val="tx1"/>
                </a:solidFill>
                <a:latin typeface="+mn-lt"/>
                <a:ea typeface="+mn-ea"/>
                <a:cs typeface="+mn-cs"/>
              </a:rPr>
              <a:t>teletubbies</a:t>
            </a:r>
            <a:r>
              <a:rPr lang="en-US" dirty="0">
                <a:solidFill>
                  <a:schemeClr val="tx1"/>
                </a:solidFill>
                <a:latin typeface="+mn-lt"/>
                <a:ea typeface="+mn-ea"/>
                <a:cs typeface="+mn-cs"/>
              </a:rPr>
              <a:t> weren’t assigned genders, so </a:t>
            </a:r>
            <a:r>
              <a:rPr lang="en-US" dirty="0" smtClean="0">
                <a:solidFill>
                  <a:schemeClr val="tx1"/>
                </a:solidFill>
                <a:latin typeface="+mn-lt"/>
                <a:ea typeface="+mn-ea"/>
                <a:cs typeface="+mn-cs"/>
              </a:rPr>
              <a:t>that the viewing audience wouldn’t be limited to just boys </a:t>
            </a:r>
            <a:r>
              <a:rPr lang="en-US" smtClean="0">
                <a:solidFill>
                  <a:schemeClr val="tx1"/>
                </a:solidFill>
                <a:latin typeface="+mn-lt"/>
                <a:ea typeface="+mn-ea"/>
                <a:cs typeface="+mn-cs"/>
              </a:rPr>
              <a:t>or girls.</a:t>
            </a:r>
            <a:endParaRPr lang="en-US" dirty="0"/>
          </a:p>
        </p:txBody>
      </p:sp>
      <p:pic>
        <p:nvPicPr>
          <p:cNvPr id="114690" name="Picture 2"/>
          <p:cNvPicPr>
            <a:picLocks noChangeAspect="1" noChangeArrowheads="1"/>
          </p:cNvPicPr>
          <p:nvPr/>
        </p:nvPicPr>
        <p:blipFill>
          <a:blip r:embed="rId2" cstate="print"/>
          <a:srcRect/>
          <a:stretch>
            <a:fillRect/>
          </a:stretch>
        </p:blipFill>
        <p:spPr bwMode="auto">
          <a:xfrm>
            <a:off x="4267200" y="5546852"/>
            <a:ext cx="1047750" cy="1166495"/>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410575" cy="1143000"/>
          </a:xfrm>
        </p:spPr>
        <p:txBody>
          <a:bodyPr/>
          <a:lstStyle/>
          <a:p>
            <a:pPr algn="ctr"/>
            <a:r>
              <a:rPr lang="en-US" dirty="0" smtClean="0"/>
              <a:t>Body Paragraph </a:t>
            </a:r>
            <a:r>
              <a:rPr lang="en-US" dirty="0" smtClean="0">
                <a:sym typeface="Wingdings"/>
              </a:rPr>
              <a:t> Go Syllogistically</a:t>
            </a:r>
            <a:endParaRPr lang="en-US" dirty="0"/>
          </a:p>
        </p:txBody>
      </p:sp>
      <p:sp>
        <p:nvSpPr>
          <p:cNvPr id="3" name="Content Placeholder 2"/>
          <p:cNvSpPr>
            <a:spLocks noGrp="1"/>
          </p:cNvSpPr>
          <p:nvPr>
            <p:ph idx="1"/>
          </p:nvPr>
        </p:nvSpPr>
        <p:spPr>
          <a:xfrm>
            <a:off x="304800" y="1600200"/>
            <a:ext cx="8715375" cy="4876800"/>
          </a:xfrm>
        </p:spPr>
        <p:txBody>
          <a:bodyPr/>
          <a:lstStyle/>
          <a:p>
            <a:r>
              <a:rPr lang="en-US" dirty="0">
                <a:solidFill>
                  <a:schemeClr val="tx1"/>
                </a:solidFill>
                <a:latin typeface="+mn-lt"/>
                <a:ea typeface="+mn-ea"/>
                <a:cs typeface="+mn-cs"/>
              </a:rPr>
              <a:t>Sarah </a:t>
            </a:r>
            <a:r>
              <a:rPr lang="en-US" dirty="0" err="1">
                <a:solidFill>
                  <a:schemeClr val="tx1"/>
                </a:solidFill>
                <a:latin typeface="+mn-lt"/>
                <a:ea typeface="+mn-ea"/>
                <a:cs typeface="+mn-cs"/>
              </a:rPr>
              <a:t>Zumwalt’s</a:t>
            </a:r>
            <a:r>
              <a:rPr lang="en-US" dirty="0">
                <a:solidFill>
                  <a:schemeClr val="tx1"/>
                </a:solidFill>
                <a:latin typeface="+mn-lt"/>
                <a:ea typeface="+mn-ea"/>
                <a:cs typeface="+mn-cs"/>
              </a:rPr>
              <a:t> sarcastic tone, beseeching syntax and pathos, and self-building ethos eliminate the credibility of </a:t>
            </a:r>
            <a:r>
              <a:rPr lang="en-US" dirty="0" err="1">
                <a:solidFill>
                  <a:schemeClr val="tx1"/>
                </a:solidFill>
                <a:latin typeface="+mn-lt"/>
                <a:ea typeface="+mn-ea"/>
                <a:cs typeface="+mn-cs"/>
              </a:rPr>
              <a:t>Falwell</a:t>
            </a:r>
            <a:r>
              <a:rPr lang="en-US" dirty="0">
                <a:solidFill>
                  <a:schemeClr val="tx1"/>
                </a:solidFill>
                <a:latin typeface="+mn-lt"/>
                <a:ea typeface="+mn-ea"/>
                <a:cs typeface="+mn-cs"/>
              </a:rPr>
              <a:t>. “Duped by Children’s Characters” begins with excessive sarcasm, as </a:t>
            </a:r>
            <a:r>
              <a:rPr lang="en-US" dirty="0" err="1">
                <a:solidFill>
                  <a:schemeClr val="tx1"/>
                </a:solidFill>
                <a:latin typeface="+mn-lt"/>
                <a:ea typeface="+mn-ea"/>
                <a:cs typeface="+mn-cs"/>
              </a:rPr>
              <a:t>Zumwalt</a:t>
            </a:r>
            <a:r>
              <a:rPr lang="en-US" dirty="0">
                <a:solidFill>
                  <a:schemeClr val="tx1"/>
                </a:solidFill>
                <a:latin typeface="+mn-lt"/>
                <a:ea typeface="+mn-ea"/>
                <a:cs typeface="+mn-cs"/>
              </a:rPr>
              <a:t> proclaims how she’s had “a very enlightening week.” She continues with cynical disbelief at “how subtly [she] had been duped.” Her entire piece is filled with sarcasm, made evident with the previously discussed logical fallacies. These fallacies only add to the acerbic tone. </a:t>
            </a:r>
            <a:r>
              <a:rPr lang="en-US" dirty="0" err="1">
                <a:solidFill>
                  <a:schemeClr val="tx1"/>
                </a:solidFill>
                <a:latin typeface="+mn-lt"/>
                <a:ea typeface="+mn-ea"/>
                <a:cs typeface="+mn-cs"/>
              </a:rPr>
              <a:t>Zumwalt’s</a:t>
            </a:r>
            <a:r>
              <a:rPr lang="en-US" dirty="0">
                <a:solidFill>
                  <a:schemeClr val="tx1"/>
                </a:solidFill>
                <a:latin typeface="+mn-lt"/>
                <a:ea typeface="+mn-ea"/>
                <a:cs typeface="+mn-cs"/>
              </a:rPr>
              <a:t> syntax is also quite sarcastic, especially her use of rhetorical questions to appeal to the pathos of her readers. She asks the questions “How can we expect our children to grow up well adjusted?” and “What will become of our children?” While </a:t>
            </a:r>
            <a:r>
              <a:rPr lang="en-US" dirty="0" err="1" smtClean="0">
                <a:solidFill>
                  <a:schemeClr val="tx1"/>
                </a:solidFill>
                <a:latin typeface="+mn-lt"/>
                <a:ea typeface="+mn-ea"/>
                <a:cs typeface="+mn-cs"/>
              </a:rPr>
              <a:t>Falwell</a:t>
            </a:r>
            <a:r>
              <a:rPr lang="en-US" dirty="0" smtClean="0">
                <a:solidFill>
                  <a:schemeClr val="tx1"/>
                </a:solidFill>
                <a:latin typeface="+mn-lt"/>
                <a:ea typeface="+mn-ea"/>
                <a:cs typeface="+mn-cs"/>
              </a:rPr>
              <a:t> … (Over)</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715375" cy="1143000"/>
          </a:xfrm>
        </p:spPr>
        <p:txBody>
          <a:bodyPr/>
          <a:lstStyle/>
          <a:p>
            <a:pPr algn="ctr"/>
            <a:r>
              <a:rPr lang="en-US" dirty="0" smtClean="0"/>
              <a:t>Syllogism Continued</a:t>
            </a:r>
            <a:endParaRPr lang="en-US" dirty="0"/>
          </a:p>
        </p:txBody>
      </p:sp>
      <p:sp>
        <p:nvSpPr>
          <p:cNvPr id="3" name="Content Placeholder 2"/>
          <p:cNvSpPr>
            <a:spLocks noGrp="1"/>
          </p:cNvSpPr>
          <p:nvPr>
            <p:ph idx="1"/>
          </p:nvPr>
        </p:nvSpPr>
        <p:spPr>
          <a:xfrm>
            <a:off x="0" y="1600200"/>
            <a:ext cx="9020175" cy="5257800"/>
          </a:xfrm>
        </p:spPr>
        <p:txBody>
          <a:bodyPr/>
          <a:lstStyle/>
          <a:p>
            <a:r>
              <a:rPr lang="en-US" sz="2000" dirty="0" smtClean="0">
                <a:solidFill>
                  <a:schemeClr val="tx1"/>
                </a:solidFill>
                <a:latin typeface="+mn-lt"/>
                <a:ea typeface="+mn-ea"/>
                <a:cs typeface="+mn-cs"/>
              </a:rPr>
              <a:t>…may have asked these literally, </a:t>
            </a:r>
            <a:r>
              <a:rPr lang="en-US" sz="2000" dirty="0" err="1" smtClean="0">
                <a:solidFill>
                  <a:schemeClr val="tx1"/>
                </a:solidFill>
                <a:latin typeface="+mn-lt"/>
                <a:ea typeface="+mn-ea"/>
                <a:cs typeface="+mn-cs"/>
              </a:rPr>
              <a:t>Zumwalt</a:t>
            </a:r>
            <a:r>
              <a:rPr lang="en-US" sz="2000" dirty="0" smtClean="0">
                <a:solidFill>
                  <a:schemeClr val="tx1"/>
                </a:solidFill>
                <a:latin typeface="+mn-lt"/>
                <a:ea typeface="+mn-ea"/>
                <a:cs typeface="+mn-cs"/>
              </a:rPr>
              <a:t> is merely trying to make a point. These rhetorical questions further deconstruct </a:t>
            </a:r>
            <a:r>
              <a:rPr lang="en-US" sz="2000" dirty="0" err="1" smtClean="0">
                <a:solidFill>
                  <a:schemeClr val="tx1"/>
                </a:solidFill>
                <a:latin typeface="+mn-lt"/>
                <a:ea typeface="+mn-ea"/>
                <a:cs typeface="+mn-cs"/>
              </a:rPr>
              <a:t>Falwell’s</a:t>
            </a:r>
            <a:r>
              <a:rPr lang="en-US" sz="2000" dirty="0" smtClean="0">
                <a:solidFill>
                  <a:schemeClr val="tx1"/>
                </a:solidFill>
                <a:latin typeface="+mn-lt"/>
                <a:ea typeface="+mn-ea"/>
                <a:cs typeface="+mn-cs"/>
              </a:rPr>
              <a:t> credibility by mocking his implied pleas to parents. </a:t>
            </a:r>
            <a:r>
              <a:rPr lang="en-US" sz="2000" dirty="0" err="1" smtClean="0">
                <a:solidFill>
                  <a:schemeClr val="tx1"/>
                </a:solidFill>
                <a:latin typeface="+mn-lt"/>
                <a:ea typeface="+mn-ea"/>
                <a:cs typeface="+mn-cs"/>
              </a:rPr>
              <a:t>Zumwalt</a:t>
            </a:r>
            <a:r>
              <a:rPr lang="en-US" sz="2000" dirty="0" smtClean="0">
                <a:solidFill>
                  <a:schemeClr val="tx1"/>
                </a:solidFill>
                <a:latin typeface="+mn-lt"/>
                <a:ea typeface="+mn-ea"/>
                <a:cs typeface="+mn-cs"/>
              </a:rPr>
              <a:t> also desires to appeal to parents, but in a very different way from </a:t>
            </a:r>
            <a:r>
              <a:rPr lang="en-US" sz="2000" dirty="0" err="1" smtClean="0">
                <a:solidFill>
                  <a:schemeClr val="tx1"/>
                </a:solidFill>
                <a:latin typeface="+mn-lt"/>
                <a:ea typeface="+mn-ea"/>
                <a:cs typeface="+mn-cs"/>
              </a:rPr>
              <a:t>Falwell</a:t>
            </a:r>
            <a:r>
              <a:rPr lang="en-US" sz="2000" dirty="0" smtClean="0">
                <a:solidFill>
                  <a:schemeClr val="tx1"/>
                </a:solidFill>
                <a:latin typeface="+mn-lt"/>
                <a:ea typeface="+mn-ea"/>
                <a:cs typeface="+mn-cs"/>
              </a:rPr>
              <a:t>. She uses her satirical rhetorical questions to plead with parents to see how inane </a:t>
            </a:r>
            <a:r>
              <a:rPr lang="en-US" sz="2000" dirty="0" err="1" smtClean="0">
                <a:solidFill>
                  <a:schemeClr val="tx1"/>
                </a:solidFill>
                <a:latin typeface="+mn-lt"/>
                <a:ea typeface="+mn-ea"/>
                <a:cs typeface="+mn-cs"/>
              </a:rPr>
              <a:t>Falwell</a:t>
            </a:r>
            <a:r>
              <a:rPr lang="en-US" sz="2000" dirty="0" smtClean="0">
                <a:solidFill>
                  <a:schemeClr val="tx1"/>
                </a:solidFill>
                <a:latin typeface="+mn-lt"/>
                <a:ea typeface="+mn-ea"/>
                <a:cs typeface="+mn-cs"/>
              </a:rPr>
              <a:t> truly is. This pathos petitions a parent’s inclination to be sensible. The metaphorical final straw for </a:t>
            </a:r>
            <a:r>
              <a:rPr lang="en-US" sz="2000" dirty="0" err="1" smtClean="0">
                <a:solidFill>
                  <a:schemeClr val="tx1"/>
                </a:solidFill>
                <a:latin typeface="+mn-lt"/>
                <a:ea typeface="+mn-ea"/>
                <a:cs typeface="+mn-cs"/>
              </a:rPr>
              <a:t>Falwell’s</a:t>
            </a:r>
            <a:r>
              <a:rPr lang="en-US" sz="2000" dirty="0" smtClean="0">
                <a:solidFill>
                  <a:schemeClr val="tx1"/>
                </a:solidFill>
                <a:latin typeface="+mn-lt"/>
                <a:ea typeface="+mn-ea"/>
                <a:cs typeface="+mn-cs"/>
              </a:rPr>
              <a:t> credibility is </a:t>
            </a:r>
            <a:r>
              <a:rPr lang="en-US" sz="2000" dirty="0" err="1" smtClean="0">
                <a:solidFill>
                  <a:schemeClr val="tx1"/>
                </a:solidFill>
                <a:latin typeface="+mn-lt"/>
                <a:ea typeface="+mn-ea"/>
                <a:cs typeface="+mn-cs"/>
              </a:rPr>
              <a:t>Zumwalt’s</a:t>
            </a:r>
            <a:r>
              <a:rPr lang="en-US" sz="2000" dirty="0" smtClean="0">
                <a:solidFill>
                  <a:schemeClr val="tx1"/>
                </a:solidFill>
                <a:latin typeface="+mn-lt"/>
                <a:ea typeface="+mn-ea"/>
                <a:cs typeface="+mn-cs"/>
              </a:rPr>
              <a:t> ethos. She makes herself appear logical and skeptical, two attributes frequently admired in modern society. She refuses to be naïve and instead examines claims logically. Using her sarcastic tone, she gradually builds her esteem in the minds of readers by dismantling </a:t>
            </a:r>
            <a:r>
              <a:rPr lang="en-US" sz="2000" dirty="0" err="1" smtClean="0">
                <a:solidFill>
                  <a:schemeClr val="tx1"/>
                </a:solidFill>
                <a:latin typeface="+mn-lt"/>
                <a:ea typeface="+mn-ea"/>
                <a:cs typeface="+mn-cs"/>
              </a:rPr>
              <a:t>Falwell’s</a:t>
            </a:r>
            <a:r>
              <a:rPr lang="en-US" sz="2000" dirty="0" smtClean="0">
                <a:solidFill>
                  <a:schemeClr val="tx1"/>
                </a:solidFill>
                <a:latin typeface="+mn-lt"/>
                <a:ea typeface="+mn-ea"/>
                <a:cs typeface="+mn-cs"/>
              </a:rPr>
              <a:t> argument using his own logic against him. By the end of “Duped by Children’s Characters,” one finds themselves skeptical of </a:t>
            </a:r>
            <a:r>
              <a:rPr lang="en-US" sz="2000" dirty="0" err="1" smtClean="0">
                <a:solidFill>
                  <a:schemeClr val="tx1"/>
                </a:solidFill>
                <a:latin typeface="+mn-lt"/>
                <a:ea typeface="+mn-ea"/>
                <a:cs typeface="+mn-cs"/>
              </a:rPr>
              <a:t>Falwell</a:t>
            </a:r>
            <a:r>
              <a:rPr lang="en-US" sz="2000" dirty="0" smtClean="0">
                <a:solidFill>
                  <a:schemeClr val="tx1"/>
                </a:solidFill>
                <a:latin typeface="+mn-lt"/>
                <a:ea typeface="+mn-ea"/>
                <a:cs typeface="+mn-cs"/>
              </a:rPr>
              <a:t> and more trusting of </a:t>
            </a:r>
            <a:r>
              <a:rPr lang="en-US" sz="2000" dirty="0" err="1" smtClean="0">
                <a:solidFill>
                  <a:schemeClr val="tx1"/>
                </a:solidFill>
                <a:latin typeface="+mn-lt"/>
                <a:ea typeface="+mn-ea"/>
                <a:cs typeface="+mn-cs"/>
              </a:rPr>
              <a:t>Zumwalt</a:t>
            </a:r>
            <a:r>
              <a:rPr lang="en-US" sz="2000" dirty="0" smtClean="0">
                <a:solidFill>
                  <a:schemeClr val="tx1"/>
                </a:solidFill>
                <a:latin typeface="+mn-lt"/>
                <a:ea typeface="+mn-ea"/>
                <a:cs typeface="+mn-cs"/>
              </a:rPr>
              <a:t>. In this way, she destroys any credibility </a:t>
            </a:r>
            <a:r>
              <a:rPr lang="en-US" sz="2000" dirty="0" err="1" smtClean="0">
                <a:solidFill>
                  <a:schemeClr val="tx1"/>
                </a:solidFill>
                <a:latin typeface="+mn-lt"/>
                <a:ea typeface="+mn-ea"/>
                <a:cs typeface="+mn-cs"/>
              </a:rPr>
              <a:t>Falwell</a:t>
            </a:r>
            <a:r>
              <a:rPr lang="en-US" sz="2000" dirty="0" smtClean="0">
                <a:solidFill>
                  <a:schemeClr val="tx1"/>
                </a:solidFill>
                <a:latin typeface="+mn-lt"/>
                <a:ea typeface="+mn-ea"/>
                <a:cs typeface="+mn-cs"/>
              </a:rPr>
              <a:t> had.</a:t>
            </a:r>
            <a:endParaRPr lang="en-US" sz="2000"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RNRSTYLE" val="Indezine_SM_Title"/>
</p:tagLst>
</file>

<file path=ppt/tags/tag2.xml><?xml version="1.0" encoding="utf-8"?>
<p:tagLst xmlns:a="http://schemas.openxmlformats.org/drawingml/2006/main" xmlns:r="http://schemas.openxmlformats.org/officeDocument/2006/relationships" xmlns:p="http://schemas.openxmlformats.org/presentationml/2006/main">
  <p:tag name="RNRSTYLE" val="Indezine_SM_Text"/>
</p:tagLst>
</file>

<file path=ppt/tags/tag3.xml><?xml version="1.0" encoding="utf-8"?>
<p:tagLst xmlns:a="http://schemas.openxmlformats.org/drawingml/2006/main" xmlns:r="http://schemas.openxmlformats.org/officeDocument/2006/relationships" xmlns:p="http://schemas.openxmlformats.org/presentationml/2006/main">
  <p:tag name="RNRSTYLE" val="Indezine_TM_Title"/>
</p:tagLst>
</file>

<file path=ppt/tags/tag4.xml><?xml version="1.0" encoding="utf-8"?>
<p:tagLst xmlns:a="http://schemas.openxmlformats.org/drawingml/2006/main" xmlns:r="http://schemas.openxmlformats.org/officeDocument/2006/relationships" xmlns:p="http://schemas.openxmlformats.org/presentationml/2006/main">
  <p:tag name="RNRSTYLE" val="Indezine_TM_Text"/>
</p:tagLst>
</file>

<file path=ppt/tags/tag5.xml><?xml version="1.0" encoding="utf-8"?>
<p:tagLst xmlns:a="http://schemas.openxmlformats.org/drawingml/2006/main" xmlns:r="http://schemas.openxmlformats.org/officeDocument/2006/relationships" xmlns:p="http://schemas.openxmlformats.org/presentationml/2006/main">
  <p:tag name="RNRSTYLE" val="Indezine_SM2_Title"/>
</p:tagLst>
</file>

<file path=ppt/tags/tag6.xml><?xml version="1.0" encoding="utf-8"?>
<p:tagLst xmlns:a="http://schemas.openxmlformats.org/drawingml/2006/main" xmlns:r="http://schemas.openxmlformats.org/officeDocument/2006/relationships" xmlns:p="http://schemas.openxmlformats.org/presentationml/2006/main">
  <p:tag name="RNRSTYLE" val="Indezine_SM2_Text"/>
</p:tagLst>
</file>

<file path=ppt/tags/tag7.xml><?xml version="1.0" encoding="utf-8"?>
<p:tagLst xmlns:a="http://schemas.openxmlformats.org/drawingml/2006/main" xmlns:r="http://schemas.openxmlformats.org/officeDocument/2006/relationships" xmlns:p="http://schemas.openxmlformats.org/presentationml/2006/main">
  <p:tag name="RNRSTYLE" val="Indezine_TM2_Title"/>
</p:tagLst>
</file>

<file path=ppt/tags/tag8.xml><?xml version="1.0" encoding="utf-8"?>
<p:tagLst xmlns:a="http://schemas.openxmlformats.org/drawingml/2006/main" xmlns:r="http://schemas.openxmlformats.org/officeDocument/2006/relationships" xmlns:p="http://schemas.openxmlformats.org/presentationml/2006/main">
  <p:tag name="RNRSTYLE" val="Indezine_TM2_Text"/>
</p:tagLst>
</file>

<file path=ppt/theme/theme1.xml><?xml version="1.0" encoding="utf-8"?>
<a:theme xmlns:a="http://schemas.openxmlformats.org/drawingml/2006/main" name="2055_slide">
  <a:themeElements>
    <a:clrScheme name="33cc66_051, 204, 102 2">
      <a:dk1>
        <a:srgbClr val="000000"/>
      </a:dk1>
      <a:lt1>
        <a:srgbClr val="33CC66"/>
      </a:lt1>
      <a:dk2>
        <a:srgbClr val="000000"/>
      </a:dk2>
      <a:lt2>
        <a:srgbClr val="CCCCCC"/>
      </a:lt2>
      <a:accent1>
        <a:srgbClr val="417D00"/>
      </a:accent1>
      <a:accent2>
        <a:srgbClr val="005D8F"/>
      </a:accent2>
      <a:accent3>
        <a:srgbClr val="ADE2B8"/>
      </a:accent3>
      <a:accent4>
        <a:srgbClr val="000000"/>
      </a:accent4>
      <a:accent5>
        <a:srgbClr val="B0BFAA"/>
      </a:accent5>
      <a:accent6>
        <a:srgbClr val="005381"/>
      </a:accent6>
      <a:hlink>
        <a:srgbClr val="756500"/>
      </a:hlink>
      <a:folHlink>
        <a:srgbClr val="007025"/>
      </a:folHlink>
    </a:clrScheme>
    <a:fontScheme name="33cc66_051, 204, 10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3cc66_051, 204, 102 1">
        <a:dk1>
          <a:srgbClr val="000000"/>
        </a:dk1>
        <a:lt1>
          <a:srgbClr val="33CC66"/>
        </a:lt1>
        <a:dk2>
          <a:srgbClr val="000000"/>
        </a:dk2>
        <a:lt2>
          <a:srgbClr val="CCCCCC"/>
        </a:lt2>
        <a:accent1>
          <a:srgbClr val="009332"/>
        </a:accent1>
        <a:accent2>
          <a:srgbClr val="35734A"/>
        </a:accent2>
        <a:accent3>
          <a:srgbClr val="ADE2B8"/>
        </a:accent3>
        <a:accent4>
          <a:srgbClr val="000000"/>
        </a:accent4>
        <a:accent5>
          <a:srgbClr val="AAC8AD"/>
        </a:accent5>
        <a:accent6>
          <a:srgbClr val="2F6842"/>
        </a:accent6>
        <a:hlink>
          <a:srgbClr val="006F26"/>
        </a:hlink>
        <a:folHlink>
          <a:srgbClr val="0A5122"/>
        </a:folHlink>
      </a:clrScheme>
      <a:clrMap bg1="lt1" tx1="dk1" bg2="lt2" tx2="dk2" accent1="accent1" accent2="accent2" accent3="accent3" accent4="accent4" accent5="accent5" accent6="accent6" hlink="hlink" folHlink="folHlink"/>
    </a:extraClrScheme>
    <a:extraClrScheme>
      <a:clrScheme name="33cc66_051, 204, 102 2">
        <a:dk1>
          <a:srgbClr val="000000"/>
        </a:dk1>
        <a:lt1>
          <a:srgbClr val="33CC66"/>
        </a:lt1>
        <a:dk2>
          <a:srgbClr val="000000"/>
        </a:dk2>
        <a:lt2>
          <a:srgbClr val="CCCCCC"/>
        </a:lt2>
        <a:accent1>
          <a:srgbClr val="417D00"/>
        </a:accent1>
        <a:accent2>
          <a:srgbClr val="005D8F"/>
        </a:accent2>
        <a:accent3>
          <a:srgbClr val="ADE2B8"/>
        </a:accent3>
        <a:accent4>
          <a:srgbClr val="000000"/>
        </a:accent4>
        <a:accent5>
          <a:srgbClr val="B0BFAA"/>
        </a:accent5>
        <a:accent6>
          <a:srgbClr val="005381"/>
        </a:accent6>
        <a:hlink>
          <a:srgbClr val="756500"/>
        </a:hlink>
        <a:folHlink>
          <a:srgbClr val="007025"/>
        </a:folHlink>
      </a:clrScheme>
      <a:clrMap bg1="lt1" tx1="dk1" bg2="lt2" tx2="dk2" accent1="accent1" accent2="accent2" accent3="accent3" accent4="accent4" accent5="accent5" accent6="accent6" hlink="hlink" folHlink="folHlink"/>
    </a:extraClrScheme>
    <a:extraClrScheme>
      <a:clrScheme name="33cc66_051, 204, 102 3">
        <a:dk1>
          <a:srgbClr val="000000"/>
        </a:dk1>
        <a:lt1>
          <a:srgbClr val="33CC66"/>
        </a:lt1>
        <a:dk2>
          <a:srgbClr val="000000"/>
        </a:dk2>
        <a:lt2>
          <a:srgbClr val="CCCCCC"/>
        </a:lt2>
        <a:accent1>
          <a:srgbClr val="94551E"/>
        </a:accent1>
        <a:accent2>
          <a:srgbClr val="6F7517"/>
        </a:accent2>
        <a:accent3>
          <a:srgbClr val="ADE2B8"/>
        </a:accent3>
        <a:accent4>
          <a:srgbClr val="000000"/>
        </a:accent4>
        <a:accent5>
          <a:srgbClr val="C8B4AB"/>
        </a:accent5>
        <a:accent6>
          <a:srgbClr val="646914"/>
        </a:accent6>
        <a:hlink>
          <a:srgbClr val="8C465F"/>
        </a:hlink>
        <a:folHlink>
          <a:srgbClr val="167034"/>
        </a:folHlink>
      </a:clrScheme>
      <a:clrMap bg1="lt1" tx1="dk1" bg2="lt2" tx2="dk2" accent1="accent1" accent2="accent2" accent3="accent3" accent4="accent4" accent5="accent5" accent6="accent6" hlink="hlink" folHlink="folHlink"/>
    </a:extraClrScheme>
    <a:extraClrScheme>
      <a:clrScheme name="33cc66_051, 204, 102 4">
        <a:dk1>
          <a:srgbClr val="000000"/>
        </a:dk1>
        <a:lt1>
          <a:srgbClr val="33CC66"/>
        </a:lt1>
        <a:dk2>
          <a:srgbClr val="000000"/>
        </a:dk2>
        <a:lt2>
          <a:srgbClr val="CCCCCC"/>
        </a:lt2>
        <a:accent1>
          <a:srgbClr val="7F6F1A"/>
        </a:accent1>
        <a:accent2>
          <a:srgbClr val="167034"/>
        </a:accent2>
        <a:accent3>
          <a:srgbClr val="ADE2B8"/>
        </a:accent3>
        <a:accent4>
          <a:srgbClr val="000000"/>
        </a:accent4>
        <a:accent5>
          <a:srgbClr val="C0BBAB"/>
        </a:accent5>
        <a:accent6>
          <a:srgbClr val="13652E"/>
        </a:accent6>
        <a:hlink>
          <a:srgbClr val="8C483F"/>
        </a:hlink>
        <a:folHlink>
          <a:srgbClr val="634C99"/>
        </a:folHlink>
      </a:clrScheme>
      <a:clrMap bg1="lt1" tx1="dk1" bg2="lt2" tx2="dk2" accent1="accent1" accent2="accent2" accent3="accent3" accent4="accent4" accent5="accent5" accent6="accent6" hlink="hlink" folHlink="folHlink"/>
    </a:extraClrScheme>
    <a:extraClrScheme>
      <a:clrScheme name="33cc66_051, 204, 102 5">
        <a:dk1>
          <a:srgbClr val="000000"/>
        </a:dk1>
        <a:lt1>
          <a:srgbClr val="FFFFFF"/>
        </a:lt1>
        <a:dk2>
          <a:srgbClr val="000000"/>
        </a:dk2>
        <a:lt2>
          <a:srgbClr val="CCCCCC"/>
        </a:lt2>
        <a:accent1>
          <a:srgbClr val="009332"/>
        </a:accent1>
        <a:accent2>
          <a:srgbClr val="35734A"/>
        </a:accent2>
        <a:accent3>
          <a:srgbClr val="FFFFFF"/>
        </a:accent3>
        <a:accent4>
          <a:srgbClr val="000000"/>
        </a:accent4>
        <a:accent5>
          <a:srgbClr val="AAC8AD"/>
        </a:accent5>
        <a:accent6>
          <a:srgbClr val="2F6842"/>
        </a:accent6>
        <a:hlink>
          <a:srgbClr val="006F26"/>
        </a:hlink>
        <a:folHlink>
          <a:srgbClr val="0A5122"/>
        </a:folHlink>
      </a:clrScheme>
      <a:clrMap bg1="lt1" tx1="dk1" bg2="lt2" tx2="dk2" accent1="accent1" accent2="accent2" accent3="accent3" accent4="accent4" accent5="accent5" accent6="accent6" hlink="hlink" folHlink="folHlink"/>
    </a:extraClrScheme>
    <a:extraClrScheme>
      <a:clrScheme name="33cc66_051, 204, 102 6">
        <a:dk1>
          <a:srgbClr val="000000"/>
        </a:dk1>
        <a:lt1>
          <a:srgbClr val="FFFFFF"/>
        </a:lt1>
        <a:dk2>
          <a:srgbClr val="000000"/>
        </a:dk2>
        <a:lt2>
          <a:srgbClr val="CCCCCC"/>
        </a:lt2>
        <a:accent1>
          <a:srgbClr val="417D00"/>
        </a:accent1>
        <a:accent2>
          <a:srgbClr val="005D8F"/>
        </a:accent2>
        <a:accent3>
          <a:srgbClr val="FFFFFF"/>
        </a:accent3>
        <a:accent4>
          <a:srgbClr val="000000"/>
        </a:accent4>
        <a:accent5>
          <a:srgbClr val="B0BFAA"/>
        </a:accent5>
        <a:accent6>
          <a:srgbClr val="005381"/>
        </a:accent6>
        <a:hlink>
          <a:srgbClr val="756500"/>
        </a:hlink>
        <a:folHlink>
          <a:srgbClr val="007025"/>
        </a:folHlink>
      </a:clrScheme>
      <a:clrMap bg1="lt1" tx1="dk1" bg2="lt2" tx2="dk2" accent1="accent1" accent2="accent2" accent3="accent3" accent4="accent4" accent5="accent5" accent6="accent6" hlink="hlink" folHlink="folHlink"/>
    </a:extraClrScheme>
    <a:extraClrScheme>
      <a:clrScheme name="33cc66_051, 204, 102 7">
        <a:dk1>
          <a:srgbClr val="000000"/>
        </a:dk1>
        <a:lt1>
          <a:srgbClr val="FFFFFF"/>
        </a:lt1>
        <a:dk2>
          <a:srgbClr val="000000"/>
        </a:dk2>
        <a:lt2>
          <a:srgbClr val="CCCCCC"/>
        </a:lt2>
        <a:accent1>
          <a:srgbClr val="94551E"/>
        </a:accent1>
        <a:accent2>
          <a:srgbClr val="6F7517"/>
        </a:accent2>
        <a:accent3>
          <a:srgbClr val="FFFFFF"/>
        </a:accent3>
        <a:accent4>
          <a:srgbClr val="000000"/>
        </a:accent4>
        <a:accent5>
          <a:srgbClr val="C8B4AB"/>
        </a:accent5>
        <a:accent6>
          <a:srgbClr val="646914"/>
        </a:accent6>
        <a:hlink>
          <a:srgbClr val="8C465F"/>
        </a:hlink>
        <a:folHlink>
          <a:srgbClr val="167034"/>
        </a:folHlink>
      </a:clrScheme>
      <a:clrMap bg1="lt1" tx1="dk1" bg2="lt2" tx2="dk2" accent1="accent1" accent2="accent2" accent3="accent3" accent4="accent4" accent5="accent5" accent6="accent6" hlink="hlink" folHlink="folHlink"/>
    </a:extraClrScheme>
    <a:extraClrScheme>
      <a:clrScheme name="33cc66_051, 204, 102 8">
        <a:dk1>
          <a:srgbClr val="000000"/>
        </a:dk1>
        <a:lt1>
          <a:srgbClr val="FFFFFF"/>
        </a:lt1>
        <a:dk2>
          <a:srgbClr val="000000"/>
        </a:dk2>
        <a:lt2>
          <a:srgbClr val="CCCCCC"/>
        </a:lt2>
        <a:accent1>
          <a:srgbClr val="7F6F1A"/>
        </a:accent1>
        <a:accent2>
          <a:srgbClr val="167034"/>
        </a:accent2>
        <a:accent3>
          <a:srgbClr val="FFFFFF"/>
        </a:accent3>
        <a:accent4>
          <a:srgbClr val="000000"/>
        </a:accent4>
        <a:accent5>
          <a:srgbClr val="C0BBAB"/>
        </a:accent5>
        <a:accent6>
          <a:srgbClr val="13652E"/>
        </a:accent6>
        <a:hlink>
          <a:srgbClr val="8C483F"/>
        </a:hlink>
        <a:folHlink>
          <a:srgbClr val="634C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1_Default Design 2">
      <a:dk1>
        <a:srgbClr val="000000"/>
      </a:dk1>
      <a:lt1>
        <a:srgbClr val="33CC66"/>
      </a:lt1>
      <a:dk2>
        <a:srgbClr val="000000"/>
      </a:dk2>
      <a:lt2>
        <a:srgbClr val="CCCCCC"/>
      </a:lt2>
      <a:accent1>
        <a:srgbClr val="417D00"/>
      </a:accent1>
      <a:accent2>
        <a:srgbClr val="005D8F"/>
      </a:accent2>
      <a:accent3>
        <a:srgbClr val="ADE2B8"/>
      </a:accent3>
      <a:accent4>
        <a:srgbClr val="000000"/>
      </a:accent4>
      <a:accent5>
        <a:srgbClr val="B0BFAA"/>
      </a:accent5>
      <a:accent6>
        <a:srgbClr val="005381"/>
      </a:accent6>
      <a:hlink>
        <a:srgbClr val="756500"/>
      </a:hlink>
      <a:folHlink>
        <a:srgbClr val="007025"/>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33CC66"/>
        </a:lt1>
        <a:dk2>
          <a:srgbClr val="000000"/>
        </a:dk2>
        <a:lt2>
          <a:srgbClr val="CCCCCC"/>
        </a:lt2>
        <a:accent1>
          <a:srgbClr val="009332"/>
        </a:accent1>
        <a:accent2>
          <a:srgbClr val="35734A"/>
        </a:accent2>
        <a:accent3>
          <a:srgbClr val="ADE2B8"/>
        </a:accent3>
        <a:accent4>
          <a:srgbClr val="000000"/>
        </a:accent4>
        <a:accent5>
          <a:srgbClr val="AAC8AD"/>
        </a:accent5>
        <a:accent6>
          <a:srgbClr val="2F6842"/>
        </a:accent6>
        <a:hlink>
          <a:srgbClr val="006F26"/>
        </a:hlink>
        <a:folHlink>
          <a:srgbClr val="0A5122"/>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33CC66"/>
        </a:lt1>
        <a:dk2>
          <a:srgbClr val="000000"/>
        </a:dk2>
        <a:lt2>
          <a:srgbClr val="CCCCCC"/>
        </a:lt2>
        <a:accent1>
          <a:srgbClr val="417D00"/>
        </a:accent1>
        <a:accent2>
          <a:srgbClr val="005D8F"/>
        </a:accent2>
        <a:accent3>
          <a:srgbClr val="ADE2B8"/>
        </a:accent3>
        <a:accent4>
          <a:srgbClr val="000000"/>
        </a:accent4>
        <a:accent5>
          <a:srgbClr val="B0BFAA"/>
        </a:accent5>
        <a:accent6>
          <a:srgbClr val="005381"/>
        </a:accent6>
        <a:hlink>
          <a:srgbClr val="756500"/>
        </a:hlink>
        <a:folHlink>
          <a:srgbClr val="007025"/>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33CC66"/>
        </a:lt1>
        <a:dk2>
          <a:srgbClr val="000000"/>
        </a:dk2>
        <a:lt2>
          <a:srgbClr val="CCCCCC"/>
        </a:lt2>
        <a:accent1>
          <a:srgbClr val="94551E"/>
        </a:accent1>
        <a:accent2>
          <a:srgbClr val="6F7517"/>
        </a:accent2>
        <a:accent3>
          <a:srgbClr val="ADE2B8"/>
        </a:accent3>
        <a:accent4>
          <a:srgbClr val="000000"/>
        </a:accent4>
        <a:accent5>
          <a:srgbClr val="C8B4AB"/>
        </a:accent5>
        <a:accent6>
          <a:srgbClr val="646914"/>
        </a:accent6>
        <a:hlink>
          <a:srgbClr val="8C465F"/>
        </a:hlink>
        <a:folHlink>
          <a:srgbClr val="167034"/>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33CC66"/>
        </a:lt1>
        <a:dk2>
          <a:srgbClr val="000000"/>
        </a:dk2>
        <a:lt2>
          <a:srgbClr val="CCCCCC"/>
        </a:lt2>
        <a:accent1>
          <a:srgbClr val="7F6F1A"/>
        </a:accent1>
        <a:accent2>
          <a:srgbClr val="167034"/>
        </a:accent2>
        <a:accent3>
          <a:srgbClr val="ADE2B8"/>
        </a:accent3>
        <a:accent4>
          <a:srgbClr val="000000"/>
        </a:accent4>
        <a:accent5>
          <a:srgbClr val="C0BBAB"/>
        </a:accent5>
        <a:accent6>
          <a:srgbClr val="13652E"/>
        </a:accent6>
        <a:hlink>
          <a:srgbClr val="8C483F"/>
        </a:hlink>
        <a:folHlink>
          <a:srgbClr val="634C99"/>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FF"/>
        </a:lt1>
        <a:dk2>
          <a:srgbClr val="000000"/>
        </a:dk2>
        <a:lt2>
          <a:srgbClr val="CCCCCC"/>
        </a:lt2>
        <a:accent1>
          <a:srgbClr val="009332"/>
        </a:accent1>
        <a:accent2>
          <a:srgbClr val="35734A"/>
        </a:accent2>
        <a:accent3>
          <a:srgbClr val="FFFFFF"/>
        </a:accent3>
        <a:accent4>
          <a:srgbClr val="000000"/>
        </a:accent4>
        <a:accent5>
          <a:srgbClr val="AAC8AD"/>
        </a:accent5>
        <a:accent6>
          <a:srgbClr val="2F6842"/>
        </a:accent6>
        <a:hlink>
          <a:srgbClr val="006F26"/>
        </a:hlink>
        <a:folHlink>
          <a:srgbClr val="0A5122"/>
        </a:folHlink>
      </a:clrScheme>
      <a:clrMap bg1="lt1" tx1="dk1" bg2="lt2" tx2="dk2" accent1="accent1" accent2="accent2" accent3="accent3" accent4="accent4" accent5="accent5" accent6="accent6" hlink="hlink" folHlink="folHlink"/>
    </a:extraClrScheme>
    <a:extraClrScheme>
      <a:clrScheme name="1_Default Design 6">
        <a:dk1>
          <a:srgbClr val="000000"/>
        </a:dk1>
        <a:lt1>
          <a:srgbClr val="FFFFFF"/>
        </a:lt1>
        <a:dk2>
          <a:srgbClr val="000000"/>
        </a:dk2>
        <a:lt2>
          <a:srgbClr val="CCCCCC"/>
        </a:lt2>
        <a:accent1>
          <a:srgbClr val="417D00"/>
        </a:accent1>
        <a:accent2>
          <a:srgbClr val="005D8F"/>
        </a:accent2>
        <a:accent3>
          <a:srgbClr val="FFFFFF"/>
        </a:accent3>
        <a:accent4>
          <a:srgbClr val="000000"/>
        </a:accent4>
        <a:accent5>
          <a:srgbClr val="B0BFAA"/>
        </a:accent5>
        <a:accent6>
          <a:srgbClr val="005381"/>
        </a:accent6>
        <a:hlink>
          <a:srgbClr val="756500"/>
        </a:hlink>
        <a:folHlink>
          <a:srgbClr val="007025"/>
        </a:folHlink>
      </a:clrScheme>
      <a:clrMap bg1="lt1" tx1="dk1" bg2="lt2" tx2="dk2" accent1="accent1" accent2="accent2" accent3="accent3" accent4="accent4" accent5="accent5" accent6="accent6" hlink="hlink" folHlink="folHlink"/>
    </a:extraClrScheme>
    <a:extraClrScheme>
      <a:clrScheme name="1_Default Design 7">
        <a:dk1>
          <a:srgbClr val="000000"/>
        </a:dk1>
        <a:lt1>
          <a:srgbClr val="FFFFFF"/>
        </a:lt1>
        <a:dk2>
          <a:srgbClr val="000000"/>
        </a:dk2>
        <a:lt2>
          <a:srgbClr val="CCCCCC"/>
        </a:lt2>
        <a:accent1>
          <a:srgbClr val="94551E"/>
        </a:accent1>
        <a:accent2>
          <a:srgbClr val="6F7517"/>
        </a:accent2>
        <a:accent3>
          <a:srgbClr val="FFFFFF"/>
        </a:accent3>
        <a:accent4>
          <a:srgbClr val="000000"/>
        </a:accent4>
        <a:accent5>
          <a:srgbClr val="C8B4AB"/>
        </a:accent5>
        <a:accent6>
          <a:srgbClr val="646914"/>
        </a:accent6>
        <a:hlink>
          <a:srgbClr val="8C465F"/>
        </a:hlink>
        <a:folHlink>
          <a:srgbClr val="167034"/>
        </a:folHlink>
      </a:clrScheme>
      <a:clrMap bg1="lt1" tx1="dk1" bg2="lt2" tx2="dk2" accent1="accent1" accent2="accent2" accent3="accent3" accent4="accent4" accent5="accent5" accent6="accent6" hlink="hlink" folHlink="folHlink"/>
    </a:extraClrScheme>
    <a:extraClrScheme>
      <a:clrScheme name="1_Default Design 8">
        <a:dk1>
          <a:srgbClr val="000000"/>
        </a:dk1>
        <a:lt1>
          <a:srgbClr val="FFFFFF"/>
        </a:lt1>
        <a:dk2>
          <a:srgbClr val="000000"/>
        </a:dk2>
        <a:lt2>
          <a:srgbClr val="CCCCCC"/>
        </a:lt2>
        <a:accent1>
          <a:srgbClr val="7F6F1A"/>
        </a:accent1>
        <a:accent2>
          <a:srgbClr val="167034"/>
        </a:accent2>
        <a:accent3>
          <a:srgbClr val="FFFFFF"/>
        </a:accent3>
        <a:accent4>
          <a:srgbClr val="000000"/>
        </a:accent4>
        <a:accent5>
          <a:srgbClr val="C0BBAB"/>
        </a:accent5>
        <a:accent6>
          <a:srgbClr val="13652E"/>
        </a:accent6>
        <a:hlink>
          <a:srgbClr val="8C483F"/>
        </a:hlink>
        <a:folHlink>
          <a:srgbClr val="634C99"/>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2055_slide</Template>
  <TotalTime>26</TotalTime>
  <Words>861</Words>
  <Application>Microsoft Office PowerPoint</Application>
  <PresentationFormat>On-screen Show (4:3)</PresentationFormat>
  <Paragraphs>18</Paragraphs>
  <Slides>9</Slides>
  <Notes>0</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2055_slide</vt:lpstr>
      <vt:lpstr>1_Default Design</vt:lpstr>
      <vt:lpstr>Slide 1</vt:lpstr>
      <vt:lpstr>Slide 2</vt:lpstr>
      <vt:lpstr>Slide 3</vt:lpstr>
      <vt:lpstr>Slide 4</vt:lpstr>
      <vt:lpstr>Body Paragraphs  Go Syllogistically</vt:lpstr>
      <vt:lpstr>Syllogism Continued</vt:lpstr>
      <vt:lpstr>Body Paragraph  Go Syllogistically</vt:lpstr>
      <vt:lpstr>Body Paragraph  Go Syllogistically</vt:lpstr>
      <vt:lpstr>Syllogism Continued</vt:lpstr>
    </vt:vector>
  </TitlesOfParts>
  <Company>Rush-Henrietta Central School District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kristian kuhn</dc:creator>
  <cp:lastModifiedBy>kristian kuhn</cp:lastModifiedBy>
  <cp:revision>4</cp:revision>
  <dcterms:created xsi:type="dcterms:W3CDTF">2010-09-28T10:19:07Z</dcterms:created>
  <dcterms:modified xsi:type="dcterms:W3CDTF">2010-09-28T15:30:20Z</dcterms:modified>
</cp:coreProperties>
</file>