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310" r:id="rId3"/>
    <p:sldId id="311" r:id="rId4"/>
    <p:sldId id="313" r:id="rId5"/>
    <p:sldId id="312" r:id="rId6"/>
    <p:sldId id="314" r:id="rId7"/>
    <p:sldId id="315" r:id="rId8"/>
    <p:sldId id="257" r:id="rId9"/>
    <p:sldId id="328" r:id="rId10"/>
    <p:sldId id="260" r:id="rId11"/>
    <p:sldId id="327" r:id="rId12"/>
    <p:sldId id="331" r:id="rId13"/>
    <p:sldId id="332" r:id="rId14"/>
    <p:sldId id="333" r:id="rId15"/>
    <p:sldId id="337" r:id="rId16"/>
    <p:sldId id="338" r:id="rId17"/>
    <p:sldId id="339" r:id="rId18"/>
    <p:sldId id="340" r:id="rId19"/>
    <p:sldId id="345" r:id="rId20"/>
    <p:sldId id="347" r:id="rId21"/>
    <p:sldId id="346" r:id="rId22"/>
    <p:sldId id="348" r:id="rId23"/>
    <p:sldId id="349" r:id="rId24"/>
    <p:sldId id="357" r:id="rId25"/>
    <p:sldId id="359" r:id="rId26"/>
    <p:sldId id="361" r:id="rId27"/>
    <p:sldId id="364" r:id="rId28"/>
    <p:sldId id="365" r:id="rId29"/>
    <p:sldId id="355" r:id="rId30"/>
    <p:sldId id="369" r:id="rId31"/>
    <p:sldId id="367" r:id="rId32"/>
    <p:sldId id="368" r:id="rId33"/>
    <p:sldId id="356" r:id="rId34"/>
    <p:sldId id="283" r:id="rId35"/>
    <p:sldId id="326" r:id="rId36"/>
    <p:sldId id="330" r:id="rId37"/>
    <p:sldId id="334" r:id="rId38"/>
    <p:sldId id="335" r:id="rId39"/>
    <p:sldId id="336" r:id="rId40"/>
    <p:sldId id="341" r:id="rId41"/>
    <p:sldId id="342" r:id="rId42"/>
    <p:sldId id="343" r:id="rId43"/>
    <p:sldId id="344" r:id="rId44"/>
    <p:sldId id="350" r:id="rId45"/>
    <p:sldId id="351" r:id="rId46"/>
    <p:sldId id="352" r:id="rId47"/>
    <p:sldId id="353" r:id="rId48"/>
    <p:sldId id="354" r:id="rId49"/>
    <p:sldId id="358" r:id="rId50"/>
    <p:sldId id="360" r:id="rId51"/>
    <p:sldId id="362" r:id="rId52"/>
    <p:sldId id="363" r:id="rId53"/>
    <p:sldId id="366" r:id="rId54"/>
    <p:sldId id="325" r:id="rId55"/>
    <p:sldId id="372" r:id="rId56"/>
    <p:sldId id="370" r:id="rId57"/>
    <p:sldId id="371" r:id="rId58"/>
    <p:sldId id="304" r:id="rId59"/>
    <p:sldId id="321" r:id="rId60"/>
    <p:sldId id="322" r:id="rId61"/>
    <p:sldId id="323" r:id="rId62"/>
    <p:sldId id="324" r:id="rId63"/>
    <p:sldId id="320" r:id="rId64"/>
    <p:sldId id="308" r:id="rId65"/>
    <p:sldId id="309" r:id="rId66"/>
    <p:sldId id="316" r:id="rId67"/>
    <p:sldId id="317" r:id="rId6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FFFF"/>
    <a:srgbClr val="FFFFCC"/>
    <a:srgbClr val="FFCC00"/>
    <a:srgbClr val="3399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0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0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3B216D-0489-4AE8-B9B1-AC8CB8A727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1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1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1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2CC558-4F8A-404F-898E-617B5280768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5767A-2737-466B-B6B4-574ED0FC67F5}" type="slidenum">
              <a:rPr lang="en-US"/>
              <a:pPr/>
              <a:t>1</a:t>
            </a:fld>
            <a:endParaRPr lang="en-US"/>
          </a:p>
        </p:txBody>
      </p:sp>
      <p:sp>
        <p:nvSpPr>
          <p:cNvPr id="152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Session 18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2AAB4-3548-4B7A-9AF1-79C20AFF3D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62107-6E51-46B5-8F07-7A72CECE57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C8BAB-485B-4C44-BF80-5C5B054F11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11759-6446-4195-831A-2D1AAE86A7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81113-4A7E-4654-AA66-A58C549D4F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4E27-6415-49F2-82AA-6A3879754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32A28-7FF8-4C38-847C-4863D5986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C124C7-9DBB-4A18-8C36-E00C7A53BF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39D06-D1AA-4030-A3EF-68CA85E40F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3A67E-3335-4EA2-AB7E-684AD3BB02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463242-A757-4387-A8E5-00239A76C6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DC8349-6131-4F47-A53A-468BA56FF03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4" Type="http://schemas.openxmlformats.org/officeDocument/2006/relationships/slide" Target="slide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WINDOWS\Desktop\jeopardy\thinktheme.wav" TargetMode="External"/><Relationship Id="rId4" Type="http://schemas.openxmlformats.org/officeDocument/2006/relationships/image" Target="../media/image2.png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slide" Target="slide27.xml"/><Relationship Id="rId4" Type="http://schemas.openxmlformats.org/officeDocument/2006/relationships/oleObject" Target="../embeddings/oleObject3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slide" Target="slide22.xml"/><Relationship Id="rId4" Type="http://schemas.openxmlformats.org/officeDocument/2006/relationships/oleObject" Target="../embeddings/oleObject4.bin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5.bin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6.wav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13" Type="http://schemas.openxmlformats.org/officeDocument/2006/relationships/slide" Target="slide15.xml"/><Relationship Id="rId18" Type="http://schemas.openxmlformats.org/officeDocument/2006/relationships/slide" Target="slide17.xml"/><Relationship Id="rId26" Type="http://schemas.openxmlformats.org/officeDocument/2006/relationships/slide" Target="slide33.xml"/><Relationship Id="rId3" Type="http://schemas.openxmlformats.org/officeDocument/2006/relationships/slide" Target="slide14.xml"/><Relationship Id="rId21" Type="http://schemas.openxmlformats.org/officeDocument/2006/relationships/slide" Target="slide32.xml"/><Relationship Id="rId7" Type="http://schemas.openxmlformats.org/officeDocument/2006/relationships/slide" Target="slide11.xml"/><Relationship Id="rId12" Type="http://schemas.openxmlformats.org/officeDocument/2006/relationships/slide" Target="slide10.xml"/><Relationship Id="rId17" Type="http://schemas.openxmlformats.org/officeDocument/2006/relationships/slide" Target="slide12.xml"/><Relationship Id="rId25" Type="http://schemas.openxmlformats.org/officeDocument/2006/relationships/slide" Target="slide28.xml"/><Relationship Id="rId2" Type="http://schemas.openxmlformats.org/officeDocument/2006/relationships/slide" Target="slide9.xml"/><Relationship Id="rId16" Type="http://schemas.openxmlformats.org/officeDocument/2006/relationships/slide" Target="slide30.xml"/><Relationship Id="rId20" Type="http://schemas.openxmlformats.org/officeDocument/2006/relationships/slide" Target="slide64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9.xml"/><Relationship Id="rId11" Type="http://schemas.openxmlformats.org/officeDocument/2006/relationships/slide" Target="slide31.xml"/><Relationship Id="rId24" Type="http://schemas.openxmlformats.org/officeDocument/2006/relationships/slide" Target="slide23.xml"/><Relationship Id="rId5" Type="http://schemas.openxmlformats.org/officeDocument/2006/relationships/slide" Target="slide24.xml"/><Relationship Id="rId15" Type="http://schemas.openxmlformats.org/officeDocument/2006/relationships/slide" Target="slide25.xml"/><Relationship Id="rId23" Type="http://schemas.openxmlformats.org/officeDocument/2006/relationships/slide" Target="slide18.xml"/><Relationship Id="rId10" Type="http://schemas.openxmlformats.org/officeDocument/2006/relationships/slide" Target="slide26.xml"/><Relationship Id="rId19" Type="http://schemas.openxmlformats.org/officeDocument/2006/relationships/slide" Target="slide65.xml"/><Relationship Id="rId4" Type="http://schemas.openxmlformats.org/officeDocument/2006/relationships/slide" Target="slide19.xml"/><Relationship Id="rId9" Type="http://schemas.openxmlformats.org/officeDocument/2006/relationships/slide" Target="slide21.xml"/><Relationship Id="rId14" Type="http://schemas.openxmlformats.org/officeDocument/2006/relationships/slide" Target="slide20.xml"/><Relationship Id="rId22" Type="http://schemas.openxmlformats.org/officeDocument/2006/relationships/slide" Target="slide13.xml"/><Relationship Id="rId27" Type="http://schemas.openxmlformats.org/officeDocument/2006/relationships/slide" Target="slide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jeopar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219200"/>
            <a:ext cx="86106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6149" name="Picture 5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6150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 dirty="0" smtClean="0">
                <a:latin typeface="Enchanted" pitchFamily="18" charset="0"/>
              </a:rPr>
              <a:t>The equation of the line that is perpendicular to the y-axis and passes through the point ( 5, -10 )</a:t>
            </a:r>
            <a:endParaRPr lang="en-US" sz="4200" b="1" dirty="0">
              <a:latin typeface="Enchanted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6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149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83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830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0772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 dirty="0" smtClean="0"/>
              <a:t>The equation of the line that is parallel to 3y – 6x  = 20 and passes through the point ( -4, 5 )</a:t>
            </a:r>
            <a:endParaRPr lang="en-US" sz="42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83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8307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0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240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74676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 dirty="0" smtClean="0"/>
              <a:t>The equation of the line that is perpendicular to y = –5x – 9</a:t>
            </a:r>
          </a:p>
          <a:p>
            <a:pPr algn="ctr">
              <a:buFontTx/>
              <a:buNone/>
            </a:pPr>
            <a:r>
              <a:rPr lang="en-US" sz="4200" b="1" dirty="0" smtClean="0"/>
              <a:t>and passes through the point </a:t>
            </a:r>
          </a:p>
          <a:p>
            <a:pPr algn="ctr">
              <a:buFontTx/>
              <a:buNone/>
            </a:pPr>
            <a:r>
              <a:rPr lang="en-US" sz="4200" b="1" dirty="0" smtClean="0"/>
              <a:t>( 20, -3 ) </a:t>
            </a:r>
            <a:endParaRPr lang="en-US" sz="42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240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0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42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342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9248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3800" b="1" dirty="0" smtClean="0"/>
              <a:t>Find the equation of the line that is the perpendicular bisector to the segment with endpoints ( 3, 7 ) and ( 5, 11 )?</a:t>
            </a:r>
            <a:endParaRPr lang="en-US" sz="38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34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342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45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445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724400" y="1295400"/>
            <a:ext cx="4038600" cy="3657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 dirty="0" smtClean="0"/>
              <a:t>The conditional statement to prove that</a:t>
            </a:r>
          </a:p>
          <a:p>
            <a:pPr algn="ctr">
              <a:buFontTx/>
              <a:buNone/>
            </a:pPr>
            <a:r>
              <a:rPr lang="en-US" sz="4200" b="1" dirty="0" smtClean="0"/>
              <a:t>&lt; 5 = &lt; 7</a:t>
            </a:r>
            <a:endParaRPr lang="en-US" sz="4200" b="1" dirty="0"/>
          </a:p>
        </p:txBody>
      </p:sp>
      <p:grpSp>
        <p:nvGrpSpPr>
          <p:cNvPr id="104470" name="Group 22"/>
          <p:cNvGrpSpPr>
            <a:grpSpLocks/>
          </p:cNvGrpSpPr>
          <p:nvPr/>
        </p:nvGrpSpPr>
        <p:grpSpPr bwMode="auto">
          <a:xfrm>
            <a:off x="533400" y="1371600"/>
            <a:ext cx="3505200" cy="3962400"/>
            <a:chOff x="144" y="1008"/>
            <a:chExt cx="2208" cy="2496"/>
          </a:xfrm>
        </p:grpSpPr>
        <p:sp>
          <p:nvSpPr>
            <p:cNvPr id="104471" name="Line 23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72" name="Line 24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73" name="Line 25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474" name="Text Box 26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04475" name="Text Box 27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04476" name="Text Box 28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04477" name="Text Box 29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04478" name="Text Box 30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04479" name="Text Box 31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04480" name="Text Box 32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04481" name="Text Box 33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477000" y="3124200"/>
            <a:ext cx="685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~</a:t>
            </a:r>
            <a:endParaRPr lang="en-US" sz="48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44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4451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854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854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grpSp>
        <p:nvGrpSpPr>
          <p:cNvPr id="108551" name="Group 7"/>
          <p:cNvGrpSpPr>
            <a:grpSpLocks/>
          </p:cNvGrpSpPr>
          <p:nvPr/>
        </p:nvGrpSpPr>
        <p:grpSpPr bwMode="auto">
          <a:xfrm>
            <a:off x="533400" y="1371600"/>
            <a:ext cx="3505200" cy="3962400"/>
            <a:chOff x="144" y="1008"/>
            <a:chExt cx="2208" cy="2496"/>
          </a:xfrm>
        </p:grpSpPr>
        <p:sp>
          <p:nvSpPr>
            <p:cNvPr id="108552" name="Line 8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3" name="Line 9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4" name="Line 10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555" name="Text Box 11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08556" name="Text Box 12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08557" name="Text Box 13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08558" name="Text Box 14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08559" name="Text Box 15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08560" name="Text Box 16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08561" name="Text Box 17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08562" name="Text Box 18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</p:grpSp>
      <p:sp>
        <p:nvSpPr>
          <p:cNvPr id="22" name="Rectangle 6"/>
          <p:cNvSpPr txBox="1">
            <a:spLocks noChangeArrowheads="1"/>
          </p:cNvSpPr>
          <p:nvPr/>
        </p:nvSpPr>
        <p:spPr bwMode="auto">
          <a:xfrm>
            <a:off x="4724400" y="1295400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Given: a ||</a:t>
            </a:r>
            <a:r>
              <a:rPr kumimoji="0" lang="en-US" sz="4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conditional statement to prove that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 4 = &lt; 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77000" y="3886200"/>
            <a:ext cx="685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~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102114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b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85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8547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95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0957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grpSp>
        <p:nvGrpSpPr>
          <p:cNvPr id="109575" name="Group 7"/>
          <p:cNvGrpSpPr>
            <a:grpSpLocks/>
          </p:cNvGrpSpPr>
          <p:nvPr/>
        </p:nvGrpSpPr>
        <p:grpSpPr bwMode="auto">
          <a:xfrm>
            <a:off x="533400" y="1371600"/>
            <a:ext cx="3505200" cy="3962400"/>
            <a:chOff x="144" y="1008"/>
            <a:chExt cx="2208" cy="2496"/>
          </a:xfrm>
        </p:grpSpPr>
        <p:sp>
          <p:nvSpPr>
            <p:cNvPr id="109576" name="Line 8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7" name="Line 9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8" name="Line 10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9" name="Text Box 11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09580" name="Text Box 12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09581" name="Text Box 13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09582" name="Text Box 14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09583" name="Text Box 15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09584" name="Text Box 16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09585" name="Text Box 17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09586" name="Text Box 18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</p:grpSp>
      <p:sp>
        <p:nvSpPr>
          <p:cNvPr id="22" name="Rectangle 6"/>
          <p:cNvSpPr txBox="1">
            <a:spLocks noChangeArrowheads="1"/>
          </p:cNvSpPr>
          <p:nvPr/>
        </p:nvSpPr>
        <p:spPr bwMode="auto">
          <a:xfrm>
            <a:off x="4724400" y="1295400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Given: a ||</a:t>
            </a:r>
            <a:r>
              <a:rPr kumimoji="0" lang="en-US" sz="4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conditional statement to prove that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 2 = &lt; 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477000" y="3886200"/>
            <a:ext cx="685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~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102114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b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095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9571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059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059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grpSp>
        <p:nvGrpSpPr>
          <p:cNvPr id="110599" name="Group 7"/>
          <p:cNvGrpSpPr>
            <a:grpSpLocks/>
          </p:cNvGrpSpPr>
          <p:nvPr/>
        </p:nvGrpSpPr>
        <p:grpSpPr bwMode="auto">
          <a:xfrm>
            <a:off x="533400" y="1371600"/>
            <a:ext cx="3505200" cy="3962400"/>
            <a:chOff x="144" y="1008"/>
            <a:chExt cx="2208" cy="2496"/>
          </a:xfrm>
        </p:grpSpPr>
        <p:sp>
          <p:nvSpPr>
            <p:cNvPr id="110600" name="Line 8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1" name="Line 9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2" name="Line 10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603" name="Text Box 11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10604" name="Text Box 12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10605" name="Text Box 13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10606" name="Text Box 14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10607" name="Text Box 15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10608" name="Text Box 16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10609" name="Text Box 17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10610" name="Text Box 18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</p:grpSp>
      <p:sp>
        <p:nvSpPr>
          <p:cNvPr id="22" name="Rectangle 6"/>
          <p:cNvSpPr txBox="1">
            <a:spLocks noChangeArrowheads="1"/>
          </p:cNvSpPr>
          <p:nvPr/>
        </p:nvSpPr>
        <p:spPr bwMode="auto">
          <a:xfrm>
            <a:off x="4724400" y="1295400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Given: </a:t>
            </a:r>
            <a:r>
              <a:rPr lang="en-US" sz="4200" b="1" kern="0" dirty="0"/>
              <a:t>&lt; </a:t>
            </a:r>
            <a:r>
              <a:rPr lang="en-US" sz="4200" b="1" kern="0" dirty="0" smtClean="0"/>
              <a:t>3 </a:t>
            </a:r>
            <a:r>
              <a:rPr lang="en-US" sz="4200" b="1" kern="0" dirty="0"/>
              <a:t>= &lt; 5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conditional statement to prove that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200" b="1" kern="0" noProof="0" dirty="0" smtClean="0">
                <a:latin typeface="+mn-lt"/>
              </a:rPr>
              <a:t>a || b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1066800"/>
            <a:ext cx="685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~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102114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b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059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059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16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162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grpSp>
        <p:nvGrpSpPr>
          <p:cNvPr id="111635" name="Group 19"/>
          <p:cNvGrpSpPr>
            <a:grpSpLocks/>
          </p:cNvGrpSpPr>
          <p:nvPr/>
        </p:nvGrpSpPr>
        <p:grpSpPr bwMode="auto">
          <a:xfrm>
            <a:off x="533400" y="1371600"/>
            <a:ext cx="3505200" cy="3962400"/>
            <a:chOff x="144" y="1008"/>
            <a:chExt cx="2208" cy="2496"/>
          </a:xfrm>
        </p:grpSpPr>
        <p:sp>
          <p:nvSpPr>
            <p:cNvPr id="111636" name="Line 20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37" name="Line 21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38" name="Line 22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639" name="Text Box 23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11640" name="Text Box 24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11641" name="Text Box 25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11642" name="Text Box 26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11643" name="Text Box 27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11644" name="Text Box 28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11645" name="Text Box 29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11646" name="Text Box 30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</p:grpSp>
      <p:sp>
        <p:nvSpPr>
          <p:cNvPr id="22" name="Rectangle 6"/>
          <p:cNvSpPr txBox="1">
            <a:spLocks noChangeArrowheads="1"/>
          </p:cNvSpPr>
          <p:nvPr/>
        </p:nvSpPr>
        <p:spPr bwMode="auto">
          <a:xfrm>
            <a:off x="4724400" y="1295400"/>
            <a:ext cx="4038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Given: </a:t>
            </a:r>
            <a:r>
              <a:rPr lang="en-US" sz="4200" b="1" kern="0" dirty="0"/>
              <a:t>&lt; </a:t>
            </a:r>
            <a:r>
              <a:rPr lang="en-US" sz="4200" b="1" kern="0" dirty="0" smtClean="0"/>
              <a:t>2 </a:t>
            </a:r>
            <a:r>
              <a:rPr lang="en-US" sz="4200" b="1" kern="0" dirty="0"/>
              <a:t>= &lt; </a:t>
            </a:r>
            <a:r>
              <a:rPr lang="en-US" sz="4200" b="1" kern="0" dirty="0" smtClean="0"/>
              <a:t>7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conditional statement to prove that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200" b="1" kern="0" noProof="0" dirty="0" smtClean="0">
                <a:latin typeface="+mn-lt"/>
              </a:rPr>
              <a:t>a || b</a:t>
            </a:r>
            <a:endParaRPr kumimoji="0" lang="en-US" sz="4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1066800"/>
            <a:ext cx="685800" cy="838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~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2971800" y="1021140"/>
            <a:ext cx="2438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b</a:t>
            </a:r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16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19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73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1674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876800" y="762000"/>
            <a:ext cx="40386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200" b="1">
                <a:sym typeface="Symbol" pitchFamily="18" charset="2"/>
              </a:rPr>
              <a:t>5 if </a:t>
            </a:r>
            <a:r>
              <a:rPr lang="en-US" sz="4200" b="1"/>
              <a:t>a</a:t>
            </a:r>
            <a:r>
              <a:rPr lang="en-US" sz="4200" b="1">
                <a:sym typeface="Symbol" pitchFamily="18" charset="2"/>
              </a:rPr>
              <a:t> b and m1 = 95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200" b="1">
                <a:sym typeface="Symbol" pitchFamily="18" charset="2"/>
              </a:rPr>
              <a:t>.</a:t>
            </a:r>
          </a:p>
        </p:txBody>
      </p:sp>
      <p:grpSp>
        <p:nvGrpSpPr>
          <p:cNvPr id="116768" name="Group 32"/>
          <p:cNvGrpSpPr>
            <a:grpSpLocks/>
          </p:cNvGrpSpPr>
          <p:nvPr/>
        </p:nvGrpSpPr>
        <p:grpSpPr bwMode="auto">
          <a:xfrm>
            <a:off x="457200" y="838200"/>
            <a:ext cx="3505200" cy="4419600"/>
            <a:chOff x="144" y="720"/>
            <a:chExt cx="2208" cy="2784"/>
          </a:xfrm>
        </p:grpSpPr>
        <p:sp>
          <p:nvSpPr>
            <p:cNvPr id="116769" name="Text Box 33"/>
            <p:cNvSpPr txBox="1">
              <a:spLocks noChangeArrowheads="1"/>
            </p:cNvSpPr>
            <p:nvPr/>
          </p:nvSpPr>
          <p:spPr bwMode="auto">
            <a:xfrm>
              <a:off x="1776" y="720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16770" name="Line 34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771" name="Line 35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772" name="Line 36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773" name="Text Box 37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16774" name="Text Box 38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16775" name="Text Box 39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16776" name="Text Box 40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16777" name="Text Box 41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16778" name="Text Box 42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16779" name="Text Box 43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16780" name="Text Box 44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  <p:sp>
          <p:nvSpPr>
            <p:cNvPr id="116781" name="Text Box 45"/>
            <p:cNvSpPr txBox="1">
              <a:spLocks noChangeArrowheads="1"/>
            </p:cNvSpPr>
            <p:nvPr/>
          </p:nvSpPr>
          <p:spPr bwMode="auto">
            <a:xfrm>
              <a:off x="2112" y="1152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167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67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48" name="Group 44"/>
          <p:cNvGrpSpPr>
            <a:grpSpLocks/>
          </p:cNvGrpSpPr>
          <p:nvPr/>
        </p:nvGrpSpPr>
        <p:grpSpPr bwMode="auto">
          <a:xfrm>
            <a:off x="0" y="1195388"/>
            <a:ext cx="1752600" cy="1066800"/>
            <a:chOff x="2352" y="0"/>
            <a:chExt cx="1104" cy="672"/>
          </a:xfrm>
        </p:grpSpPr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46" name="Picture 4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49" name="Group 45"/>
          <p:cNvGrpSpPr>
            <a:grpSpLocks/>
          </p:cNvGrpSpPr>
          <p:nvPr/>
        </p:nvGrpSpPr>
        <p:grpSpPr bwMode="auto">
          <a:xfrm>
            <a:off x="1905000" y="1195388"/>
            <a:ext cx="1752600" cy="1066800"/>
            <a:chOff x="2352" y="0"/>
            <a:chExt cx="1104" cy="672"/>
          </a:xfrm>
        </p:grpSpPr>
        <p:sp>
          <p:nvSpPr>
            <p:cNvPr id="72750" name="Rectangle 4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1" name="Picture 4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2" name="Group 48"/>
          <p:cNvGrpSpPr>
            <a:grpSpLocks/>
          </p:cNvGrpSpPr>
          <p:nvPr/>
        </p:nvGrpSpPr>
        <p:grpSpPr bwMode="auto">
          <a:xfrm>
            <a:off x="3733800" y="1177925"/>
            <a:ext cx="1752600" cy="1066800"/>
            <a:chOff x="2352" y="0"/>
            <a:chExt cx="1104" cy="672"/>
          </a:xfrm>
        </p:grpSpPr>
        <p:sp>
          <p:nvSpPr>
            <p:cNvPr id="72753" name="Rectangle 4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4" name="Picture 5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5" name="Group 51"/>
          <p:cNvGrpSpPr>
            <a:grpSpLocks/>
          </p:cNvGrpSpPr>
          <p:nvPr/>
        </p:nvGrpSpPr>
        <p:grpSpPr bwMode="auto">
          <a:xfrm>
            <a:off x="5543550" y="1177925"/>
            <a:ext cx="1752600" cy="1066800"/>
            <a:chOff x="2352" y="0"/>
            <a:chExt cx="1104" cy="672"/>
          </a:xfrm>
        </p:grpSpPr>
        <p:sp>
          <p:nvSpPr>
            <p:cNvPr id="72756" name="Rectangle 5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57" name="Picture 5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58" name="Group 54"/>
          <p:cNvGrpSpPr>
            <a:grpSpLocks/>
          </p:cNvGrpSpPr>
          <p:nvPr/>
        </p:nvGrpSpPr>
        <p:grpSpPr bwMode="auto">
          <a:xfrm>
            <a:off x="7391400" y="1195388"/>
            <a:ext cx="1752600" cy="1066800"/>
            <a:chOff x="2352" y="0"/>
            <a:chExt cx="1104" cy="672"/>
          </a:xfrm>
        </p:grpSpPr>
        <p:sp>
          <p:nvSpPr>
            <p:cNvPr id="72759" name="Rectangle 5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0" name="Picture 5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3" name="Group 59"/>
          <p:cNvGrpSpPr>
            <a:grpSpLocks/>
          </p:cNvGrpSpPr>
          <p:nvPr/>
        </p:nvGrpSpPr>
        <p:grpSpPr bwMode="auto">
          <a:xfrm>
            <a:off x="0" y="2379663"/>
            <a:ext cx="1752600" cy="1066800"/>
            <a:chOff x="2352" y="0"/>
            <a:chExt cx="1104" cy="672"/>
          </a:xfrm>
        </p:grpSpPr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5" name="Picture 6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6" name="Group 62"/>
          <p:cNvGrpSpPr>
            <a:grpSpLocks/>
          </p:cNvGrpSpPr>
          <p:nvPr/>
        </p:nvGrpSpPr>
        <p:grpSpPr bwMode="auto">
          <a:xfrm>
            <a:off x="1905000" y="2379663"/>
            <a:ext cx="1752600" cy="1066800"/>
            <a:chOff x="2352" y="0"/>
            <a:chExt cx="1104" cy="672"/>
          </a:xfrm>
        </p:grpSpPr>
        <p:sp>
          <p:nvSpPr>
            <p:cNvPr id="72767" name="Rectangle 63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68" name="Picture 64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69" name="Group 65"/>
          <p:cNvGrpSpPr>
            <a:grpSpLocks/>
          </p:cNvGrpSpPr>
          <p:nvPr/>
        </p:nvGrpSpPr>
        <p:grpSpPr bwMode="auto">
          <a:xfrm>
            <a:off x="3733800" y="2362200"/>
            <a:ext cx="1752600" cy="1066800"/>
            <a:chOff x="2352" y="0"/>
            <a:chExt cx="1104" cy="672"/>
          </a:xfrm>
        </p:grpSpPr>
        <p:sp>
          <p:nvSpPr>
            <p:cNvPr id="72770" name="Rectangle 6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1" name="Picture 6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2" name="Group 68"/>
          <p:cNvGrpSpPr>
            <a:grpSpLocks/>
          </p:cNvGrpSpPr>
          <p:nvPr/>
        </p:nvGrpSpPr>
        <p:grpSpPr bwMode="auto">
          <a:xfrm>
            <a:off x="5543550" y="2362200"/>
            <a:ext cx="1752600" cy="1066800"/>
            <a:chOff x="2352" y="0"/>
            <a:chExt cx="1104" cy="672"/>
          </a:xfrm>
        </p:grpSpPr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4" name="Picture 7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5" name="Group 71"/>
          <p:cNvGrpSpPr>
            <a:grpSpLocks/>
          </p:cNvGrpSpPr>
          <p:nvPr/>
        </p:nvGrpSpPr>
        <p:grpSpPr bwMode="auto">
          <a:xfrm>
            <a:off x="7391400" y="2379663"/>
            <a:ext cx="1752600" cy="1066800"/>
            <a:chOff x="2352" y="0"/>
            <a:chExt cx="1104" cy="672"/>
          </a:xfrm>
        </p:grpSpPr>
        <p:sp>
          <p:nvSpPr>
            <p:cNvPr id="72776" name="Rectangle 7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77" name="Picture 7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79" name="Group 75"/>
          <p:cNvGrpSpPr>
            <a:grpSpLocks/>
          </p:cNvGrpSpPr>
          <p:nvPr/>
        </p:nvGrpSpPr>
        <p:grpSpPr bwMode="auto">
          <a:xfrm>
            <a:off x="0" y="3522663"/>
            <a:ext cx="1752600" cy="1066800"/>
            <a:chOff x="2352" y="0"/>
            <a:chExt cx="1104" cy="672"/>
          </a:xfrm>
        </p:grpSpPr>
        <p:sp>
          <p:nvSpPr>
            <p:cNvPr id="72780" name="Rectangle 76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1" name="Picture 77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2" name="Group 78"/>
          <p:cNvGrpSpPr>
            <a:grpSpLocks/>
          </p:cNvGrpSpPr>
          <p:nvPr/>
        </p:nvGrpSpPr>
        <p:grpSpPr bwMode="auto">
          <a:xfrm>
            <a:off x="1905000" y="3522663"/>
            <a:ext cx="1752600" cy="1066800"/>
            <a:chOff x="2352" y="0"/>
            <a:chExt cx="1104" cy="672"/>
          </a:xfrm>
        </p:grpSpPr>
        <p:sp>
          <p:nvSpPr>
            <p:cNvPr id="72783" name="Rectangle 79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4" name="Picture 80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5" name="Group 81"/>
          <p:cNvGrpSpPr>
            <a:grpSpLocks/>
          </p:cNvGrpSpPr>
          <p:nvPr/>
        </p:nvGrpSpPr>
        <p:grpSpPr bwMode="auto">
          <a:xfrm>
            <a:off x="3733800" y="3505200"/>
            <a:ext cx="1752600" cy="1066800"/>
            <a:chOff x="2352" y="0"/>
            <a:chExt cx="1104" cy="672"/>
          </a:xfrm>
        </p:grpSpPr>
        <p:sp>
          <p:nvSpPr>
            <p:cNvPr id="72786" name="Rectangle 8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87" name="Picture 8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88" name="Group 84"/>
          <p:cNvGrpSpPr>
            <a:grpSpLocks/>
          </p:cNvGrpSpPr>
          <p:nvPr/>
        </p:nvGrpSpPr>
        <p:grpSpPr bwMode="auto">
          <a:xfrm>
            <a:off x="5543550" y="3505200"/>
            <a:ext cx="1752600" cy="1066800"/>
            <a:chOff x="2352" y="0"/>
            <a:chExt cx="1104" cy="672"/>
          </a:xfrm>
        </p:grpSpPr>
        <p:sp>
          <p:nvSpPr>
            <p:cNvPr id="72789" name="Rectangle 8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0" name="Picture 8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1" name="Group 87"/>
          <p:cNvGrpSpPr>
            <a:grpSpLocks/>
          </p:cNvGrpSpPr>
          <p:nvPr/>
        </p:nvGrpSpPr>
        <p:grpSpPr bwMode="auto">
          <a:xfrm>
            <a:off x="7391400" y="3522663"/>
            <a:ext cx="1752600" cy="1066800"/>
            <a:chOff x="2352" y="0"/>
            <a:chExt cx="1104" cy="672"/>
          </a:xfrm>
        </p:grpSpPr>
        <p:sp>
          <p:nvSpPr>
            <p:cNvPr id="72792" name="Rectangle 8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3" name="Picture 8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5" name="Group 91"/>
          <p:cNvGrpSpPr>
            <a:grpSpLocks/>
          </p:cNvGrpSpPr>
          <p:nvPr/>
        </p:nvGrpSpPr>
        <p:grpSpPr bwMode="auto">
          <a:xfrm>
            <a:off x="0" y="4665663"/>
            <a:ext cx="1752600" cy="1066800"/>
            <a:chOff x="2352" y="0"/>
            <a:chExt cx="1104" cy="672"/>
          </a:xfrm>
        </p:grpSpPr>
        <p:sp>
          <p:nvSpPr>
            <p:cNvPr id="72796" name="Rectangle 92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797" name="Picture 93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98" name="Group 94"/>
          <p:cNvGrpSpPr>
            <a:grpSpLocks/>
          </p:cNvGrpSpPr>
          <p:nvPr/>
        </p:nvGrpSpPr>
        <p:grpSpPr bwMode="auto">
          <a:xfrm>
            <a:off x="1905000" y="4665663"/>
            <a:ext cx="1752600" cy="1066800"/>
            <a:chOff x="2352" y="0"/>
            <a:chExt cx="1104" cy="672"/>
          </a:xfrm>
        </p:grpSpPr>
        <p:sp>
          <p:nvSpPr>
            <p:cNvPr id="72799" name="Rectangle 95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0" name="Picture 96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1" name="Group 97"/>
          <p:cNvGrpSpPr>
            <a:grpSpLocks/>
          </p:cNvGrpSpPr>
          <p:nvPr/>
        </p:nvGrpSpPr>
        <p:grpSpPr bwMode="auto">
          <a:xfrm>
            <a:off x="3733800" y="4648200"/>
            <a:ext cx="1752600" cy="1066800"/>
            <a:chOff x="2352" y="0"/>
            <a:chExt cx="1104" cy="672"/>
          </a:xfrm>
        </p:grpSpPr>
        <p:sp>
          <p:nvSpPr>
            <p:cNvPr id="72802" name="Rectangle 9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3" name="Picture 9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4" name="Group 100"/>
          <p:cNvGrpSpPr>
            <a:grpSpLocks/>
          </p:cNvGrpSpPr>
          <p:nvPr/>
        </p:nvGrpSpPr>
        <p:grpSpPr bwMode="auto">
          <a:xfrm>
            <a:off x="5543550" y="4648200"/>
            <a:ext cx="1752600" cy="1066800"/>
            <a:chOff x="2352" y="0"/>
            <a:chExt cx="1104" cy="672"/>
          </a:xfrm>
        </p:grpSpPr>
        <p:sp>
          <p:nvSpPr>
            <p:cNvPr id="72805" name="Rectangle 10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6" name="Picture 10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07" name="Group 103"/>
          <p:cNvGrpSpPr>
            <a:grpSpLocks/>
          </p:cNvGrpSpPr>
          <p:nvPr/>
        </p:nvGrpSpPr>
        <p:grpSpPr bwMode="auto">
          <a:xfrm>
            <a:off x="7391400" y="4665663"/>
            <a:ext cx="1752600" cy="1066800"/>
            <a:chOff x="2352" y="0"/>
            <a:chExt cx="1104" cy="672"/>
          </a:xfrm>
        </p:grpSpPr>
        <p:sp>
          <p:nvSpPr>
            <p:cNvPr id="72808" name="Rectangle 10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09" name="Picture 10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1" name="Group 107"/>
          <p:cNvGrpSpPr>
            <a:grpSpLocks/>
          </p:cNvGrpSpPr>
          <p:nvPr/>
        </p:nvGrpSpPr>
        <p:grpSpPr bwMode="auto">
          <a:xfrm>
            <a:off x="0" y="5791200"/>
            <a:ext cx="1752600" cy="1066800"/>
            <a:chOff x="2352" y="0"/>
            <a:chExt cx="1104" cy="672"/>
          </a:xfrm>
        </p:grpSpPr>
        <p:sp>
          <p:nvSpPr>
            <p:cNvPr id="72812" name="Rectangle 108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3" name="Picture 109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4" name="Group 110"/>
          <p:cNvGrpSpPr>
            <a:grpSpLocks/>
          </p:cNvGrpSpPr>
          <p:nvPr/>
        </p:nvGrpSpPr>
        <p:grpSpPr bwMode="auto">
          <a:xfrm>
            <a:off x="1905000" y="5791200"/>
            <a:ext cx="1752600" cy="1066800"/>
            <a:chOff x="2352" y="0"/>
            <a:chExt cx="1104" cy="672"/>
          </a:xfrm>
        </p:grpSpPr>
        <p:sp>
          <p:nvSpPr>
            <p:cNvPr id="72815" name="Rectangle 111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6" name="Picture 112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17" name="Group 113"/>
          <p:cNvGrpSpPr>
            <a:grpSpLocks/>
          </p:cNvGrpSpPr>
          <p:nvPr/>
        </p:nvGrpSpPr>
        <p:grpSpPr bwMode="auto">
          <a:xfrm>
            <a:off x="3733800" y="5773738"/>
            <a:ext cx="1752600" cy="1066800"/>
            <a:chOff x="2352" y="0"/>
            <a:chExt cx="1104" cy="672"/>
          </a:xfrm>
        </p:grpSpPr>
        <p:sp>
          <p:nvSpPr>
            <p:cNvPr id="72818" name="Rectangle 114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19" name="Picture 115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0" name="Group 116"/>
          <p:cNvGrpSpPr>
            <a:grpSpLocks/>
          </p:cNvGrpSpPr>
          <p:nvPr/>
        </p:nvGrpSpPr>
        <p:grpSpPr bwMode="auto">
          <a:xfrm>
            <a:off x="5543550" y="5773738"/>
            <a:ext cx="1752600" cy="1066800"/>
            <a:chOff x="2352" y="0"/>
            <a:chExt cx="1104" cy="672"/>
          </a:xfrm>
        </p:grpSpPr>
        <p:sp>
          <p:nvSpPr>
            <p:cNvPr id="72821" name="Rectangle 117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2" name="Picture 118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823" name="Group 119"/>
          <p:cNvGrpSpPr>
            <a:grpSpLocks/>
          </p:cNvGrpSpPr>
          <p:nvPr/>
        </p:nvGrpSpPr>
        <p:grpSpPr bwMode="auto">
          <a:xfrm>
            <a:off x="7391400" y="5791200"/>
            <a:ext cx="1752600" cy="1066800"/>
            <a:chOff x="2352" y="0"/>
            <a:chExt cx="1104" cy="672"/>
          </a:xfrm>
        </p:grpSpPr>
        <p:sp>
          <p:nvSpPr>
            <p:cNvPr id="72824" name="Rectangle 120"/>
            <p:cNvSpPr>
              <a:spLocks noChangeArrowheads="1"/>
            </p:cNvSpPr>
            <p:nvPr/>
          </p:nvSpPr>
          <p:spPr bwMode="auto">
            <a:xfrm>
              <a:off x="2352" y="0"/>
              <a:ext cx="1104" cy="672"/>
            </a:xfrm>
            <a:prstGeom prst="rect">
              <a:avLst/>
            </a:prstGeom>
            <a:gradFill rotWithShape="0">
              <a:gsLst>
                <a:gs pos="0">
                  <a:srgbClr val="3399FF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825" name="Picture 121" descr="jeopard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" y="180"/>
              <a:ext cx="1068" cy="312"/>
            </a:xfrm>
            <a:prstGeom prst="rect">
              <a:avLst/>
            </a:prstGeom>
            <a:noFill/>
          </p:spPr>
        </p:pic>
      </p:grpSp>
      <p:grpSp>
        <p:nvGrpSpPr>
          <p:cNvPr id="7270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2707" name="Line 3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8" name="Line 4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09" name="Line 5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0" name="Line 6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1" name="Line 7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2" name="Line 8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3" name="Line 9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4" name="Line 10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15" name="Line 11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830" name="Text Box 126"/>
          <p:cNvSpPr txBox="1">
            <a:spLocks noChangeArrowheads="1"/>
          </p:cNvSpPr>
          <p:nvPr/>
        </p:nvSpPr>
        <p:spPr bwMode="auto">
          <a:xfrm>
            <a:off x="7391400" y="1219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72842" name="Text Box 138"/>
          <p:cNvSpPr txBox="1">
            <a:spLocks noChangeArrowheads="1"/>
          </p:cNvSpPr>
          <p:nvPr/>
        </p:nvSpPr>
        <p:spPr bwMode="auto">
          <a:xfrm>
            <a:off x="19050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6" name="Group 162"/>
          <p:cNvGrpSpPr>
            <a:grpSpLocks/>
          </p:cNvGrpSpPr>
          <p:nvPr/>
        </p:nvGrpSpPr>
        <p:grpSpPr bwMode="auto">
          <a:xfrm>
            <a:off x="5562600" y="2362200"/>
            <a:ext cx="3581400" cy="2133600"/>
            <a:chOff x="3504" y="1488"/>
            <a:chExt cx="2256" cy="1344"/>
          </a:xfrm>
        </p:grpSpPr>
        <p:sp>
          <p:nvSpPr>
            <p:cNvPr id="72840" name="Text Box 136"/>
            <p:cNvSpPr txBox="1">
              <a:spLocks noChangeArrowheads="1"/>
            </p:cNvSpPr>
            <p:nvPr/>
          </p:nvSpPr>
          <p:spPr bwMode="auto">
            <a:xfrm>
              <a:off x="4656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4" name="Text Box 130"/>
            <p:cNvSpPr txBox="1">
              <a:spLocks noChangeArrowheads="1"/>
            </p:cNvSpPr>
            <p:nvPr/>
          </p:nvSpPr>
          <p:spPr bwMode="auto">
            <a:xfrm>
              <a:off x="3504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4" name="Text Box 140"/>
          <p:cNvSpPr txBox="1">
            <a:spLocks noChangeArrowheads="1"/>
          </p:cNvSpPr>
          <p:nvPr/>
        </p:nvSpPr>
        <p:spPr bwMode="auto">
          <a:xfrm>
            <a:off x="5562600" y="4648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1" name="Group 167"/>
          <p:cNvGrpSpPr>
            <a:grpSpLocks/>
          </p:cNvGrpSpPr>
          <p:nvPr/>
        </p:nvGrpSpPr>
        <p:grpSpPr bwMode="auto">
          <a:xfrm>
            <a:off x="3733800" y="1219200"/>
            <a:ext cx="3581400" cy="2133600"/>
            <a:chOff x="2352" y="768"/>
            <a:chExt cx="2256" cy="1344"/>
          </a:xfrm>
        </p:grpSpPr>
        <p:sp>
          <p:nvSpPr>
            <p:cNvPr id="72833" name="Text Box 129"/>
            <p:cNvSpPr txBox="1">
              <a:spLocks noChangeArrowheads="1"/>
            </p:cNvSpPr>
            <p:nvPr/>
          </p:nvSpPr>
          <p:spPr bwMode="auto">
            <a:xfrm>
              <a:off x="2352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29" name="Text Box 125"/>
            <p:cNvSpPr txBox="1">
              <a:spLocks noChangeArrowheads="1"/>
            </p:cNvSpPr>
            <p:nvPr/>
          </p:nvSpPr>
          <p:spPr bwMode="auto">
            <a:xfrm>
              <a:off x="3504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9" name="Group 165"/>
          <p:cNvGrpSpPr>
            <a:grpSpLocks/>
          </p:cNvGrpSpPr>
          <p:nvPr/>
        </p:nvGrpSpPr>
        <p:grpSpPr bwMode="auto">
          <a:xfrm>
            <a:off x="1905000" y="1219200"/>
            <a:ext cx="7239000" cy="4419600"/>
            <a:chOff x="1200" y="768"/>
            <a:chExt cx="4560" cy="2784"/>
          </a:xfrm>
        </p:grpSpPr>
        <p:sp>
          <p:nvSpPr>
            <p:cNvPr id="72827" name="Text Box 123"/>
            <p:cNvSpPr txBox="1">
              <a:spLocks noChangeArrowheads="1"/>
            </p:cNvSpPr>
            <p:nvPr/>
          </p:nvSpPr>
          <p:spPr bwMode="auto">
            <a:xfrm>
              <a:off x="1200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5" name="Text Box 141"/>
            <p:cNvSpPr txBox="1">
              <a:spLocks noChangeArrowheads="1"/>
            </p:cNvSpPr>
            <p:nvPr/>
          </p:nvSpPr>
          <p:spPr bwMode="auto">
            <a:xfrm>
              <a:off x="4656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32" name="Text Box 128"/>
          <p:cNvSpPr txBox="1">
            <a:spLocks noChangeArrowheads="1"/>
          </p:cNvSpPr>
          <p:nvPr/>
        </p:nvSpPr>
        <p:spPr bwMode="auto">
          <a:xfrm>
            <a:off x="1905000" y="2362200"/>
            <a:ext cx="17526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70" name="Group 166"/>
          <p:cNvGrpSpPr>
            <a:grpSpLocks/>
          </p:cNvGrpSpPr>
          <p:nvPr/>
        </p:nvGrpSpPr>
        <p:grpSpPr bwMode="auto">
          <a:xfrm>
            <a:off x="1905000" y="2362200"/>
            <a:ext cx="7239000" cy="4495800"/>
            <a:chOff x="1200" y="1488"/>
            <a:chExt cx="4560" cy="2832"/>
          </a:xfrm>
        </p:grpSpPr>
        <p:sp>
          <p:nvSpPr>
            <p:cNvPr id="72835" name="Text Box 131"/>
            <p:cNvSpPr txBox="1">
              <a:spLocks noChangeArrowheads="1"/>
            </p:cNvSpPr>
            <p:nvPr/>
          </p:nvSpPr>
          <p:spPr bwMode="auto">
            <a:xfrm>
              <a:off x="4656" y="148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7" name="Text Box 143"/>
            <p:cNvSpPr txBox="1">
              <a:spLocks noChangeArrowheads="1"/>
            </p:cNvSpPr>
            <p:nvPr/>
          </p:nvSpPr>
          <p:spPr bwMode="auto">
            <a:xfrm>
              <a:off x="1200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5" name="Group 161"/>
          <p:cNvGrpSpPr>
            <a:grpSpLocks/>
          </p:cNvGrpSpPr>
          <p:nvPr/>
        </p:nvGrpSpPr>
        <p:grpSpPr bwMode="auto">
          <a:xfrm>
            <a:off x="0" y="3505200"/>
            <a:ext cx="1828800" cy="3352800"/>
            <a:chOff x="0" y="2208"/>
            <a:chExt cx="1152" cy="2112"/>
          </a:xfrm>
        </p:grpSpPr>
        <p:sp>
          <p:nvSpPr>
            <p:cNvPr id="72846" name="Text Box 142"/>
            <p:cNvSpPr txBox="1">
              <a:spLocks noChangeArrowheads="1"/>
            </p:cNvSpPr>
            <p:nvPr/>
          </p:nvSpPr>
          <p:spPr bwMode="auto">
            <a:xfrm>
              <a:off x="0" y="3696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6" name="Text Box 132"/>
            <p:cNvSpPr txBox="1">
              <a:spLocks noChangeArrowheads="1"/>
            </p:cNvSpPr>
            <p:nvPr/>
          </p:nvSpPr>
          <p:spPr bwMode="auto">
            <a:xfrm>
              <a:off x="0" y="220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7" name="Group 163"/>
          <p:cNvGrpSpPr>
            <a:grpSpLocks/>
          </p:cNvGrpSpPr>
          <p:nvPr/>
        </p:nvGrpSpPr>
        <p:grpSpPr bwMode="auto">
          <a:xfrm>
            <a:off x="0" y="2362200"/>
            <a:ext cx="5486400" cy="4495800"/>
            <a:chOff x="0" y="1488"/>
            <a:chExt cx="3456" cy="2832"/>
          </a:xfrm>
        </p:grpSpPr>
        <p:sp>
          <p:nvSpPr>
            <p:cNvPr id="72831" name="Text Box 127"/>
            <p:cNvSpPr txBox="1">
              <a:spLocks noChangeArrowheads="1"/>
            </p:cNvSpPr>
            <p:nvPr/>
          </p:nvSpPr>
          <p:spPr bwMode="auto">
            <a:xfrm>
              <a:off x="0" y="148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$200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48" name="Text Box 144"/>
            <p:cNvSpPr txBox="1">
              <a:spLocks noChangeArrowheads="1"/>
            </p:cNvSpPr>
            <p:nvPr/>
          </p:nvSpPr>
          <p:spPr bwMode="auto">
            <a:xfrm>
              <a:off x="2352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3" name="Group 159"/>
          <p:cNvGrpSpPr>
            <a:grpSpLocks/>
          </p:cNvGrpSpPr>
          <p:nvPr/>
        </p:nvGrpSpPr>
        <p:grpSpPr bwMode="auto">
          <a:xfrm>
            <a:off x="0" y="1219200"/>
            <a:ext cx="3657600" cy="3276600"/>
            <a:chOff x="0" y="768"/>
            <a:chExt cx="2304" cy="2064"/>
          </a:xfrm>
        </p:grpSpPr>
        <p:sp>
          <p:nvSpPr>
            <p:cNvPr id="72721" name="Text Box 17"/>
            <p:cNvSpPr txBox="1">
              <a:spLocks noChangeArrowheads="1"/>
            </p:cNvSpPr>
            <p:nvPr/>
          </p:nvSpPr>
          <p:spPr bwMode="auto">
            <a:xfrm>
              <a:off x="0" y="768"/>
              <a:ext cx="1152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7" name="Text Box 133"/>
            <p:cNvSpPr txBox="1">
              <a:spLocks noChangeArrowheads="1"/>
            </p:cNvSpPr>
            <p:nvPr/>
          </p:nvSpPr>
          <p:spPr bwMode="auto">
            <a:xfrm>
              <a:off x="1200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4" name="Group 160"/>
          <p:cNvGrpSpPr>
            <a:grpSpLocks/>
          </p:cNvGrpSpPr>
          <p:nvPr/>
        </p:nvGrpSpPr>
        <p:grpSpPr bwMode="auto">
          <a:xfrm>
            <a:off x="3733800" y="1219200"/>
            <a:ext cx="3581400" cy="3276600"/>
            <a:chOff x="2352" y="768"/>
            <a:chExt cx="2256" cy="2064"/>
          </a:xfrm>
        </p:grpSpPr>
        <p:sp>
          <p:nvSpPr>
            <p:cNvPr id="72828" name="Text Box 124"/>
            <p:cNvSpPr txBox="1">
              <a:spLocks noChangeArrowheads="1"/>
            </p:cNvSpPr>
            <p:nvPr/>
          </p:nvSpPr>
          <p:spPr bwMode="auto">
            <a:xfrm>
              <a:off x="2352" y="76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$100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9" name="Text Box 135"/>
            <p:cNvSpPr txBox="1">
              <a:spLocks noChangeArrowheads="1"/>
            </p:cNvSpPr>
            <p:nvPr/>
          </p:nvSpPr>
          <p:spPr bwMode="auto">
            <a:xfrm>
              <a:off x="3504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grpSp>
        <p:nvGrpSpPr>
          <p:cNvPr id="72868" name="Group 164"/>
          <p:cNvGrpSpPr>
            <a:grpSpLocks/>
          </p:cNvGrpSpPr>
          <p:nvPr/>
        </p:nvGrpSpPr>
        <p:grpSpPr bwMode="auto">
          <a:xfrm>
            <a:off x="3733800" y="3505200"/>
            <a:ext cx="3581400" cy="3352800"/>
            <a:chOff x="2352" y="2208"/>
            <a:chExt cx="2256" cy="2112"/>
          </a:xfrm>
        </p:grpSpPr>
        <p:sp>
          <p:nvSpPr>
            <p:cNvPr id="72849" name="Text Box 145"/>
            <p:cNvSpPr txBox="1">
              <a:spLocks noChangeArrowheads="1"/>
            </p:cNvSpPr>
            <p:nvPr/>
          </p:nvSpPr>
          <p:spPr bwMode="auto">
            <a:xfrm>
              <a:off x="3504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38" name="Text Box 134"/>
            <p:cNvSpPr txBox="1">
              <a:spLocks noChangeArrowheads="1"/>
            </p:cNvSpPr>
            <p:nvPr/>
          </p:nvSpPr>
          <p:spPr bwMode="auto">
            <a:xfrm>
              <a:off x="2352" y="220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$300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sp>
        <p:nvSpPr>
          <p:cNvPr id="72841" name="Text Box 137"/>
          <p:cNvSpPr txBox="1">
            <a:spLocks noChangeArrowheads="1"/>
          </p:cNvSpPr>
          <p:nvPr/>
        </p:nvSpPr>
        <p:spPr bwMode="auto">
          <a:xfrm>
            <a:off x="0" y="4648200"/>
            <a:ext cx="1828800" cy="990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3600" b="1" u="sng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grpSp>
        <p:nvGrpSpPr>
          <p:cNvPr id="72862" name="Group 158"/>
          <p:cNvGrpSpPr>
            <a:grpSpLocks/>
          </p:cNvGrpSpPr>
          <p:nvPr/>
        </p:nvGrpSpPr>
        <p:grpSpPr bwMode="auto">
          <a:xfrm>
            <a:off x="3733800" y="4648200"/>
            <a:ext cx="5410200" cy="2209800"/>
            <a:chOff x="2352" y="2928"/>
            <a:chExt cx="3408" cy="1392"/>
          </a:xfrm>
        </p:grpSpPr>
        <p:sp>
          <p:nvSpPr>
            <p:cNvPr id="72843" name="Text Box 139"/>
            <p:cNvSpPr txBox="1">
              <a:spLocks noChangeArrowheads="1"/>
            </p:cNvSpPr>
            <p:nvPr/>
          </p:nvSpPr>
          <p:spPr bwMode="auto">
            <a:xfrm>
              <a:off x="2352" y="2928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$400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  <p:sp>
          <p:nvSpPr>
            <p:cNvPr id="72850" name="Text Box 146"/>
            <p:cNvSpPr txBox="1">
              <a:spLocks noChangeArrowheads="1"/>
            </p:cNvSpPr>
            <p:nvPr/>
          </p:nvSpPr>
          <p:spPr bwMode="auto">
            <a:xfrm>
              <a:off x="4656" y="3696"/>
              <a:ext cx="1104" cy="62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en-US" sz="3600" b="1" u="sng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 Narrow" pitchFamily="34" charset="0"/>
                </a:rPr>
                <a:t>$500</a:t>
              </a:r>
              <a:endPara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endParaRPr>
            </a:p>
          </p:txBody>
        </p:sp>
      </p:grpSp>
      <p:pic>
        <p:nvPicPr>
          <p:cNvPr id="72861" name="Picture 157">
            <a:hlinkClick r:id="" action="ppaction://media"/>
          </p:cNvPr>
          <p:cNvPicPr>
            <a:picLocks noRot="1" noChangeAspect="1" noChangeArrowheads="1"/>
          </p:cNvPicPr>
          <p:nvPr>
            <a:wavAudioFile r:embed="rId1" name="boardfill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28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5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861"/>
                </p:tgtEl>
              </p:cMediaNode>
            </p:audio>
          </p:childTnLst>
        </p:cTn>
      </p:par>
    </p:tnLst>
    <p:bldLst>
      <p:bldP spid="72830" grpId="0" animBg="1" autoUpdateAnimBg="0"/>
      <p:bldP spid="72842" grpId="0" animBg="1" autoUpdateAnimBg="0"/>
      <p:bldP spid="72844" grpId="0" animBg="1" autoUpdateAnimBg="0"/>
      <p:bldP spid="72832" grpId="0" animBg="1" autoUpdateAnimBg="0"/>
      <p:bldP spid="72841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288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288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191000" y="1066800"/>
            <a:ext cx="48768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>
                <a:sym typeface="Symbol" pitchFamily="18" charset="2"/>
              </a:rPr>
              <a:t>m4 if m5 = 113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°, and </a:t>
            </a:r>
            <a:r>
              <a:rPr lang="en-US" sz="4200" b="1"/>
              <a:t>a</a:t>
            </a:r>
            <a:r>
              <a:rPr lang="en-US" sz="4200" b="1">
                <a:sym typeface="Symbol" pitchFamily="18" charset="2"/>
              </a:rPr>
              <a:t> b.</a:t>
            </a:r>
          </a:p>
        </p:txBody>
      </p:sp>
      <p:grpSp>
        <p:nvGrpSpPr>
          <p:cNvPr id="122887" name="Group 7"/>
          <p:cNvGrpSpPr>
            <a:grpSpLocks/>
          </p:cNvGrpSpPr>
          <p:nvPr/>
        </p:nvGrpSpPr>
        <p:grpSpPr bwMode="auto">
          <a:xfrm>
            <a:off x="457200" y="838200"/>
            <a:ext cx="3505200" cy="4419600"/>
            <a:chOff x="144" y="720"/>
            <a:chExt cx="2208" cy="2784"/>
          </a:xfrm>
        </p:grpSpPr>
        <p:sp>
          <p:nvSpPr>
            <p:cNvPr id="122888" name="Text Box 8"/>
            <p:cNvSpPr txBox="1">
              <a:spLocks noChangeArrowheads="1"/>
            </p:cNvSpPr>
            <p:nvPr/>
          </p:nvSpPr>
          <p:spPr bwMode="auto">
            <a:xfrm>
              <a:off x="1776" y="720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22889" name="Line 9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0" name="Line 10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1" name="Line 11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2892" name="Text Box 12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22893" name="Text Box 13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22894" name="Text Box 14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22895" name="Text Box 15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22896" name="Text Box 16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22897" name="Text Box 17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22898" name="Text Box 18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22899" name="Text Box 19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  <p:sp>
          <p:nvSpPr>
            <p:cNvPr id="122900" name="Text Box 20"/>
            <p:cNvSpPr txBox="1">
              <a:spLocks noChangeArrowheads="1"/>
            </p:cNvSpPr>
            <p:nvPr/>
          </p:nvSpPr>
          <p:spPr bwMode="auto">
            <a:xfrm>
              <a:off x="2112" y="1152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288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883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185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186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95800" y="1828800"/>
            <a:ext cx="4724400" cy="2895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200" b="1">
                <a:sym typeface="Symbol" pitchFamily="18" charset="2"/>
              </a:rPr>
              <a:t>7 if m2 = 87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°, and </a:t>
            </a:r>
            <a:r>
              <a:rPr lang="en-US" sz="4200" b="1"/>
              <a:t>a</a:t>
            </a:r>
            <a:r>
              <a:rPr lang="en-US" sz="4200" b="1">
                <a:sym typeface="Symbol" pitchFamily="18" charset="2"/>
              </a:rPr>
              <a:t> b.</a:t>
            </a:r>
          </a:p>
        </p:txBody>
      </p:sp>
      <p:grpSp>
        <p:nvGrpSpPr>
          <p:cNvPr id="121863" name="Group 7"/>
          <p:cNvGrpSpPr>
            <a:grpSpLocks/>
          </p:cNvGrpSpPr>
          <p:nvPr/>
        </p:nvGrpSpPr>
        <p:grpSpPr bwMode="auto">
          <a:xfrm>
            <a:off x="457200" y="838200"/>
            <a:ext cx="3505200" cy="4419600"/>
            <a:chOff x="144" y="720"/>
            <a:chExt cx="2208" cy="2784"/>
          </a:xfrm>
        </p:grpSpPr>
        <p:sp>
          <p:nvSpPr>
            <p:cNvPr id="121864" name="Text Box 8"/>
            <p:cNvSpPr txBox="1">
              <a:spLocks noChangeArrowheads="1"/>
            </p:cNvSpPr>
            <p:nvPr/>
          </p:nvSpPr>
          <p:spPr bwMode="auto">
            <a:xfrm>
              <a:off x="1776" y="720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21865" name="Line 9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66" name="Line 10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67" name="Line 11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1868" name="Text Box 12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21869" name="Text Box 13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21870" name="Text Box 14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21871" name="Text Box 15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21872" name="Text Box 16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21873" name="Text Box 17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21874" name="Text Box 18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21875" name="Text Box 19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  <p:sp>
          <p:nvSpPr>
            <p:cNvPr id="121876" name="Text Box 20"/>
            <p:cNvSpPr txBox="1">
              <a:spLocks noChangeArrowheads="1"/>
            </p:cNvSpPr>
            <p:nvPr/>
          </p:nvSpPr>
          <p:spPr bwMode="auto">
            <a:xfrm>
              <a:off x="2112" y="1152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18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1859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390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390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495800" y="1600200"/>
            <a:ext cx="4419600" cy="28956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200" b="1"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200" b="1">
                <a:sym typeface="Symbol" pitchFamily="18" charset="2"/>
              </a:rPr>
              <a:t>5 if </a:t>
            </a:r>
            <a:r>
              <a:rPr lang="en-US" sz="4200" b="1"/>
              <a:t>a</a:t>
            </a:r>
            <a:r>
              <a:rPr lang="en-US" sz="4200" b="1">
                <a:sym typeface="Symbol" pitchFamily="18" charset="2"/>
              </a:rPr>
              <a:t> b,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200" b="1">
                <a:sym typeface="Symbol" pitchFamily="18" charset="2"/>
              </a:rPr>
              <a:t> the m4 = 2x + 3 &amp;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4200" b="1">
                <a:sym typeface="Symbol" pitchFamily="18" charset="2"/>
              </a:rPr>
              <a:t> the 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m</a:t>
            </a:r>
            <a:r>
              <a:rPr lang="en-US" sz="4200" b="1">
                <a:sym typeface="Symbol" pitchFamily="18" charset="2"/>
              </a:rPr>
              <a:t>5 = 3x – 8. </a:t>
            </a:r>
          </a:p>
        </p:txBody>
      </p:sp>
      <p:grpSp>
        <p:nvGrpSpPr>
          <p:cNvPr id="123911" name="Group 7"/>
          <p:cNvGrpSpPr>
            <a:grpSpLocks/>
          </p:cNvGrpSpPr>
          <p:nvPr/>
        </p:nvGrpSpPr>
        <p:grpSpPr bwMode="auto">
          <a:xfrm>
            <a:off x="457200" y="838200"/>
            <a:ext cx="3505200" cy="4419600"/>
            <a:chOff x="144" y="720"/>
            <a:chExt cx="2208" cy="2784"/>
          </a:xfrm>
        </p:grpSpPr>
        <p:sp>
          <p:nvSpPr>
            <p:cNvPr id="123912" name="Text Box 8"/>
            <p:cNvSpPr txBox="1">
              <a:spLocks noChangeArrowheads="1"/>
            </p:cNvSpPr>
            <p:nvPr/>
          </p:nvSpPr>
          <p:spPr bwMode="auto">
            <a:xfrm>
              <a:off x="1776" y="720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23913" name="Line 9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14" name="Line 10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15" name="Line 11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16" name="Text Box 12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23917" name="Text Box 13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23918" name="Text Box 14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23919" name="Text Box 15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23920" name="Text Box 16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23921" name="Text Box 17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23922" name="Text Box 18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23923" name="Text Box 19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  <p:sp>
          <p:nvSpPr>
            <p:cNvPr id="123924" name="Text Box 20"/>
            <p:cNvSpPr txBox="1">
              <a:spLocks noChangeArrowheads="1"/>
            </p:cNvSpPr>
            <p:nvPr/>
          </p:nvSpPr>
          <p:spPr bwMode="auto">
            <a:xfrm>
              <a:off x="2112" y="1152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39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3907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249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2493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0" y="1143000"/>
            <a:ext cx="4419600" cy="3352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>
                <a:sym typeface="Symbol" pitchFamily="18" charset="2"/>
              </a:rPr>
              <a:t>The value of x so </a:t>
            </a:r>
          </a:p>
          <a:p>
            <a:pPr algn="ctr">
              <a:buFontTx/>
              <a:buNone/>
            </a:pPr>
            <a:r>
              <a:rPr lang="en-US" sz="4200" b="1">
                <a:sym typeface="Symbol" pitchFamily="18" charset="2"/>
              </a:rPr>
              <a:t>that </a:t>
            </a:r>
            <a:r>
              <a:rPr lang="en-US" sz="4200" b="1"/>
              <a:t> a</a:t>
            </a:r>
            <a:r>
              <a:rPr lang="en-US" sz="4200" b="1">
                <a:sym typeface="Symbol" pitchFamily="18" charset="2"/>
              </a:rPr>
              <a:t> b, if </a:t>
            </a:r>
          </a:p>
          <a:p>
            <a:pPr algn="ctr">
              <a:buFontTx/>
              <a:buNone/>
            </a:pPr>
            <a:r>
              <a:rPr lang="en-US" sz="4200" b="1">
                <a:sym typeface="Symbol" pitchFamily="18" charset="2"/>
              </a:rPr>
              <a:t>m2 = 5x + 10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° &amp;</a:t>
            </a:r>
          </a:p>
          <a:p>
            <a:pPr algn="ctr">
              <a:buFontTx/>
              <a:buNone/>
            </a:pPr>
            <a:r>
              <a:rPr lang="en-US" sz="4200" b="1">
                <a:cs typeface="Times New Roman" pitchFamily="18" charset="0"/>
                <a:sym typeface="Symbol" pitchFamily="18" charset="2"/>
              </a:rPr>
              <a:t> m</a:t>
            </a:r>
            <a:r>
              <a:rPr lang="en-US" sz="4200" b="1">
                <a:sym typeface="Symbol" pitchFamily="18" charset="2"/>
              </a:rPr>
              <a:t>6 = 6x – 4 </a:t>
            </a:r>
            <a:r>
              <a:rPr lang="en-US" sz="42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200" b="1">
                <a:sym typeface="Symbol" pitchFamily="18" charset="2"/>
              </a:rPr>
              <a:t>. </a:t>
            </a:r>
          </a:p>
        </p:txBody>
      </p:sp>
      <p:grpSp>
        <p:nvGrpSpPr>
          <p:cNvPr id="124935" name="Group 7"/>
          <p:cNvGrpSpPr>
            <a:grpSpLocks/>
          </p:cNvGrpSpPr>
          <p:nvPr/>
        </p:nvGrpSpPr>
        <p:grpSpPr bwMode="auto">
          <a:xfrm>
            <a:off x="457200" y="838200"/>
            <a:ext cx="3505200" cy="4419600"/>
            <a:chOff x="144" y="720"/>
            <a:chExt cx="2208" cy="2784"/>
          </a:xfrm>
        </p:grpSpPr>
        <p:sp>
          <p:nvSpPr>
            <p:cNvPr id="124936" name="Text Box 8"/>
            <p:cNvSpPr txBox="1">
              <a:spLocks noChangeArrowheads="1"/>
            </p:cNvSpPr>
            <p:nvPr/>
          </p:nvSpPr>
          <p:spPr bwMode="auto">
            <a:xfrm>
              <a:off x="1776" y="720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a</a:t>
              </a:r>
            </a:p>
          </p:txBody>
        </p:sp>
        <p:sp>
          <p:nvSpPr>
            <p:cNvPr id="124937" name="Line 9"/>
            <p:cNvSpPr>
              <a:spLocks noChangeShapeType="1"/>
            </p:cNvSpPr>
            <p:nvPr/>
          </p:nvSpPr>
          <p:spPr bwMode="auto">
            <a:xfrm flipV="1">
              <a:off x="144" y="1008"/>
              <a:ext cx="1776" cy="21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8" name="Line 10"/>
            <p:cNvSpPr>
              <a:spLocks noChangeShapeType="1"/>
            </p:cNvSpPr>
            <p:nvPr/>
          </p:nvSpPr>
          <p:spPr bwMode="auto">
            <a:xfrm flipV="1">
              <a:off x="624" y="1440"/>
              <a:ext cx="1728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39" name="Line 11"/>
            <p:cNvSpPr>
              <a:spLocks noChangeShapeType="1"/>
            </p:cNvSpPr>
            <p:nvPr/>
          </p:nvSpPr>
          <p:spPr bwMode="auto">
            <a:xfrm>
              <a:off x="336" y="1200"/>
              <a:ext cx="1632" cy="206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940" name="Text Box 12"/>
            <p:cNvSpPr txBox="1">
              <a:spLocks noChangeArrowheads="1"/>
            </p:cNvSpPr>
            <p:nvPr/>
          </p:nvSpPr>
          <p:spPr bwMode="auto">
            <a:xfrm>
              <a:off x="672" y="187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1</a:t>
              </a:r>
            </a:p>
          </p:txBody>
        </p:sp>
        <p:sp>
          <p:nvSpPr>
            <p:cNvPr id="124941" name="Text Box 13"/>
            <p:cNvSpPr txBox="1">
              <a:spLocks noChangeArrowheads="1"/>
            </p:cNvSpPr>
            <p:nvPr/>
          </p:nvSpPr>
          <p:spPr bwMode="auto">
            <a:xfrm>
              <a:off x="864" y="168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2</a:t>
              </a:r>
            </a:p>
          </p:txBody>
        </p:sp>
        <p:sp>
          <p:nvSpPr>
            <p:cNvPr id="124942" name="Text Box 14"/>
            <p:cNvSpPr txBox="1">
              <a:spLocks noChangeArrowheads="1"/>
            </p:cNvSpPr>
            <p:nvPr/>
          </p:nvSpPr>
          <p:spPr bwMode="auto">
            <a:xfrm>
              <a:off x="912" y="206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4</a:t>
              </a:r>
            </a:p>
          </p:txBody>
        </p:sp>
        <p:sp>
          <p:nvSpPr>
            <p:cNvPr id="124943" name="Text Box 15"/>
            <p:cNvSpPr txBox="1">
              <a:spLocks noChangeArrowheads="1"/>
            </p:cNvSpPr>
            <p:nvPr/>
          </p:nvSpPr>
          <p:spPr bwMode="auto">
            <a:xfrm>
              <a:off x="1056" y="192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3</a:t>
              </a:r>
            </a:p>
          </p:txBody>
        </p:sp>
        <p:sp>
          <p:nvSpPr>
            <p:cNvPr id="124944" name="Text Box 16"/>
            <p:cNvSpPr txBox="1">
              <a:spLocks noChangeArrowheads="1"/>
            </p:cNvSpPr>
            <p:nvPr/>
          </p:nvSpPr>
          <p:spPr bwMode="auto">
            <a:xfrm>
              <a:off x="1104" y="2352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5</a:t>
              </a:r>
            </a:p>
          </p:txBody>
        </p:sp>
        <p:sp>
          <p:nvSpPr>
            <p:cNvPr id="124945" name="Text Box 17"/>
            <p:cNvSpPr txBox="1">
              <a:spLocks noChangeArrowheads="1"/>
            </p:cNvSpPr>
            <p:nvPr/>
          </p:nvSpPr>
          <p:spPr bwMode="auto">
            <a:xfrm>
              <a:off x="1296" y="2160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6</a:t>
              </a:r>
            </a:p>
          </p:txBody>
        </p:sp>
        <p:sp>
          <p:nvSpPr>
            <p:cNvPr id="124946" name="Text Box 18"/>
            <p:cNvSpPr txBox="1">
              <a:spLocks noChangeArrowheads="1"/>
            </p:cNvSpPr>
            <p:nvPr/>
          </p:nvSpPr>
          <p:spPr bwMode="auto">
            <a:xfrm>
              <a:off x="1488" y="2400"/>
              <a:ext cx="2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7</a:t>
              </a:r>
            </a:p>
          </p:txBody>
        </p:sp>
        <p:sp>
          <p:nvSpPr>
            <p:cNvPr id="124947" name="Text Box 19"/>
            <p:cNvSpPr txBox="1">
              <a:spLocks noChangeArrowheads="1"/>
            </p:cNvSpPr>
            <p:nvPr/>
          </p:nvSpPr>
          <p:spPr bwMode="auto">
            <a:xfrm>
              <a:off x="1296" y="2544"/>
              <a:ext cx="19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/>
                <a:t>8</a:t>
              </a:r>
            </a:p>
          </p:txBody>
        </p:sp>
        <p:sp>
          <p:nvSpPr>
            <p:cNvPr id="124948" name="Text Box 20"/>
            <p:cNvSpPr txBox="1">
              <a:spLocks noChangeArrowheads="1"/>
            </p:cNvSpPr>
            <p:nvPr/>
          </p:nvSpPr>
          <p:spPr bwMode="auto">
            <a:xfrm>
              <a:off x="2112" y="1152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3200" b="1"/>
                <a:t>b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249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4931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312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312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7239000" cy="28956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200" b="1"/>
              <a:t>The formula for finding the slope of a line between two points.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31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23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517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517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239000" cy="28956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400" b="1"/>
              <a:t>The slope of the line containing the points (-3, 2) and (4, 1).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517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5171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721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722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sp>
        <p:nvSpPr>
          <p:cNvPr id="1372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077200" cy="45720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3800" b="1"/>
              <a:t>Of parallel, perpendicular, </a:t>
            </a:r>
          </a:p>
          <a:p>
            <a:pPr algn="ctr">
              <a:buFontTx/>
              <a:buNone/>
            </a:pPr>
            <a:r>
              <a:rPr lang="en-US" sz="3800" b="1"/>
              <a:t>or neither, what</a:t>
            </a:r>
          </a:p>
          <a:p>
            <a:pPr algn="ctr">
              <a:buFontTx/>
              <a:buNone/>
            </a:pPr>
            <a:r>
              <a:rPr lang="en-US" sz="3800" b="1"/>
              <a:t>			are, </a:t>
            </a:r>
          </a:p>
          <a:p>
            <a:pPr algn="ctr">
              <a:buFontTx/>
              <a:buNone/>
            </a:pPr>
            <a:r>
              <a:rPr lang="en-US" sz="3800" b="1"/>
              <a:t>Given the following coordinates of A, B, C, &amp; D.</a:t>
            </a:r>
          </a:p>
          <a:p>
            <a:pPr algn="ctr">
              <a:buFontTx/>
              <a:buNone/>
            </a:pPr>
            <a:r>
              <a:rPr lang="en-US" sz="3800" b="1"/>
              <a:t>A (1, 5)  B (3, -2)  C (4, 3)  D (11, 5)</a:t>
            </a:r>
          </a:p>
        </p:txBody>
      </p:sp>
      <p:sp>
        <p:nvSpPr>
          <p:cNvPr id="137224" name="Freeform 8"/>
          <p:cNvSpPr>
            <a:spLocks/>
          </p:cNvSpPr>
          <p:nvPr/>
        </p:nvSpPr>
        <p:spPr bwMode="auto">
          <a:xfrm>
            <a:off x="2757488" y="2287588"/>
            <a:ext cx="684212" cy="87312"/>
          </a:xfrm>
          <a:custGeom>
            <a:avLst/>
            <a:gdLst/>
            <a:ahLst/>
            <a:cxnLst>
              <a:cxn ang="0">
                <a:pos x="94" y="70"/>
              </a:cxn>
              <a:cxn ang="0">
                <a:pos x="111" y="111"/>
              </a:cxn>
              <a:cxn ang="0">
                <a:pos x="0" y="56"/>
              </a:cxn>
              <a:cxn ang="0">
                <a:pos x="111" y="0"/>
              </a:cxn>
              <a:cxn ang="0">
                <a:pos x="94" y="42"/>
              </a:cxn>
              <a:cxn ang="0">
                <a:pos x="769" y="42"/>
              </a:cxn>
              <a:cxn ang="0">
                <a:pos x="752" y="0"/>
              </a:cxn>
              <a:cxn ang="0">
                <a:pos x="863" y="56"/>
              </a:cxn>
              <a:cxn ang="0">
                <a:pos x="752" y="111"/>
              </a:cxn>
              <a:cxn ang="0">
                <a:pos x="769" y="70"/>
              </a:cxn>
              <a:cxn ang="0">
                <a:pos x="94" y="70"/>
              </a:cxn>
            </a:cxnLst>
            <a:rect l="0" t="0" r="r" b="b"/>
            <a:pathLst>
              <a:path w="863" h="111">
                <a:moveTo>
                  <a:pt x="94" y="70"/>
                </a:moveTo>
                <a:lnTo>
                  <a:pt x="111" y="111"/>
                </a:lnTo>
                <a:lnTo>
                  <a:pt x="0" y="56"/>
                </a:lnTo>
                <a:lnTo>
                  <a:pt x="111" y="0"/>
                </a:lnTo>
                <a:lnTo>
                  <a:pt x="94" y="42"/>
                </a:lnTo>
                <a:lnTo>
                  <a:pt x="769" y="42"/>
                </a:lnTo>
                <a:lnTo>
                  <a:pt x="752" y="0"/>
                </a:lnTo>
                <a:lnTo>
                  <a:pt x="863" y="56"/>
                </a:lnTo>
                <a:lnTo>
                  <a:pt x="752" y="111"/>
                </a:lnTo>
                <a:lnTo>
                  <a:pt x="769" y="70"/>
                </a:lnTo>
                <a:lnTo>
                  <a:pt x="94" y="7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25" name="Freeform 9"/>
          <p:cNvSpPr>
            <a:spLocks/>
          </p:cNvSpPr>
          <p:nvPr/>
        </p:nvSpPr>
        <p:spPr bwMode="auto">
          <a:xfrm>
            <a:off x="4083050" y="2287588"/>
            <a:ext cx="701675" cy="87312"/>
          </a:xfrm>
          <a:custGeom>
            <a:avLst/>
            <a:gdLst/>
            <a:ahLst/>
            <a:cxnLst>
              <a:cxn ang="0">
                <a:pos x="93" y="70"/>
              </a:cxn>
              <a:cxn ang="0">
                <a:pos x="111" y="111"/>
              </a:cxn>
              <a:cxn ang="0">
                <a:pos x="0" y="56"/>
              </a:cxn>
              <a:cxn ang="0">
                <a:pos x="111" y="0"/>
              </a:cxn>
              <a:cxn ang="0">
                <a:pos x="93" y="42"/>
              </a:cxn>
              <a:cxn ang="0">
                <a:pos x="789" y="42"/>
              </a:cxn>
              <a:cxn ang="0">
                <a:pos x="772" y="0"/>
              </a:cxn>
              <a:cxn ang="0">
                <a:pos x="883" y="56"/>
              </a:cxn>
              <a:cxn ang="0">
                <a:pos x="772" y="111"/>
              </a:cxn>
              <a:cxn ang="0">
                <a:pos x="789" y="70"/>
              </a:cxn>
              <a:cxn ang="0">
                <a:pos x="93" y="70"/>
              </a:cxn>
            </a:cxnLst>
            <a:rect l="0" t="0" r="r" b="b"/>
            <a:pathLst>
              <a:path w="883" h="111">
                <a:moveTo>
                  <a:pt x="93" y="70"/>
                </a:moveTo>
                <a:lnTo>
                  <a:pt x="111" y="111"/>
                </a:lnTo>
                <a:lnTo>
                  <a:pt x="0" y="56"/>
                </a:lnTo>
                <a:lnTo>
                  <a:pt x="111" y="0"/>
                </a:lnTo>
                <a:lnTo>
                  <a:pt x="93" y="42"/>
                </a:lnTo>
                <a:lnTo>
                  <a:pt x="789" y="42"/>
                </a:lnTo>
                <a:lnTo>
                  <a:pt x="772" y="0"/>
                </a:lnTo>
                <a:lnTo>
                  <a:pt x="883" y="56"/>
                </a:lnTo>
                <a:lnTo>
                  <a:pt x="772" y="111"/>
                </a:lnTo>
                <a:lnTo>
                  <a:pt x="789" y="70"/>
                </a:lnTo>
                <a:lnTo>
                  <a:pt x="93" y="7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auto">
          <a:xfrm>
            <a:off x="4064000" y="2255838"/>
            <a:ext cx="7715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 b="1"/>
              <a:t>CD</a:t>
            </a:r>
            <a:endParaRPr lang="en-US" b="1"/>
          </a:p>
        </p:txBody>
      </p:sp>
      <p:sp>
        <p:nvSpPr>
          <p:cNvPr id="137227" name="Rectangle 11"/>
          <p:cNvSpPr>
            <a:spLocks noChangeArrowheads="1"/>
          </p:cNvSpPr>
          <p:nvPr/>
        </p:nvSpPr>
        <p:spPr bwMode="auto">
          <a:xfrm>
            <a:off x="3948113" y="2368550"/>
            <a:ext cx="347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37228" name="Rectangle 12"/>
          <p:cNvSpPr>
            <a:spLocks noChangeArrowheads="1"/>
          </p:cNvSpPr>
          <p:nvPr/>
        </p:nvSpPr>
        <p:spPr bwMode="auto">
          <a:xfrm>
            <a:off x="3559175" y="2255838"/>
            <a:ext cx="4445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 b="1"/>
              <a:t>&amp;</a:t>
            </a:r>
            <a:endParaRPr lang="en-US" b="1"/>
          </a:p>
        </p:txBody>
      </p:sp>
      <p:sp>
        <p:nvSpPr>
          <p:cNvPr id="137229" name="Rectangle 13"/>
          <p:cNvSpPr>
            <a:spLocks noChangeArrowheads="1"/>
          </p:cNvSpPr>
          <p:nvPr/>
        </p:nvSpPr>
        <p:spPr bwMode="auto">
          <a:xfrm>
            <a:off x="3443288" y="2368550"/>
            <a:ext cx="3476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>
                <a:solidFill>
                  <a:srgbClr val="000000"/>
                </a:solidFill>
              </a:rPr>
              <a:t> </a:t>
            </a:r>
            <a:endParaRPr lang="en-US"/>
          </a:p>
        </p:txBody>
      </p:sp>
      <p:sp>
        <p:nvSpPr>
          <p:cNvPr id="137230" name="Rectangle 14"/>
          <p:cNvSpPr>
            <a:spLocks noChangeArrowheads="1"/>
          </p:cNvSpPr>
          <p:nvPr/>
        </p:nvSpPr>
        <p:spPr bwMode="auto">
          <a:xfrm>
            <a:off x="2746375" y="2255838"/>
            <a:ext cx="74136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4200" b="1"/>
              <a:t>AB</a:t>
            </a:r>
            <a:endParaRPr lang="en-US" b="1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72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7219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029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029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1143000"/>
            <a:ext cx="7239000" cy="28956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400" b="1"/>
              <a:t>The slope &amp; y-intercept of the equation:</a:t>
            </a:r>
          </a:p>
          <a:p>
            <a:pPr algn="ctr">
              <a:buFontTx/>
              <a:buNone/>
            </a:pPr>
            <a:r>
              <a:rPr lang="en-US" sz="4400" b="1"/>
              <a:t>3x - 2y = 18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02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0291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131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131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2819400"/>
          </a:xfrm>
        </p:spPr>
        <p:txBody>
          <a:bodyPr anchor="ctr" anchorCtr="1"/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000" b="1" dirty="0"/>
              <a:t>The </a:t>
            </a:r>
            <a:r>
              <a:rPr lang="en-US" sz="4000" b="1" dirty="0" smtClean="0"/>
              <a:t>slope of the line that is perpendicular to 4x – 7y = 2</a:t>
            </a:r>
            <a:endParaRPr lang="en-US" sz="40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13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1315"/>
                </p:tgtEl>
              </p:cMediaNode>
            </p:audi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1075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107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838200"/>
            <a:ext cx="7239000" cy="28956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000" b="1"/>
              <a:t>The steepness of a line.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107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107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Parallel Lines &amp; </a:t>
            </a:r>
            <a:r>
              <a:rPr lang="en-US" sz="9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Perpendicular Lines</a:t>
            </a:r>
            <a:endParaRPr lang="en-US" sz="9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541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541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239000" cy="19812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000" b="1" dirty="0" smtClean="0"/>
              <a:t>In comparison to the slope of a given line, the slope of a line that is perpendicular is</a:t>
            </a:r>
            <a:endParaRPr lang="en-US" sz="4000" b="1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54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5411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3363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3364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239000" cy="20574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000" b="1" dirty="0"/>
              <a:t>The measures of consecutive </a:t>
            </a:r>
            <a:r>
              <a:rPr lang="en-US" sz="4000" b="1" dirty="0" smtClean="0"/>
              <a:t>or same-side interior </a:t>
            </a:r>
            <a:r>
              <a:rPr lang="en-US" sz="4000" b="1" dirty="0"/>
              <a:t>angles are this.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33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36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44387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44388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7239000" cy="19812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000" b="1"/>
              <a:t>The slopes of two lines, if the lines are parallel.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4387"/>
                </p:tgtEl>
              </p:cMediaNode>
            </p:audi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32099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132100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4400" y="685800"/>
            <a:ext cx="7467600" cy="4724400"/>
          </a:xfrm>
        </p:spPr>
        <p:txBody>
          <a:bodyPr anchor="ctr" anchorCtr="1"/>
          <a:lstStyle/>
          <a:p>
            <a:pPr algn="ctr">
              <a:buFontTx/>
              <a:buNone/>
            </a:pPr>
            <a:r>
              <a:rPr lang="en-US" sz="4400" dirty="0" smtClean="0"/>
              <a:t>Given a segment with two defined endpoints, the 2 requirements needed in order to find the equation of the line that is the perpendicular bisector of the given segment.</a:t>
            </a:r>
            <a:endParaRPr lang="en-US" sz="44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13209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099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1029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45063" name="Text Box 1031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45064" name="Rectangle 103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3429000" cy="685800"/>
          </a:xfrm>
        </p:spPr>
        <p:txBody>
          <a:bodyPr/>
          <a:lstStyle/>
          <a:p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sp>
        <p:nvSpPr>
          <p:cNvPr id="45065" name="Rectangle 103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 y = -1/4x – 1?</a:t>
            </a:r>
            <a:endParaRPr lang="en-US" sz="4800" dirty="0"/>
          </a:p>
        </p:txBody>
      </p:sp>
      <p:sp>
        <p:nvSpPr>
          <p:cNvPr id="45066" name="AutoShape 103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450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061"/>
                </p:tgtEl>
              </p:cMediaNode>
            </p:audi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$200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1905000"/>
            <a:ext cx="8915400" cy="1524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y = -10?</a:t>
            </a:r>
            <a:endParaRPr lang="en-US" sz="4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$300</a:t>
            </a:r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y = 3x + 17?</a:t>
            </a:r>
            <a:endParaRPr lang="en-US" sz="4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$400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>
                <a:latin typeface="Enchanted" pitchFamily="18" charset="0"/>
              </a:rPr>
              <a:t>What </a:t>
            </a:r>
            <a:r>
              <a:rPr lang="en-US" sz="4800" dirty="0" smtClean="0">
                <a:latin typeface="Enchanted" pitchFamily="18" charset="0"/>
              </a:rPr>
              <a:t>y = 1/5x – 7?</a:t>
            </a:r>
            <a:endParaRPr lang="en-US" sz="4800" dirty="0">
              <a:latin typeface="Enchanted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$500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y = -1/2x + 11?</a:t>
            </a:r>
            <a:endParaRPr lang="en-US" sz="48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$100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667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if two lines intersect then vertical angles are congruent?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What’s your type?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$200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581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dirty="0" smtClean="0"/>
              <a:t>What is if a transversal intersects two parallel lines, then corresponding angles are congruent</a:t>
            </a:r>
            <a:endParaRPr lang="en-US" sz="4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$300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685800" y="14478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if a transversal intersects two parallel lines, then alternate exterior angles are congruent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$400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724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is</a:t>
            </a:r>
            <a:r>
              <a:rPr lang="en-US" sz="4800" dirty="0">
                <a:sym typeface="Symbol" pitchFamily="18" charset="2"/>
              </a:rPr>
              <a:t> </a:t>
            </a:r>
            <a:r>
              <a:rPr lang="en-US" sz="4800" dirty="0" smtClean="0">
                <a:sym typeface="Symbol" pitchFamily="18" charset="2"/>
              </a:rPr>
              <a:t>if two lines and a transversal form alternate interior angles that are congruent then the two lines are parallel</a:t>
            </a:r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2 - $500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724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if two lines and a transversal form same side exterior angles that are supplementary, then the two lines are parallel?</a:t>
            </a:r>
            <a:endParaRPr lang="en-US" sz="48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$100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95</a:t>
            </a:r>
            <a:r>
              <a:rPr lang="en-US" sz="48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800" b="1"/>
              <a:t>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$200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67</a:t>
            </a:r>
            <a:r>
              <a:rPr lang="en-US" sz="48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800" b="1"/>
              <a:t>?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$300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93</a:t>
            </a:r>
            <a:r>
              <a:rPr lang="en-US" sz="48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800" b="1"/>
              <a:t>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$400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103</a:t>
            </a:r>
            <a:r>
              <a:rPr lang="en-US" sz="4800" b="1">
                <a:cs typeface="Times New Roman" pitchFamily="18" charset="0"/>
                <a:sym typeface="Symbol" pitchFamily="18" charset="2"/>
              </a:rPr>
              <a:t>°</a:t>
            </a:r>
            <a:r>
              <a:rPr lang="en-US" sz="4800" b="1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3 - $500</a:t>
            </a: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14?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$100</a:t>
            </a:r>
          </a:p>
        </p:txBody>
      </p:sp>
      <p:graphicFrame>
        <p:nvGraphicFramePr>
          <p:cNvPr id="134152" name="Object 8"/>
          <p:cNvGraphicFramePr>
            <a:graphicFrameLocks noChangeAspect="1"/>
          </p:cNvGraphicFramePr>
          <p:nvPr/>
        </p:nvGraphicFramePr>
        <p:xfrm>
          <a:off x="1600200" y="2286000"/>
          <a:ext cx="6019800" cy="1930400"/>
        </p:xfrm>
        <a:graphic>
          <a:graphicData uri="http://schemas.openxmlformats.org/presentationml/2006/ole">
            <p:oleObj spid="_x0000_s134152" name="Equation" r:id="rId4" imgW="13460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Transverse It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$200</a:t>
            </a:r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–1/7?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$300</a:t>
            </a: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perpendicular?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$400</a:t>
            </a:r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m = 3/2 and b = -9?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4 - $500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800" b="1" dirty="0"/>
              <a:t>What is </a:t>
            </a:r>
            <a:r>
              <a:rPr lang="en-US" sz="4800" b="1" dirty="0" smtClean="0"/>
              <a:t>-7/4?</a:t>
            </a:r>
            <a:endParaRPr lang="en-US" sz="4800" b="1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$100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/>
              <a:t>What is slope?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$200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/>
              <a:t>What </a:t>
            </a:r>
            <a:r>
              <a:rPr lang="en-US" sz="4800" dirty="0" smtClean="0"/>
              <a:t>is the negative reciprocal to the slope of the given line?</a:t>
            </a:r>
            <a:endParaRPr lang="en-US" sz="48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$300</a:t>
            </a: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/>
              <a:t>What is supplementary?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AutoShape 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$400</a:t>
            </a:r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b="1"/>
              <a:t>What is the same?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om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772400" cy="533400"/>
          </a:xfrm>
        </p:spPr>
        <p:txBody>
          <a:bodyPr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5 - $500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sz="4800" dirty="0" smtClean="0"/>
              <a:t>What is </a:t>
            </a:r>
            <a:r>
              <a:rPr lang="en-US" sz="4800" dirty="0" smtClean="0"/>
              <a:t>the midpoint and the </a:t>
            </a:r>
            <a:r>
              <a:rPr lang="en-US" sz="4800" dirty="0" smtClean="0"/>
              <a:t>negative reciprocal of the slope for the given segment</a:t>
            </a:r>
            <a:endParaRPr lang="en-US" sz="48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jeopar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1828800"/>
            <a:ext cx="8610600" cy="4572000"/>
          </a:xfrm>
          <a:prstGeom prst="rect">
            <a:avLst/>
          </a:prstGeom>
          <a:noFill/>
        </p:spPr>
      </p:pic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228600" y="685800"/>
          <a:ext cx="5257800" cy="3503613"/>
        </p:xfrm>
        <a:graphic>
          <a:graphicData uri="http://schemas.openxmlformats.org/presentationml/2006/ole">
            <p:oleObj spid="_x0000_s88067" name="WordArt 3.2" r:id="rId5" imgW="6097680" imgH="4064040" progId="MSWordArt.2">
              <p:embed/>
            </p:oleObj>
          </a:graphicData>
        </a:graphic>
      </p:graphicFrame>
    </p:spTree>
  </p:cSld>
  <p:clrMapOvr>
    <a:masterClrMapping/>
  </p:clrMapOvr>
  <p:transition>
    <p:sndAc>
      <p:stSnd>
        <p:snd r:embed="rId3" name="whoosh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Slope &amp; Intercept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9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Category:  A Matter of Steepness</a:t>
            </a: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229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r>
              <a:rPr 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Enchanted" pitchFamily="18" charset="0"/>
              </a:rPr>
              <a:t>The slope of any line perpendicular to the line y = 3.</a:t>
            </a:r>
          </a:p>
        </p:txBody>
      </p:sp>
      <p:sp>
        <p:nvSpPr>
          <p:cNvPr id="90116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0117" name="thinktheme.wav"/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01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0117"/>
                </p:tgtEl>
              </p:cMediaNode>
            </p:audio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1026"/>
          <p:cNvSpPr txBox="1">
            <a:spLocks noChangeArrowheads="1"/>
          </p:cNvSpPr>
          <p:nvPr/>
        </p:nvSpPr>
        <p:spPr bwMode="auto">
          <a:xfrm>
            <a:off x="457200" y="9906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/>
            <a:endParaRPr lang="en-US" sz="4400">
              <a:effectLst>
                <a:outerShdw blurRad="38100" dist="38100" dir="2700000" algn="tl">
                  <a:srgbClr val="000000"/>
                </a:outerShdw>
              </a:effectLst>
              <a:latin typeface="Enchanted" pitchFamily="18" charset="0"/>
            </a:endParaRPr>
          </a:p>
        </p:txBody>
      </p:sp>
      <p:sp>
        <p:nvSpPr>
          <p:cNvPr id="91139" name="Text Box 1027"/>
          <p:cNvSpPr txBox="1">
            <a:spLocks noChangeArrowheads="1"/>
          </p:cNvSpPr>
          <p:nvPr/>
        </p:nvSpPr>
        <p:spPr bwMode="auto">
          <a:xfrm>
            <a:off x="136525" y="112713"/>
            <a:ext cx="6111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/>
          <a:lstStyle/>
          <a:p>
            <a:r>
              <a:rPr lang="en-US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FINAL CATEGORY</a:t>
            </a:r>
          </a:p>
        </p:txBody>
      </p:sp>
      <p:sp>
        <p:nvSpPr>
          <p:cNvPr id="91140" name="Rectangle 1028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4648200"/>
          </a:xfrm>
        </p:spPr>
        <p:txBody>
          <a:bodyPr/>
          <a:lstStyle/>
          <a:p>
            <a:r>
              <a:rPr lang="en-US" sz="7200"/>
              <a:t>What is undefined?</a:t>
            </a: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END OF GAME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Daily Doubles and </a:t>
            </a:r>
          </a:p>
          <a:p>
            <a:r>
              <a:rPr lang="en-US"/>
              <a:t>usage notes follow...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672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6672" name="WordArt 3.2" r:id="rId4" imgW="6097680" imgH="4064040" progId="MSWordArt.2">
              <p:embed/>
            </p:oleObj>
          </a:graphicData>
        </a:graphic>
      </p:graphicFrame>
      <p:sp>
        <p:nvSpPr>
          <p:cNvPr id="70659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0660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066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660"/>
                </p:tgtEl>
              </p:cMediaNode>
            </p:audio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696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7696" name="WordArt 3.2" r:id="rId4" imgW="6097680" imgH="4064040" progId="MSWordArt.2">
              <p:embed/>
            </p:oleObj>
          </a:graphicData>
        </a:graphic>
      </p:graphicFrame>
      <p:sp>
        <p:nvSpPr>
          <p:cNvPr id="71683" name="AutoShape 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684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7168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1684"/>
                </p:tgtEl>
              </p:cMediaNode>
            </p:audio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0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8720" name="WordArt 3.2" r:id="rId4" imgW="6097680" imgH="4064040" progId="MSWordArt.2">
              <p:embed/>
            </p:oleObj>
          </a:graphicData>
        </a:graphic>
      </p:graphicFrame>
      <p:sp>
        <p:nvSpPr>
          <p:cNvPr id="82947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2948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8721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8721" name="WordArt 3.2" r:id="rId6" imgW="6097680" imgH="4064040" progId="MSWordArt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29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8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2948"/>
                </p:tgtEl>
              </p:cMediaNode>
            </p:audio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744" name="Object 1024"/>
          <p:cNvGraphicFramePr>
            <a:graphicFrameLocks noChangeAspect="1"/>
          </p:cNvGraphicFramePr>
          <p:nvPr/>
        </p:nvGraphicFramePr>
        <p:xfrm>
          <a:off x="609600" y="685800"/>
          <a:ext cx="8002588" cy="5334000"/>
        </p:xfrm>
        <a:graphic>
          <a:graphicData uri="http://schemas.openxmlformats.org/presentationml/2006/ole">
            <p:oleObj spid="_x0000_s159744" name="WordArt 3.2" r:id="rId4" imgW="6097680" imgH="4064040" progId="MSWordArt.2">
              <p:embed/>
            </p:oleObj>
          </a:graphicData>
        </a:graphic>
      </p:graphicFrame>
      <p:sp>
        <p:nvSpPr>
          <p:cNvPr id="83971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609600" cy="533400"/>
          </a:xfrm>
          <a:prstGeom prst="actionButtonForwardNex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83972" name="Picture 4">
            <a:hlinkClick r:id="" action="ppaction://ole?verb=0"/>
          </p:cNvPr>
          <p:cNvPicPr>
            <a:picLocks noRot="1" noChangeAspect="1" noChangeArrowheads="1"/>
          </p:cNvPicPr>
          <p:nvPr>
            <a:wavAudioFile r:embed="rId2" name="dailydouble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28600"/>
            <a:ext cx="304800" cy="304800"/>
          </a:xfrm>
          <a:prstGeom prst="rect">
            <a:avLst/>
          </a:prstGeom>
          <a:noFill/>
        </p:spPr>
      </p:pic>
      <p:graphicFrame>
        <p:nvGraphicFramePr>
          <p:cNvPr id="159745" name="Object 1025"/>
          <p:cNvGraphicFramePr>
            <a:graphicFrameLocks noChangeAspect="1"/>
          </p:cNvGraphicFramePr>
          <p:nvPr/>
        </p:nvGraphicFramePr>
        <p:xfrm>
          <a:off x="1066800" y="990600"/>
          <a:ext cx="7011988" cy="4673600"/>
        </p:xfrm>
        <a:graphic>
          <a:graphicData uri="http://schemas.openxmlformats.org/presentationml/2006/ole">
            <p:oleObj spid="_x0000_s159745" name="WordArt 3.2" r:id="rId6" imgW="6099120" imgH="4064040" progId="MSWordArt.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839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0" presetID="23" presetClass="entr" presetSubtype="52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9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97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sz="9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Terms to Know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7" name="Group 6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6" name="Line 4"/>
            <p:cNvSpPr>
              <a:spLocks noChangeShapeType="1"/>
            </p:cNvSpPr>
            <p:nvPr/>
          </p:nvSpPr>
          <p:spPr bwMode="auto">
            <a:xfrm>
              <a:off x="1188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9"/>
            <p:cNvSpPr>
              <a:spLocks noChangeShapeType="1"/>
            </p:cNvSpPr>
            <p:nvPr/>
          </p:nvSpPr>
          <p:spPr bwMode="auto">
            <a:xfrm>
              <a:off x="2332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3475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4617" y="0"/>
              <a:ext cx="0" cy="4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>
              <a:off x="0" y="723"/>
              <a:ext cx="57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0" y="14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0" y="2167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2888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1" name="Line 29"/>
            <p:cNvSpPr>
              <a:spLocks noChangeShapeType="1"/>
            </p:cNvSpPr>
            <p:nvPr/>
          </p:nvSpPr>
          <p:spPr bwMode="auto">
            <a:xfrm>
              <a:off x="0" y="3611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05" name="Text Box 33"/>
          <p:cNvSpPr txBox="1">
            <a:spLocks noChangeArrowheads="1"/>
          </p:cNvSpPr>
          <p:nvPr/>
        </p:nvSpPr>
        <p:spPr bwMode="auto">
          <a:xfrm>
            <a:off x="0" y="57577"/>
            <a:ext cx="1905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Parallel </a:t>
            </a: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&amp; Perpendicular</a:t>
            </a:r>
            <a:endParaRPr lang="en-US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06" name="Text Box 34"/>
          <p:cNvSpPr txBox="1">
            <a:spLocks noChangeArrowheads="1"/>
          </p:cNvSpPr>
          <p:nvPr/>
        </p:nvSpPr>
        <p:spPr bwMode="auto">
          <a:xfrm>
            <a:off x="3657600" y="152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Transverse It</a:t>
            </a: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1828800" y="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What’s your type?</a:t>
            </a:r>
          </a:p>
        </p:txBody>
      </p:sp>
      <p:sp>
        <p:nvSpPr>
          <p:cNvPr id="3108" name="Text Box 36"/>
          <p:cNvSpPr txBox="1">
            <a:spLocks noChangeArrowheads="1"/>
          </p:cNvSpPr>
          <p:nvPr/>
        </p:nvSpPr>
        <p:spPr bwMode="auto">
          <a:xfrm>
            <a:off x="5486400" y="61913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Slope &amp; Intercept</a:t>
            </a:r>
          </a:p>
        </p:txBody>
      </p:sp>
      <p:sp>
        <p:nvSpPr>
          <p:cNvPr id="3109" name="Text Box 37"/>
          <p:cNvSpPr txBox="1">
            <a:spLocks noChangeArrowheads="1"/>
          </p:cNvSpPr>
          <p:nvPr/>
        </p:nvSpPr>
        <p:spPr bwMode="auto">
          <a:xfrm>
            <a:off x="7239000" y="61913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Terms to Know</a:t>
            </a:r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auto">
          <a:xfrm>
            <a:off x="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19050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3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2" name="Text Box 4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4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3" name="Text Box 41"/>
          <p:cNvSpPr txBox="1">
            <a:spLocks noChangeArrowheads="1"/>
          </p:cNvSpPr>
          <p:nvPr/>
        </p:nvSpPr>
        <p:spPr bwMode="auto">
          <a:xfrm>
            <a:off x="54864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5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4" name="Text Box 42"/>
          <p:cNvSpPr txBox="1">
            <a:spLocks noChangeArrowheads="1"/>
          </p:cNvSpPr>
          <p:nvPr/>
        </p:nvSpPr>
        <p:spPr bwMode="auto">
          <a:xfrm>
            <a:off x="7315200" y="1371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6" action="ppaction://hlinksldjump"/>
              </a:rPr>
              <a:t>$100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auto">
          <a:xfrm>
            <a:off x="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7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8" name="Text Box 46"/>
          <p:cNvSpPr txBox="1">
            <a:spLocks noChangeArrowheads="1"/>
          </p:cNvSpPr>
          <p:nvPr/>
        </p:nvSpPr>
        <p:spPr bwMode="auto">
          <a:xfrm>
            <a:off x="19050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8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19" name="Text Box 47"/>
          <p:cNvSpPr txBox="1">
            <a:spLocks noChangeArrowheads="1"/>
          </p:cNvSpPr>
          <p:nvPr/>
        </p:nvSpPr>
        <p:spPr bwMode="auto">
          <a:xfrm>
            <a:off x="37338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9" action="ppaction://hlinksldjump"/>
              </a:rPr>
              <a:t>$300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4864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0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7315200" y="3657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1" action="ppaction://hlinksldjump"/>
              </a:rPr>
              <a:t>$300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2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19050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3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37338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4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54864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5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7315200" y="2514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6" action="ppaction://hlinksldjump"/>
              </a:rPr>
              <a:t>$200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7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19050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8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37338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19" action="ppaction://hlinksldjump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54864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0" action="ppaction://hlinksldjump"/>
              </a:rPr>
              <a:t>$400</a:t>
            </a:r>
            <a:endParaRPr lang="en-US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1" name="Text Box 59"/>
          <p:cNvSpPr txBox="1">
            <a:spLocks noChangeArrowheads="1"/>
          </p:cNvSpPr>
          <p:nvPr/>
        </p:nvSpPr>
        <p:spPr bwMode="auto">
          <a:xfrm>
            <a:off x="7315200" y="48006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1" action="ppaction://hlinksldjump"/>
              </a:rPr>
              <a:t>$400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2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19050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3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37338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4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54864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5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7315200" y="60198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  <a:hlinkClick r:id="rId26" action="ppaction://hlinksldjump"/>
              </a:rPr>
              <a:t>$500</a:t>
            </a:r>
            <a:endParaRPr lang="en-US" sz="3600" b="1"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  <p:sp>
        <p:nvSpPr>
          <p:cNvPr id="3138" name="AutoShape 66">
            <a:hlinkClick r:id="rId2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915400" y="6667500"/>
            <a:ext cx="228600" cy="190500"/>
          </a:xfrm>
          <a:prstGeom prst="actionButtonEnd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AutoShape 2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77200" y="5943600"/>
            <a:ext cx="838200" cy="685800"/>
          </a:xfrm>
          <a:prstGeom prst="actionButtonHelp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9331" name="Picture 3">
            <a:hlinkClick r:id="" action="ppaction://ole?verb=0"/>
          </p:cNvPr>
          <p:cNvPicPr>
            <a:picLocks noRot="1" noChangeAspect="1" noChangeArrowheads="1"/>
          </p:cNvPicPr>
          <p:nvPr>
            <a:wavAudioFile r:embed="rId1" name="timesup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10600" y="228600"/>
            <a:ext cx="304800" cy="304800"/>
          </a:xfrm>
          <a:prstGeom prst="rect">
            <a:avLst/>
          </a:prstGeom>
          <a:noFill/>
        </p:spPr>
      </p:pic>
      <p:sp>
        <p:nvSpPr>
          <p:cNvPr id="99332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8600" y="5943600"/>
            <a:ext cx="838200" cy="685800"/>
          </a:xfrm>
          <a:prstGeom prst="actionButtonRetur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772400" cy="457200"/>
          </a:xfrm>
        </p:spPr>
        <p:txBody>
          <a:bodyPr tIns="0"/>
          <a:lstStyle/>
          <a:p>
            <a:pPr algn="l"/>
            <a:r>
              <a:rPr lang="en-US" sz="2400" b="1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CATEGORY 1 - $100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1905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4200" b="1" dirty="0" smtClean="0">
                <a:latin typeface="Enchanted" pitchFamily="18" charset="0"/>
              </a:rPr>
              <a:t>Find the equation of the ling in the graph below</a:t>
            </a:r>
            <a:endParaRPr lang="en-US" sz="4200" b="1" dirty="0">
              <a:latin typeface="Enchanted" pitchFamily="18" charset="0"/>
            </a:endParaRPr>
          </a:p>
        </p:txBody>
      </p:sp>
      <p:pic>
        <p:nvPicPr>
          <p:cNvPr id="99352" name="Picture 2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1981200"/>
            <a:ext cx="4648200" cy="461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9" fill="hold"/>
                                        <p:tgtEl>
                                          <p:spTgt spid="993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9331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8F8F8"/>
      </a:lt1>
      <a:dk2>
        <a:srgbClr val="0000FF"/>
      </a:dk2>
      <a:lt2>
        <a:srgbClr val="F8F8F8"/>
      </a:lt2>
      <a:accent1>
        <a:srgbClr val="00CC99"/>
      </a:accent1>
      <a:accent2>
        <a:srgbClr val="3333CC"/>
      </a:accent2>
      <a:accent3>
        <a:srgbClr val="AAAAFF"/>
      </a:accent3>
      <a:accent4>
        <a:srgbClr val="D4D4D4"/>
      </a:accent4>
      <a:accent5>
        <a:srgbClr val="AAE2CA"/>
      </a:accent5>
      <a:accent6>
        <a:srgbClr val="2D2DB9"/>
      </a:accent6>
      <a:hlink>
        <a:srgbClr val="FFFFFF"/>
      </a:hlink>
      <a:folHlink>
        <a:srgbClr val="777777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1183</Words>
  <Application>Microsoft Office PowerPoint</Application>
  <PresentationFormat>On-screen Show (4:3)</PresentationFormat>
  <Paragraphs>306</Paragraphs>
  <Slides>67</Slides>
  <Notes>1</Notes>
  <HiddenSlides>0</HiddenSlides>
  <MMClips>32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4" baseType="lpstr">
      <vt:lpstr>Times New Roman</vt:lpstr>
      <vt:lpstr>Arial Narrow</vt:lpstr>
      <vt:lpstr>Enchanted</vt:lpstr>
      <vt:lpstr>Symbol</vt:lpstr>
      <vt:lpstr>Default Design</vt:lpstr>
      <vt:lpstr>Microsoft WordArt 3.2</vt:lpstr>
      <vt:lpstr>Microsoft Equation 3.0</vt:lpstr>
      <vt:lpstr>Slide 1</vt:lpstr>
      <vt:lpstr>Slide 2</vt:lpstr>
      <vt:lpstr>Parallel Lines &amp; Perpendicular Lines</vt:lpstr>
      <vt:lpstr>What’s your type?</vt:lpstr>
      <vt:lpstr>Transverse It</vt:lpstr>
      <vt:lpstr>Slope &amp; Intercept</vt:lpstr>
      <vt:lpstr>Terms to Know</vt:lpstr>
      <vt:lpstr>Slide 8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CATEGORY 1 - $100</vt:lpstr>
      <vt:lpstr>CATEGORY 1 - $200</vt:lpstr>
      <vt:lpstr>CATEGORY 1 - $300</vt:lpstr>
      <vt:lpstr>CATEGORY 1 - $400</vt:lpstr>
      <vt:lpstr>CATEGORY 1 - $500</vt:lpstr>
      <vt:lpstr>CATEGORY 2 - $100</vt:lpstr>
      <vt:lpstr>CATEGORY 2 - $200</vt:lpstr>
      <vt:lpstr>CATEGORY 2 - $300</vt:lpstr>
      <vt:lpstr>CATEGORY 2 - $400</vt:lpstr>
      <vt:lpstr>CATEGORY 2 - $500</vt:lpstr>
      <vt:lpstr>CATEGORY 3 - $100</vt:lpstr>
      <vt:lpstr>CATEGORY 3 - $200</vt:lpstr>
      <vt:lpstr>CATEGORY 3 - $300</vt:lpstr>
      <vt:lpstr>CATEGORY 3 - $400</vt:lpstr>
      <vt:lpstr>CATEGORY 3 - $500</vt:lpstr>
      <vt:lpstr>CATEGORY 4 - $100</vt:lpstr>
      <vt:lpstr>CATEGORY 4 - $200</vt:lpstr>
      <vt:lpstr>CATEGORY 4 - $300</vt:lpstr>
      <vt:lpstr>CATEGORY 4 - $400</vt:lpstr>
      <vt:lpstr>CATEGORY 4 - $500</vt:lpstr>
      <vt:lpstr>CATEGORY 5 - $100</vt:lpstr>
      <vt:lpstr>CATEGORY 5 - $200</vt:lpstr>
      <vt:lpstr>CATEGORY 5 - $300</vt:lpstr>
      <vt:lpstr>CATEGORY 5 - $400</vt:lpstr>
      <vt:lpstr>CATEGORY 5 - $500</vt:lpstr>
      <vt:lpstr>Slide 59</vt:lpstr>
      <vt:lpstr>Slide 60</vt:lpstr>
      <vt:lpstr>Slide 61</vt:lpstr>
      <vt:lpstr>What is undefined?</vt:lpstr>
      <vt:lpstr>END OF GAME</vt:lpstr>
      <vt:lpstr>Slide 64</vt:lpstr>
      <vt:lpstr>Slide 65</vt:lpstr>
      <vt:lpstr>Slide 66</vt:lpstr>
      <vt:lpstr>Slide 67</vt:lpstr>
    </vt:vector>
  </TitlesOfParts>
  <Company>UGA Training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s18</dc:creator>
  <cp:lastModifiedBy>FalciJ</cp:lastModifiedBy>
  <cp:revision>93</cp:revision>
  <dcterms:created xsi:type="dcterms:W3CDTF">2000-05-09T13:01:38Z</dcterms:created>
  <dcterms:modified xsi:type="dcterms:W3CDTF">2011-11-30T04:13:31Z</dcterms:modified>
</cp:coreProperties>
</file>