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60" r:id="rId3"/>
  </p:sldIdLst>
  <p:sldSz cx="6858000" cy="9144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1828" y="-7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0670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81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679308" y="5791200"/>
            <a:ext cx="555498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617220" y="2460979"/>
            <a:ext cx="2777490" cy="53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3497580" y="2460980"/>
            <a:ext cx="2777490" cy="53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  <a:defRPr sz="135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17220" y="3443112"/>
            <a:ext cx="2777490" cy="450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3497580" y="2461403"/>
            <a:ext cx="2777490" cy="98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  <a:defRPr sz="135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3497580" y="3443112"/>
            <a:ext cx="2777490" cy="450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2700338" y="975360"/>
            <a:ext cx="3651885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257175" y="3901440"/>
            <a:ext cx="1800225" cy="450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Calibri"/>
              <a:buNone/>
              <a:defRPr sz="112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Calibri"/>
              <a:buNone/>
              <a:defRPr sz="7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261851" y="8613049"/>
            <a:ext cx="147291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2700337" y="8613049"/>
            <a:ext cx="2614613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17220" y="6766560"/>
            <a:ext cx="5688926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9" y="0"/>
            <a:ext cx="6857992" cy="6553435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617220" y="7876032"/>
            <a:ext cx="569214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Calibri"/>
              <a:buNone/>
              <a:defRPr sz="112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Calibri"/>
              <a:buNone/>
              <a:defRPr sz="7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763904" y="2314293"/>
            <a:ext cx="5364480" cy="565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1807203" y="3650290"/>
            <a:ext cx="7679864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-1193172" y="2214396"/>
            <a:ext cx="7679864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671362" y="2317127"/>
            <a:ext cx="5606415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3" descr="greychevron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96" y="-45435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/>
          <p:nvPr/>
        </p:nvSpPr>
        <p:spPr>
          <a:xfrm>
            <a:off x="229442" y="938304"/>
            <a:ext cx="6507024" cy="3818873"/>
          </a:xfrm>
          <a:prstGeom prst="roundRect">
            <a:avLst>
              <a:gd name="adj" fmla="val 16667"/>
            </a:avLst>
          </a:prstGeom>
          <a:solidFill>
            <a:srgbClr val="FFFFFF">
              <a:alpha val="84705"/>
            </a:srgbClr>
          </a:solidFill>
          <a:ln w="571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92928" y="938305"/>
            <a:ext cx="6736464" cy="44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</a:t>
            </a:r>
            <a:endParaRPr lang="en-US" sz="12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Reading: THANK YOU!</a:t>
            </a:r>
            <a:r>
              <a:rPr lang="en-US" sz="11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Thank you for spending time </a:t>
            </a:r>
            <a:r>
              <a:rPr lang="en-US" sz="11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practing</a:t>
            </a:r>
            <a:r>
              <a:rPr lang="en-US" sz="11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sight/trick word flashcards.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not remember if I already wrote this but congratulations to </a:t>
            </a:r>
            <a:r>
              <a:rPr lang="en-US" sz="11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Ashal</a:t>
            </a:r>
            <a:r>
              <a:rPr lang="en-US" sz="11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Oliver and Gabriel who became our first trick word champs a few weeks ago. They consistently read the 220 trick words.  Congratulations to all of the children as they are learning the words I am sending home and are eager to “show off” for me each week!  They will soon be our next trick word champ!!  Keep up the good work!  </a:t>
            </a:r>
            <a:endParaRPr lang="en-US" sz="1100" b="1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04" name="Google Shape;104;p13"/>
          <p:cNvSpPr/>
          <p:nvPr/>
        </p:nvSpPr>
        <p:spPr>
          <a:xfrm>
            <a:off x="114536" y="4930862"/>
            <a:ext cx="3172002" cy="3194663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FFFFFF">
              <a:alpha val="84705"/>
            </a:srgbClr>
          </a:solidFill>
          <a:ln w="381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192928" y="4995245"/>
            <a:ext cx="2852394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n-US" sz="1100" b="1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US" sz="1100" b="1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Fundations</a:t>
            </a:r>
            <a:r>
              <a:rPr lang="en-US" sz="1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We are finishing up Unit 3 that focuses on digraphs. </a:t>
            </a:r>
            <a:r>
              <a:rPr lang="en-US" sz="11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1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continue to work on identifying digraphs in a word. When they see a digraph they underline those two letters. They are learning the rule that the </a:t>
            </a:r>
            <a:r>
              <a:rPr lang="en-US" sz="1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</a:t>
            </a:r>
            <a:r>
              <a:rPr lang="en-US" sz="1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digraph is only used at the beginning of a word and </a:t>
            </a:r>
            <a:r>
              <a:rPr lang="en-US" sz="1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ck</a:t>
            </a:r>
            <a:r>
              <a:rPr lang="en-US" sz="1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only used at the end of a word. </a:t>
            </a:r>
          </a:p>
          <a:p>
            <a:pPr lvl="0"/>
            <a:endParaRPr lang="en-US" sz="1100" b="1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US" sz="11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 </a:t>
            </a:r>
            <a:r>
              <a:rPr lang="en-US" sz="11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trick words: for, or</a:t>
            </a:r>
          </a:p>
          <a:p>
            <a:pPr lvl="0"/>
            <a:endParaRPr lang="en-US" sz="1100" b="1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US" sz="11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 </a:t>
            </a:r>
            <a:r>
              <a:rPr lang="en-US" sz="11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 of the Day </a:t>
            </a:r>
            <a:endParaRPr lang="en-US" sz="1100" b="1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US" sz="11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sz="11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Vocabulary words): quick, thick, </a:t>
            </a:r>
          </a:p>
          <a:p>
            <a:pPr lvl="0"/>
            <a:r>
              <a:rPr lang="en-US" sz="1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 your child what these words mean and to use them in a sentence.  </a:t>
            </a:r>
          </a:p>
        </p:txBody>
      </p:sp>
      <p:sp>
        <p:nvSpPr>
          <p:cNvPr id="106" name="Google Shape;106;p13"/>
          <p:cNvSpPr/>
          <p:nvPr/>
        </p:nvSpPr>
        <p:spPr>
          <a:xfrm flipH="1">
            <a:off x="3401074" y="4872386"/>
            <a:ext cx="3249624" cy="425947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FFFFFF">
              <a:alpha val="84705"/>
            </a:srgbClr>
          </a:solidFill>
          <a:ln w="381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401074" y="5005137"/>
            <a:ext cx="3456926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Weekly Report for 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Respectful  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Responsible _______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Ready to Learn _______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Caring _______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Trustworthy 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 – Meeting Expectations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NS- Needed Support  - I will write a reason or message. </a:t>
            </a:r>
            <a:endParaRPr sz="1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sign and return this form each week. Please feel free to let me know if you have any questions.  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Signature</a:t>
            </a:r>
            <a:r>
              <a:rPr lang="en-US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__________________</a:t>
            </a:r>
            <a:endParaRPr dirty="0"/>
          </a:p>
        </p:txBody>
      </p:sp>
      <p:pic>
        <p:nvPicPr>
          <p:cNvPr id="108" name="Google Shape;108;p13" descr="1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7585" y="52060"/>
            <a:ext cx="4628329" cy="7710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09" name="Google Shape;109;p13" descr="Heart Pencils 1_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678880">
            <a:off x="419909" y="444213"/>
            <a:ext cx="1063959" cy="22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1600077" y="115504"/>
            <a:ext cx="42595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Bagley’s Class News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October 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22</a:t>
            </a:r>
            <a:r>
              <a:rPr lang="en-US" sz="1800" baseline="30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26th</a:t>
            </a: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1" name="Google Shape;111;p13" descr="1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8447760"/>
            <a:ext cx="2478505" cy="6841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2" name="Google Shape;112;p13"/>
          <p:cNvSpPr txBox="1"/>
          <p:nvPr/>
        </p:nvSpPr>
        <p:spPr>
          <a:xfrm>
            <a:off x="192928" y="8556949"/>
            <a:ext cx="20569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abagley@rhnet.org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t="6088" r="13400" b="15077"/>
          <a:stretch/>
        </p:blipFill>
        <p:spPr>
          <a:xfrm>
            <a:off x="2084966" y="2636987"/>
            <a:ext cx="2403144" cy="19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3" descr="greychevron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759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/>
          <p:nvPr/>
        </p:nvSpPr>
        <p:spPr>
          <a:xfrm>
            <a:off x="-53759" y="938305"/>
            <a:ext cx="3718891" cy="2987204"/>
          </a:xfrm>
          <a:prstGeom prst="roundRect">
            <a:avLst>
              <a:gd name="adj" fmla="val 16667"/>
            </a:avLst>
          </a:prstGeom>
          <a:solidFill>
            <a:srgbClr val="FFFFFF">
              <a:alpha val="84705"/>
            </a:srgbClr>
          </a:solidFill>
          <a:ln w="571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10/26 </a:t>
            </a:r>
            <a:r>
              <a:rPr lang="en-US" sz="1200" b="1" dirty="0">
                <a:latin typeface="Comic Sans MS" panose="030F0702030302020204" pitchFamily="66" charset="0"/>
              </a:rPr>
              <a:t>- BOO BASH!</a:t>
            </a:r>
            <a:endParaRPr lang="en-US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Comic Sans MS" panose="030F0702030302020204" pitchFamily="66" charset="0"/>
              </a:rPr>
              <a:t>10/30 - Principal Coffee Hour 9:00 am</a:t>
            </a:r>
            <a:endParaRPr lang="en-US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11/2 </a:t>
            </a:r>
            <a:r>
              <a:rPr lang="en-US" sz="1200" b="1" dirty="0">
                <a:latin typeface="Comic Sans MS" panose="030F0702030302020204" pitchFamily="66" charset="0"/>
              </a:rPr>
              <a:t>- PBIS Assembly</a:t>
            </a:r>
            <a:endParaRPr lang="en-US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11/12 </a:t>
            </a:r>
            <a:r>
              <a:rPr lang="en-US" sz="1200" b="1" dirty="0">
                <a:latin typeface="Comic Sans MS" panose="030F0702030302020204" pitchFamily="66" charset="0"/>
              </a:rPr>
              <a:t>- VETERAN’S DAY - NO SCHOOL</a:t>
            </a:r>
            <a:endParaRPr lang="en-US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Comic Sans MS" panose="030F0702030302020204" pitchFamily="66" charset="0"/>
              </a:rPr>
              <a:t>11/14 - Picture Retake Day</a:t>
            </a:r>
            <a:endParaRPr lang="en-US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11/14 </a:t>
            </a:r>
            <a:r>
              <a:rPr lang="en-US" sz="1200" b="1" dirty="0">
                <a:latin typeface="Comic Sans MS" panose="030F0702030302020204" pitchFamily="66" charset="0"/>
              </a:rPr>
              <a:t>- Parent Group Meeting 6:30 pm</a:t>
            </a:r>
            <a:endParaRPr lang="en-US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Comic Sans MS" panose="030F0702030302020204" pitchFamily="66" charset="0"/>
              </a:rPr>
              <a:t>11/16 - Report Cards Sent Home </a:t>
            </a:r>
            <a:endParaRPr lang="en-US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Comic Sans MS" panose="030F0702030302020204" pitchFamily="66" charset="0"/>
              </a:rPr>
              <a:t>11/28 - </a:t>
            </a:r>
            <a:r>
              <a:rPr lang="en-US" sz="1200" b="1" dirty="0" err="1">
                <a:latin typeface="Comic Sans MS" panose="030F0702030302020204" pitchFamily="66" charset="0"/>
              </a:rPr>
              <a:t>Theatreworks</a:t>
            </a:r>
            <a:r>
              <a:rPr lang="en-US" sz="1200" b="1" dirty="0">
                <a:latin typeface="Comic Sans MS" panose="030F0702030302020204" pitchFamily="66" charset="0"/>
              </a:rPr>
              <a:t> </a:t>
            </a:r>
            <a:r>
              <a:rPr lang="en-US" sz="1200" b="1" dirty="0" smtClean="0">
                <a:latin typeface="Comic Sans MS" panose="030F0702030302020204" pitchFamily="66" charset="0"/>
              </a:rPr>
              <a:t>at the High School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	 </a:t>
            </a:r>
            <a:r>
              <a:rPr lang="en-US" sz="1200" b="1" dirty="0">
                <a:latin typeface="Comic Sans MS" panose="030F0702030302020204" pitchFamily="66" charset="0"/>
              </a:rPr>
              <a:t>1st &amp; </a:t>
            </a:r>
            <a:r>
              <a:rPr lang="en-US" sz="1200" b="1" dirty="0" smtClean="0">
                <a:latin typeface="Comic Sans MS" panose="030F0702030302020204" pitchFamily="66" charset="0"/>
              </a:rPr>
              <a:t>2</a:t>
            </a:r>
            <a:r>
              <a:rPr lang="en-US" sz="1200" b="1" baseline="30000" dirty="0" smtClean="0">
                <a:latin typeface="Comic Sans MS" panose="030F0702030302020204" pitchFamily="66" charset="0"/>
              </a:rPr>
              <a:t>nd</a:t>
            </a:r>
            <a:r>
              <a:rPr lang="en-US" sz="1200" b="1" dirty="0" smtClean="0">
                <a:latin typeface="Comic Sans MS" panose="030F0702030302020204" pitchFamily="66" charset="0"/>
              </a:rPr>
              <a:t> grades </a:t>
            </a:r>
            <a:r>
              <a:rPr lang="en-US" sz="1200" b="1" dirty="0">
                <a:latin typeface="Comic Sans MS" panose="030F0702030302020204" pitchFamily="66" charset="0"/>
              </a:rPr>
              <a:t> 9:30-10:30</a:t>
            </a:r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b="1" dirty="0"/>
              <a:t>                            </a:t>
            </a:r>
            <a:r>
              <a:rPr lang="en-US" sz="1800" dirty="0"/>
              <a:t/>
            </a:r>
            <a:br>
              <a:rPr lang="en-US" sz="1800" dirty="0"/>
            </a:b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92928" y="938305"/>
            <a:ext cx="6736464" cy="44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sz="13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06" name="Google Shape;106;p13"/>
          <p:cNvSpPr/>
          <p:nvPr/>
        </p:nvSpPr>
        <p:spPr>
          <a:xfrm flipH="1">
            <a:off x="3651041" y="761835"/>
            <a:ext cx="3139109" cy="2999843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FFFFFF">
              <a:alpha val="84705"/>
            </a:srgbClr>
          </a:solidFill>
          <a:ln w="381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587903" y="1006520"/>
            <a:ext cx="3139109" cy="236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SPECIALS SCHEDULE: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Monday 10/29 – D Day   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 10/30 A Day  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Wednesday 10/31– B Day   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Thursday 11/1 – C Day     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omic Sans MS"/>
                <a:sym typeface="Comic Sans MS"/>
              </a:rPr>
              <a:t>Friday 11/2 – D Day                       </a:t>
            </a:r>
            <a:endParaRPr lang="en-US" sz="1600" b="1" dirty="0"/>
          </a:p>
        </p:txBody>
      </p:sp>
      <p:pic>
        <p:nvPicPr>
          <p:cNvPr id="108" name="Google Shape;108;p13" descr="1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7585" y="52060"/>
            <a:ext cx="4628329" cy="7710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09" name="Google Shape;109;p13" descr="Heart Pencils 1_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678880">
            <a:off x="419909" y="444213"/>
            <a:ext cx="1063959" cy="22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1600077" y="115504"/>
            <a:ext cx="42595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Bagley’s Class News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October 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22</a:t>
            </a:r>
            <a:r>
              <a:rPr lang="en-US" sz="1800" baseline="30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26</a:t>
            </a:r>
            <a:r>
              <a:rPr lang="en-US" sz="1800" baseline="30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105;p13"/>
          <p:cNvSpPr txBox="1"/>
          <p:nvPr/>
        </p:nvSpPr>
        <p:spPr>
          <a:xfrm>
            <a:off x="3362960" y="4118518"/>
            <a:ext cx="3364052" cy="502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b="1" dirty="0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Happy Birthday!</a:t>
            </a:r>
          </a:p>
          <a:p>
            <a:pPr lvl="0" algn="ctr"/>
            <a:r>
              <a:rPr lang="en-US" dirty="0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September: Dalton, Chauncey, Xavier</a:t>
            </a:r>
            <a:endParaRPr lang="en-US" dirty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r>
              <a:rPr lang="en-US" dirty="0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October: Amari</a:t>
            </a:r>
          </a:p>
          <a:p>
            <a:pPr lvl="0" algn="ctr"/>
            <a:endParaRPr lang="en-US" sz="1100" dirty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 smtClean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 smtClean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 smtClean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 smtClean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 smtClean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endParaRPr lang="en-US" sz="1100" dirty="0" smtClean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11223" r="8804" b="14462"/>
          <a:stretch/>
        </p:blipFill>
        <p:spPr>
          <a:xfrm>
            <a:off x="178010" y="4151724"/>
            <a:ext cx="3294034" cy="2342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9875" y="5734583"/>
            <a:ext cx="337170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Congratulations </a:t>
            </a:r>
            <a:r>
              <a:rPr lang="en-US" sz="1200" b="1" dirty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to our </a:t>
            </a:r>
            <a:endParaRPr lang="en-US" sz="1200" b="1" dirty="0" smtClean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r>
              <a:rPr lang="en-US" sz="1200" b="1" dirty="0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Cub </a:t>
            </a:r>
            <a:r>
              <a:rPr lang="en-US" sz="1200" b="1" dirty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Card Winners</a:t>
            </a:r>
          </a:p>
          <a:p>
            <a:pPr lvl="0" algn="ctr"/>
            <a:r>
              <a:rPr lang="en-US" sz="1200" b="1" dirty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Carter, Oliver, Dean , </a:t>
            </a:r>
            <a:endParaRPr lang="en-US" sz="1200" b="1" dirty="0" smtClean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r>
              <a:rPr lang="en-US" sz="1200" b="1" dirty="0" err="1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Wateen</a:t>
            </a:r>
            <a:r>
              <a:rPr lang="en-US" sz="1200" b="1" dirty="0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 </a:t>
            </a:r>
            <a:r>
              <a:rPr lang="en-US" sz="1200" b="1" dirty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and </a:t>
            </a:r>
            <a:r>
              <a:rPr lang="en-US" sz="1200" b="1" dirty="0" err="1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Hevynn</a:t>
            </a:r>
            <a:r>
              <a:rPr lang="en-US" sz="1200" b="1" dirty="0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.</a:t>
            </a:r>
            <a:endParaRPr lang="en-US" sz="1200" b="1" dirty="0">
              <a:solidFill>
                <a:srgbClr val="222222"/>
              </a:solidFill>
              <a:latin typeface="Georgia"/>
              <a:ea typeface="Comic Sans MS"/>
              <a:cs typeface="Comic Sans MS"/>
              <a:sym typeface="Georgia"/>
            </a:endParaRPr>
          </a:p>
          <a:p>
            <a:pPr lvl="0" algn="ctr"/>
            <a:r>
              <a:rPr lang="en-US" sz="1200" b="1" dirty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Keep up the great </a:t>
            </a:r>
            <a:r>
              <a:rPr lang="en-US" sz="1200" b="1" dirty="0" smtClean="0">
                <a:solidFill>
                  <a:srgbClr val="222222"/>
                </a:solidFill>
                <a:latin typeface="Georgia"/>
                <a:ea typeface="Comic Sans MS"/>
                <a:cs typeface="Comic Sans MS"/>
                <a:sym typeface="Georgia"/>
              </a:rPr>
              <a:t>work!!</a:t>
            </a:r>
          </a:p>
          <a:p>
            <a:pPr lvl="0" algn="ctr"/>
            <a:endParaRPr lang="en-US" dirty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 smtClean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 smtClean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 smtClean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 smtClean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 smtClean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 smtClean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>
              <a:solidFill>
                <a:srgbClr val="222222"/>
              </a:solidFill>
              <a:latin typeface="Georgia"/>
              <a:sym typeface="Georgia"/>
            </a:endParaRPr>
          </a:p>
          <a:p>
            <a:pPr lvl="0"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6632" r="-1" b="28902"/>
          <a:stretch/>
        </p:blipFill>
        <p:spPr>
          <a:xfrm>
            <a:off x="1728595" y="6720070"/>
            <a:ext cx="4998418" cy="24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290</Words>
  <Application>Microsoft Office PowerPoint</Application>
  <PresentationFormat>On-screen Show (4:3)</PresentationFormat>
  <Paragraphs>86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Georgia</vt:lpstr>
      <vt:lpstr>Retrospect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Bagley</dc:creator>
  <cp:lastModifiedBy>%username%</cp:lastModifiedBy>
  <cp:revision>26</cp:revision>
  <cp:lastPrinted>2018-10-12T14:49:37Z</cp:lastPrinted>
  <dcterms:modified xsi:type="dcterms:W3CDTF">2018-10-25T18:14:30Z</dcterms:modified>
</cp:coreProperties>
</file>