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4" r:id="rId10"/>
    <p:sldId id="265" r:id="rId11"/>
    <p:sldId id="267" r:id="rId12"/>
    <p:sldId id="268"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82" d="100"/>
          <a:sy n="82" d="100"/>
        </p:scale>
        <p:origin x="-1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6CBFA6-20D5-4096-85B9-5CF27D5F529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7348" name="Rectangle 4"/>
          <p:cNvSpPr>
            <a:spLocks noGrp="1" noChangeArrowheads="1"/>
          </p:cNvSpPr>
          <p:nvPr>
            <p:ph type="dt" sz="half" idx="2"/>
          </p:nvPr>
        </p:nvSpPr>
        <p:spPr/>
        <p:txBody>
          <a:bodyPr/>
          <a:lstStyle>
            <a:lvl1pPr>
              <a:defRPr/>
            </a:lvl1pPr>
          </a:lstStyle>
          <a:p>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EA32C25B-D374-44B3-82DD-1E4F982007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6E59DF-218D-46C9-BC46-9244CDE5C43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2C2A6-E1B9-444B-84B8-B1BC8D51912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D8333A6D-E324-4347-9A0B-18B7F5D5069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008E7C-3A7B-4E68-B01E-6F16D496010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6F18EC-ACA3-46B6-AEAC-B26470A3286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9BFE79-C399-4F43-8379-92B92CC020C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D5ED10-DCB1-4B09-9227-A27049C3676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7260A4-ACB5-4F0E-8F48-212E0B54174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3E1129-48A0-4507-B7F2-582D500DE9E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DEB69F-D1F7-4ECE-B10D-6B79DE620B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8D56C8-E095-4035-A311-FC2FAA9C61C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85198C-817C-4F06-AA38-94AA614273E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31978C-AD49-4931-8C7A-F75815D4718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5F2269-2118-4475-AE68-1C6BEF0C0A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23A881-88B9-401B-8C8B-4F92D81D8C4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87A26F-84F4-4523-88B0-5291C16392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C22B22-098A-4C4F-A7D9-C6AA5455C8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35513F-6912-4275-9829-8DC8A7395E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A2253A-A575-4EF5-A015-60B0148A53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89DDAB-6A8E-4F4F-8C58-2B4A15CB8D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F98CA0-42DC-49D0-91DA-D719B8E7D0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9F1DFE-7D71-4486-B57E-601E0B16161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992FE5-06D2-4B8F-939E-8024255A0FE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7399" y="363031"/>
            <a:ext cx="6019598"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Oedipus the King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95237" name="Picture 5" descr="http://theatre-dance.cahss.ualr.edu/waynesweb/GreekRoman_files/OedipusCartoon3.gif"/>
          <p:cNvPicPr>
            <a:picLocks noChangeAspect="1" noChangeArrowheads="1"/>
          </p:cNvPicPr>
          <p:nvPr/>
        </p:nvPicPr>
        <p:blipFill>
          <a:blip r:embed="rId2" cstate="print"/>
          <a:srcRect/>
          <a:stretch>
            <a:fillRect/>
          </a:stretch>
        </p:blipFill>
        <p:spPr bwMode="auto">
          <a:xfrm>
            <a:off x="3379808" y="1608881"/>
            <a:ext cx="2280212" cy="3553428"/>
          </a:xfrm>
          <a:prstGeom prst="rect">
            <a:avLst/>
          </a:prstGeom>
          <a:noFill/>
        </p:spPr>
      </p:pic>
      <p:sp>
        <p:nvSpPr>
          <p:cNvPr id="8" name="Rectangle 7"/>
          <p:cNvSpPr/>
          <p:nvPr/>
        </p:nvSpPr>
        <p:spPr>
          <a:xfrm>
            <a:off x="1131783" y="5560064"/>
            <a:ext cx="6533199" cy="923330"/>
          </a:xfrm>
          <a:prstGeom prst="rect">
            <a:avLst/>
          </a:prstGeom>
          <a:noFill/>
        </p:spPr>
        <p:txBody>
          <a:bodyPr wrap="non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Writing Workshop</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4600" y="1295400"/>
            <a:ext cx="3810000" cy="2857500"/>
          </a:xfrm>
          <a:prstGeom prst="rect">
            <a:avLst/>
          </a:prstGeom>
          <a:noFill/>
          <a:ln w="9525">
            <a:noFill/>
            <a:miter lim="800000"/>
            <a:headEnd/>
            <a:tailEnd/>
          </a:ln>
        </p:spPr>
      </p:pic>
      <p:sp>
        <p:nvSpPr>
          <p:cNvPr id="5" name="Rectangle 4"/>
          <p:cNvSpPr/>
          <p:nvPr/>
        </p:nvSpPr>
        <p:spPr>
          <a:xfrm>
            <a:off x="465234" y="304800"/>
            <a:ext cx="810991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Are Your Targets?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381000" y="4267200"/>
            <a:ext cx="7872668" cy="584775"/>
          </a:xfrm>
          <a:prstGeom prst="rect">
            <a:avLst/>
          </a:prstGeom>
          <a:noFill/>
        </p:spPr>
        <p:txBody>
          <a:bodyPr wrap="non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r>
              <a:rPr lang="en-US" sz="3200" b="1" cap="none" spc="0"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premises that are concise and argue</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0" y="4800600"/>
            <a:ext cx="9326591" cy="461665"/>
          </a:xfrm>
          <a:prstGeom prst="rect">
            <a:avLst/>
          </a:prstGeom>
          <a:noFill/>
        </p:spPr>
        <p:txBody>
          <a:bodyPr wrap="none" lIns="91440" tIns="45720" rIns="91440" bIns="45720">
            <a:spAutoFit/>
          </a:bodyPr>
          <a:lstStyle/>
          <a:p>
            <a:pPr algn="ct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Provide sufficient textual support to fully prove your argument</a:t>
            </a:r>
            <a:endParaRPr lang="en-US" sz="2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259127" y="5181600"/>
            <a:ext cx="4304960" cy="584775"/>
          </a:xfrm>
          <a:prstGeom prst="rect">
            <a:avLst/>
          </a:prstGeom>
          <a:noFill/>
        </p:spPr>
        <p:txBody>
          <a:bodyPr wrap="none" lIns="91440" tIns="45720" rIns="91440" bIns="45720">
            <a:spAutoFit/>
          </a:bodyPr>
          <a:lstStyle/>
          <a:p>
            <a:pPr algn="ctr"/>
            <a:r>
              <a:rPr lang="en-US"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Embed Your Quotes</a:t>
            </a:r>
            <a:endParaRPr lang="en-US"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Rectangle 9"/>
          <p:cNvSpPr/>
          <p:nvPr/>
        </p:nvSpPr>
        <p:spPr>
          <a:xfrm>
            <a:off x="1676400" y="5715000"/>
            <a:ext cx="544245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Lots of Textual Analysis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7" y="231494"/>
            <a:ext cx="8519992" cy="6458673"/>
          </a:xfrm>
        </p:spPr>
        <p:txBody>
          <a:bodyPr/>
          <a:lstStyle/>
          <a:p>
            <a:r>
              <a:rPr lang="en-US" dirty="0">
                <a:solidFill>
                  <a:schemeClr val="tx1"/>
                </a:solidFill>
                <a:latin typeface="+mn-lt"/>
                <a:ea typeface="+mn-ea"/>
                <a:cs typeface="+mn-cs"/>
              </a:rPr>
              <a:t>At the end of the play, Sophocles inverts this binary, giving new meaning to the qualities of darkness and sight. As Oedipus mourns the somber death of his wife and mother, he arrives at the conclusion that as long as he has his sight, he will be forever trapped in the world of darkness, unable to escape from the constant reminder of his faults. Gouging out his own eyes with the broach of his wife, </a:t>
            </a:r>
            <a:r>
              <a:rPr lang="en-US" dirty="0" err="1">
                <a:solidFill>
                  <a:schemeClr val="tx1"/>
                </a:solidFill>
                <a:latin typeface="+mn-lt"/>
                <a:ea typeface="+mn-ea"/>
                <a:cs typeface="+mn-cs"/>
              </a:rPr>
              <a:t>Jocasta</a:t>
            </a:r>
            <a:r>
              <a:rPr lang="en-US" dirty="0">
                <a:solidFill>
                  <a:schemeClr val="tx1"/>
                </a:solidFill>
                <a:latin typeface="+mn-lt"/>
                <a:ea typeface="+mn-ea"/>
                <a:cs typeface="+mn-cs"/>
              </a:rPr>
              <a:t>, Oedipus reverses the juxtaposition of knowledge and ignorance, plunging into the realm of darkness, finally surrendering to the “light”. This climatic portion of the play is the summit of all the previously established drama and irony. As the audience grieves at the inevitable tragedy, it also marvels at the emotional pinnacle developed through the binary and its inversion.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71" y="277792"/>
            <a:ext cx="8531567" cy="6400800"/>
          </a:xfrm>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43068" y="274638"/>
            <a:ext cx="8777107" cy="709210"/>
          </a:xfrm>
        </p:spPr>
        <p:txBody>
          <a:bodyPr/>
          <a:lstStyle/>
          <a:p>
            <a:r>
              <a:rPr lang="en-US" dirty="0" smtClean="0"/>
              <a:t>Declarative Thesis</a:t>
            </a:r>
            <a:endParaRPr lang="en-US" dirty="0"/>
          </a:p>
        </p:txBody>
      </p:sp>
      <p:pic>
        <p:nvPicPr>
          <p:cNvPr id="96261" name="Picture 5" descr="http://static1.fjcdn.com/comments/the+silent+hill+2+pyramid+head+was+better+imo+the+_eeae08fbd20ce00b43becbc8cd7b109a.jpg"/>
          <p:cNvPicPr>
            <a:picLocks noChangeAspect="1" noChangeArrowheads="1"/>
          </p:cNvPicPr>
          <p:nvPr/>
        </p:nvPicPr>
        <p:blipFill>
          <a:blip r:embed="rId2" cstate="print"/>
          <a:srcRect/>
          <a:stretch>
            <a:fillRect/>
          </a:stretch>
        </p:blipFill>
        <p:spPr bwMode="auto">
          <a:xfrm>
            <a:off x="3141844" y="2064112"/>
            <a:ext cx="2857500" cy="4343400"/>
          </a:xfrm>
          <a:prstGeom prst="rect">
            <a:avLst/>
          </a:prstGeom>
          <a:noFill/>
        </p:spPr>
      </p:pic>
      <p:sp>
        <p:nvSpPr>
          <p:cNvPr id="7" name="Oval Callout 6"/>
          <p:cNvSpPr/>
          <p:nvPr/>
        </p:nvSpPr>
        <p:spPr>
          <a:xfrm>
            <a:off x="0" y="2604304"/>
            <a:ext cx="3067291" cy="2152891"/>
          </a:xfrm>
          <a:prstGeom prst="wedgeEllipseCallout">
            <a:avLst>
              <a:gd name="adj1" fmla="val 84770"/>
              <a:gd name="adj2" fmla="val -15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START WITH YOUR THESIS … YOUR MAIN POINT</a:t>
            </a:r>
            <a:endParaRPr lang="en-US" dirty="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ctrTitle"/>
          </p:nvPr>
        </p:nvSpPr>
        <p:spPr>
          <a:xfrm>
            <a:off x="143096" y="381965"/>
            <a:ext cx="7313612" cy="740779"/>
          </a:xfrm>
        </p:spPr>
        <p:txBody>
          <a:bodyPr/>
          <a:lstStyle/>
          <a:p>
            <a:r>
              <a:rPr lang="en-US" dirty="0" smtClean="0"/>
              <a:t>Sample Declarative Thesis</a:t>
            </a:r>
            <a:endParaRPr lang="en-US" dirty="0"/>
          </a:p>
        </p:txBody>
      </p:sp>
      <p:sp>
        <p:nvSpPr>
          <p:cNvPr id="97285" name="Rectangle 5"/>
          <p:cNvSpPr>
            <a:spLocks noGrp="1" noChangeArrowheads="1"/>
          </p:cNvSpPr>
          <p:nvPr>
            <p:ph type="subTitle" idx="1"/>
          </p:nvPr>
        </p:nvSpPr>
        <p:spPr>
          <a:xfrm>
            <a:off x="455613" y="1250066"/>
            <a:ext cx="7313612" cy="2326511"/>
          </a:xfrm>
        </p:spPr>
        <p:txBody>
          <a:bodyPr/>
          <a:lstStyle/>
          <a:p>
            <a:r>
              <a:rPr lang="en-US" dirty="0" smtClean="0"/>
              <a:t>Through dramatic irony and a binary inversion, Sophocles resolves the Riddle of the Sphinx to illustrate Oedipus’ plight.  In blindness one finds darkness, but In Oedipus’ case, his demise provides the light of his self-realization.</a:t>
            </a:r>
            <a:endParaRPr lang="en-US" dirty="0"/>
          </a:p>
        </p:txBody>
      </p:sp>
      <p:pic>
        <p:nvPicPr>
          <p:cNvPr id="97286" name="Picture 6" descr="rjo0406l"/>
          <p:cNvPicPr>
            <a:picLocks noChangeAspect="1" noChangeArrowheads="1"/>
          </p:cNvPicPr>
          <p:nvPr/>
        </p:nvPicPr>
        <p:blipFill>
          <a:blip r:embed="rId2" cstate="print"/>
          <a:srcRect/>
          <a:stretch>
            <a:fillRect/>
          </a:stretch>
        </p:blipFill>
        <p:spPr bwMode="auto">
          <a:xfrm>
            <a:off x="2326511" y="3680749"/>
            <a:ext cx="3810000" cy="2882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5613" y="274638"/>
            <a:ext cx="8226425" cy="628187"/>
          </a:xfrm>
        </p:spPr>
        <p:txBody>
          <a:bodyPr/>
          <a:lstStyle/>
          <a:p>
            <a:r>
              <a:rPr lang="en-US" dirty="0" smtClean="0"/>
              <a:t>Sample Declarative Thesis</a:t>
            </a:r>
            <a:endParaRPr lang="en-US" dirty="0"/>
          </a:p>
        </p:txBody>
      </p:sp>
      <p:sp>
        <p:nvSpPr>
          <p:cNvPr id="98307" name="Rectangle 3"/>
          <p:cNvSpPr>
            <a:spLocks noGrp="1" noChangeArrowheads="1"/>
          </p:cNvSpPr>
          <p:nvPr>
            <p:ph type="body" idx="1"/>
          </p:nvPr>
        </p:nvSpPr>
        <p:spPr>
          <a:xfrm>
            <a:off x="455613" y="1600201"/>
            <a:ext cx="8226425" cy="2601410"/>
          </a:xfrm>
        </p:spPr>
        <p:txBody>
          <a:bodyPr/>
          <a:lstStyle/>
          <a:p>
            <a:r>
              <a:rPr lang="en-US" dirty="0" smtClean="0"/>
              <a:t>Sophocles inverts the binary of light and darkness to reveal Oedipus’ ironic fate.  With his sight intact, Oedipus is in the proverbial dark – he is unable to see the role he plays within the context of the oracle.  It is only through blindness is he able to see the “light” of his ways.</a:t>
            </a:r>
            <a:endParaRPr lang="en-US" dirty="0"/>
          </a:p>
        </p:txBody>
      </p:sp>
      <p:pic>
        <p:nvPicPr>
          <p:cNvPr id="98308" name="Picture 4" descr="jfa0497l"/>
          <p:cNvPicPr>
            <a:picLocks noChangeAspect="1" noChangeArrowheads="1"/>
          </p:cNvPicPr>
          <p:nvPr/>
        </p:nvPicPr>
        <p:blipFill>
          <a:blip r:embed="rId2" cstate="print"/>
          <a:srcRect/>
          <a:stretch>
            <a:fillRect/>
          </a:stretch>
        </p:blipFill>
        <p:spPr bwMode="auto">
          <a:xfrm>
            <a:off x="3020992" y="4062714"/>
            <a:ext cx="2381250" cy="2495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62911"/>
          </a:xfrm>
        </p:spPr>
        <p:txBody>
          <a:bodyPr/>
          <a:lstStyle/>
          <a:p>
            <a:r>
              <a:rPr lang="en-US" dirty="0" smtClean="0"/>
              <a:t>Sample Declarative Thesis</a:t>
            </a:r>
            <a:endParaRPr lang="en-US" dirty="0"/>
          </a:p>
        </p:txBody>
      </p:sp>
      <p:sp>
        <p:nvSpPr>
          <p:cNvPr id="3" name="Content Placeholder 2"/>
          <p:cNvSpPr>
            <a:spLocks noGrp="1"/>
          </p:cNvSpPr>
          <p:nvPr>
            <p:ph idx="1"/>
          </p:nvPr>
        </p:nvSpPr>
        <p:spPr>
          <a:xfrm>
            <a:off x="455613" y="1600201"/>
            <a:ext cx="8226425" cy="2728732"/>
          </a:xfrm>
        </p:spPr>
        <p:txBody>
          <a:bodyPr/>
          <a:lstStyle/>
          <a:p>
            <a:r>
              <a:rPr lang="en-US" dirty="0" smtClean="0"/>
              <a:t>Knowledge is typically associated with lightness, while ignorance is linked to darkness, but Sophocles inverts this paradigm to fuel the dramatic irony within his play.  It is only through this dark blindness that Oedipus begins to see the light of his true character.</a:t>
            </a:r>
            <a:endParaRPr lang="en-US" dirty="0"/>
          </a:p>
        </p:txBody>
      </p:sp>
      <p:pic>
        <p:nvPicPr>
          <p:cNvPr id="122882" name="Picture 2" descr="http://2.bp.blogspot.com/_rtOXMZlMTkg/SjlDQeNxGZI/AAAAAAAAB9I/rX30l_sZrsE/s400/OedipusFamilyCircus.jpg"/>
          <p:cNvPicPr>
            <a:picLocks noChangeAspect="1" noChangeArrowheads="1"/>
          </p:cNvPicPr>
          <p:nvPr/>
        </p:nvPicPr>
        <p:blipFill>
          <a:blip r:embed="rId2" cstate="print"/>
          <a:srcRect/>
          <a:stretch>
            <a:fillRect/>
          </a:stretch>
        </p:blipFill>
        <p:spPr bwMode="auto">
          <a:xfrm>
            <a:off x="2401064" y="3819524"/>
            <a:ext cx="3810000" cy="27085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01808"/>
          </a:xfrm>
        </p:spPr>
        <p:txBody>
          <a:bodyPr/>
          <a:lstStyle/>
          <a:p>
            <a:r>
              <a:rPr lang="en-US" dirty="0" smtClean="0"/>
              <a:t>Sample Introduction</a:t>
            </a:r>
            <a:endParaRPr lang="en-US" dirty="0"/>
          </a:p>
        </p:txBody>
      </p:sp>
      <p:sp>
        <p:nvSpPr>
          <p:cNvPr id="3" name="Content Placeholder 2"/>
          <p:cNvSpPr>
            <a:spLocks noGrp="1"/>
          </p:cNvSpPr>
          <p:nvPr>
            <p:ph idx="1"/>
          </p:nvPr>
        </p:nvSpPr>
        <p:spPr>
          <a:xfrm>
            <a:off x="455613" y="1600201"/>
            <a:ext cx="8226425" cy="2902352"/>
          </a:xfrm>
        </p:spPr>
        <p:txBody>
          <a:bodyPr/>
          <a:lstStyle/>
          <a:p>
            <a:r>
              <a:rPr lang="en-US" dirty="0">
                <a:solidFill>
                  <a:schemeClr val="tx1"/>
                </a:solidFill>
                <a:latin typeface="+mn-lt"/>
                <a:ea typeface="+mn-ea"/>
                <a:cs typeface="+mn-cs"/>
              </a:rPr>
              <a:t>The use of dramatic irony and a climactic binary inversion create the mystery, and solution, of </a:t>
            </a:r>
            <a:r>
              <a:rPr lang="en-US" u="sng" dirty="0">
                <a:solidFill>
                  <a:schemeClr val="tx1"/>
                </a:solidFill>
                <a:latin typeface="+mn-lt"/>
                <a:ea typeface="+mn-ea"/>
                <a:cs typeface="+mn-cs"/>
              </a:rPr>
              <a:t>Oedipus the King</a:t>
            </a:r>
            <a:r>
              <a:rPr lang="en-US" dirty="0">
                <a:solidFill>
                  <a:schemeClr val="tx1"/>
                </a:solidFill>
                <a:latin typeface="+mn-lt"/>
                <a:ea typeface="+mn-ea"/>
                <a:cs typeface="+mn-cs"/>
              </a:rPr>
              <a:t>. Sophocles’ light and dark, and sight and blind binaries are analogous to the mystery and knowledge Oedipus faces. The final scene – where blindness and understanding are united – resolves the agonizing dichotomy of sight and confusion. </a:t>
            </a:r>
          </a:p>
          <a:p>
            <a:endParaRPr lang="en-US" dirty="0"/>
          </a:p>
        </p:txBody>
      </p:sp>
      <p:pic>
        <p:nvPicPr>
          <p:cNvPr id="123906" name="Picture 2" descr="http://cdn.eguiders.com/img/video_stills/2/f/4acbbda4-2f40-4537-9c4e-4499cf3a8221_m.jpg"/>
          <p:cNvPicPr>
            <a:picLocks noChangeAspect="1" noChangeArrowheads="1"/>
          </p:cNvPicPr>
          <p:nvPr/>
        </p:nvPicPr>
        <p:blipFill>
          <a:blip r:embed="rId2" cstate="print"/>
          <a:srcRect/>
          <a:stretch>
            <a:fillRect/>
          </a:stretch>
        </p:blipFill>
        <p:spPr bwMode="auto">
          <a:xfrm>
            <a:off x="3118694" y="5077870"/>
            <a:ext cx="2209800" cy="12382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7084"/>
          </a:xfrm>
        </p:spPr>
        <p:txBody>
          <a:bodyPr/>
          <a:lstStyle/>
          <a:p>
            <a:r>
              <a:rPr lang="en-US" dirty="0" smtClean="0"/>
              <a:t>Sample Introduction</a:t>
            </a:r>
            <a:endParaRPr lang="en-US" dirty="0"/>
          </a:p>
        </p:txBody>
      </p:sp>
      <p:sp>
        <p:nvSpPr>
          <p:cNvPr id="3" name="Content Placeholder 2"/>
          <p:cNvSpPr>
            <a:spLocks noGrp="1"/>
          </p:cNvSpPr>
          <p:nvPr>
            <p:ph idx="1"/>
          </p:nvPr>
        </p:nvSpPr>
        <p:spPr>
          <a:xfrm>
            <a:off x="455613" y="1600201"/>
            <a:ext cx="8226425" cy="3619982"/>
          </a:xfrm>
        </p:spPr>
        <p:txBody>
          <a:bodyPr/>
          <a:lstStyle/>
          <a:p>
            <a:r>
              <a:rPr lang="en-US" dirty="0">
                <a:solidFill>
                  <a:schemeClr val="tx1"/>
                </a:solidFill>
                <a:latin typeface="+mn-lt"/>
                <a:ea typeface="+mn-ea"/>
                <a:cs typeface="+mn-cs"/>
              </a:rPr>
              <a:t>Sophocles embeds his “Oedipus the King” in doubt with regard to the true paternity of Oedipus and the validity of oracles. However, the revelation of truth is far from the crux of the work; through situational irony, the audience is already aware of the outcome. It is the process of dramatic realization, the play and inversion of light and dark, knowledge and ignorance, that builds on the meaning of the play and gives life to its plot. </a:t>
            </a:r>
          </a:p>
          <a:p>
            <a:endParaRPr lang="en-US" dirty="0"/>
          </a:p>
        </p:txBody>
      </p:sp>
      <p:pic>
        <p:nvPicPr>
          <p:cNvPr id="125954" name="Picture 2" descr="http://www.andreixuereb.com/wp-content/uploads/2012/01/oedipus-complex.png"/>
          <p:cNvPicPr>
            <a:picLocks noChangeAspect="1" noChangeArrowheads="1"/>
          </p:cNvPicPr>
          <p:nvPr/>
        </p:nvPicPr>
        <p:blipFill>
          <a:blip r:embed="rId2" cstate="print"/>
          <a:srcRect/>
          <a:stretch>
            <a:fillRect/>
          </a:stretch>
        </p:blipFill>
        <p:spPr bwMode="auto">
          <a:xfrm>
            <a:off x="3542522" y="4581686"/>
            <a:ext cx="1860604" cy="22763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Revisiting the Syllogistic Method</a:t>
            </a:r>
            <a:endParaRPr lang="en-US" dirty="0"/>
          </a:p>
        </p:txBody>
      </p:sp>
      <p:sp>
        <p:nvSpPr>
          <p:cNvPr id="3" name="Content Placeholder 2"/>
          <p:cNvSpPr>
            <a:spLocks noGrp="1"/>
          </p:cNvSpPr>
          <p:nvPr>
            <p:ph idx="1"/>
          </p:nvPr>
        </p:nvSpPr>
        <p:spPr>
          <a:xfrm>
            <a:off x="152401" y="1447801"/>
            <a:ext cx="8529638" cy="2667000"/>
          </a:xfrm>
        </p:spPr>
        <p:txBody>
          <a:bodyPr/>
          <a:lstStyle/>
          <a:p>
            <a:r>
              <a:rPr lang="en-US" dirty="0" smtClean="0"/>
              <a:t>1</a:t>
            </a:r>
            <a:r>
              <a:rPr lang="en-US" baseline="30000" dirty="0" smtClean="0"/>
              <a:t>st</a:t>
            </a:r>
            <a:r>
              <a:rPr lang="en-US" dirty="0" smtClean="0"/>
              <a:t> Premise: Statement that contains an argument </a:t>
            </a:r>
            <a:r>
              <a:rPr lang="en-US" b="1" u="sng" dirty="0" smtClean="0"/>
              <a:t>OR</a:t>
            </a:r>
            <a:r>
              <a:rPr lang="en-US" dirty="0" smtClean="0"/>
              <a:t>  a literary term</a:t>
            </a:r>
          </a:p>
          <a:p>
            <a:endParaRPr lang="en-US" dirty="0" smtClean="0"/>
          </a:p>
          <a:p>
            <a:r>
              <a:rPr lang="en-US" dirty="0" smtClean="0"/>
              <a:t>2</a:t>
            </a:r>
            <a:r>
              <a:rPr lang="en-US" baseline="30000" dirty="0" smtClean="0"/>
              <a:t>nd</a:t>
            </a:r>
            <a:r>
              <a:rPr lang="en-US" dirty="0" smtClean="0"/>
              <a:t> Premise: Textual Support</a:t>
            </a:r>
          </a:p>
          <a:p>
            <a:endParaRPr lang="en-US" dirty="0" smtClean="0"/>
          </a:p>
          <a:p>
            <a:r>
              <a:rPr lang="en-US" dirty="0" smtClean="0"/>
              <a:t>Conclusion: Textual Analysis</a:t>
            </a:r>
            <a:endParaRPr lang="en-US" dirty="0"/>
          </a:p>
        </p:txBody>
      </p:sp>
      <p:pic>
        <p:nvPicPr>
          <p:cNvPr id="126978" name="Picture 2" descr="http://farm8.static.flickr.com/7198/7043050351_6493d2e3d1.jpg"/>
          <p:cNvPicPr>
            <a:picLocks noChangeAspect="1" noChangeArrowheads="1"/>
          </p:cNvPicPr>
          <p:nvPr/>
        </p:nvPicPr>
        <p:blipFill>
          <a:blip r:embed="rId2" cstate="print"/>
          <a:srcRect/>
          <a:stretch>
            <a:fillRect/>
          </a:stretch>
        </p:blipFill>
        <p:spPr bwMode="auto">
          <a:xfrm>
            <a:off x="3148313" y="4109694"/>
            <a:ext cx="2579989" cy="25799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7" y="231494"/>
            <a:ext cx="8519992" cy="6458673"/>
          </a:xfrm>
        </p:spPr>
        <p:txBody>
          <a:bodyPr/>
          <a:lstStyle/>
          <a:p>
            <a:r>
              <a:rPr lang="en-US" sz="2200" dirty="0">
                <a:solidFill>
                  <a:schemeClr val="tx1"/>
                </a:solidFill>
                <a:latin typeface="+mn-lt"/>
                <a:ea typeface="+mn-ea"/>
                <a:cs typeface="+mn-cs"/>
              </a:rPr>
              <a:t>The prevailing binary of light and blindness, sight and darkness, emerges in one of the very first scenes and continues throughout the play. In the beginning, Oedipus questions </a:t>
            </a:r>
            <a:r>
              <a:rPr lang="en-US" sz="2200" dirty="0" err="1">
                <a:solidFill>
                  <a:schemeClr val="tx1"/>
                </a:solidFill>
                <a:latin typeface="+mn-lt"/>
                <a:ea typeface="+mn-ea"/>
                <a:cs typeface="+mn-cs"/>
              </a:rPr>
              <a:t>Teiresias</a:t>
            </a:r>
            <a:r>
              <a:rPr lang="en-US" sz="2200" dirty="0">
                <a:solidFill>
                  <a:schemeClr val="tx1"/>
                </a:solidFill>
                <a:latin typeface="+mn-lt"/>
                <a:ea typeface="+mn-ea"/>
                <a:cs typeface="+mn-cs"/>
              </a:rPr>
              <a:t> about a prophecy that claims Oedipus will slay his father and wed his mother. Dissatisfied with </a:t>
            </a:r>
            <a:r>
              <a:rPr lang="en-US" sz="2200" dirty="0" err="1">
                <a:solidFill>
                  <a:schemeClr val="tx1"/>
                </a:solidFill>
                <a:latin typeface="+mn-lt"/>
                <a:ea typeface="+mn-ea"/>
                <a:cs typeface="+mn-cs"/>
              </a:rPr>
              <a:t>Teiresias</a:t>
            </a:r>
            <a:r>
              <a:rPr lang="en-US" sz="2200" dirty="0">
                <a:solidFill>
                  <a:schemeClr val="tx1"/>
                </a:solidFill>
                <a:latin typeface="+mn-lt"/>
                <a:ea typeface="+mn-ea"/>
                <a:cs typeface="+mn-cs"/>
              </a:rPr>
              <a:t>’ answer that points the finger of blame towards the king, Oedipus turns toward the prophet and claims him blind, cloaked in darkness, incapable of seeing the truth. At the same time, he relates to himself as enlightened and knowledgeable, presenting his mastery of the Sphinx riddle as evidence of his greatness. But as the audience is already aware, it is Oedipus who is in the dark, in denial of the possibility that he could be the reason for the plague upon his city. The binary that develops at the start of the play forms the foundation for the rest of the play as Oedipus struggles to break through into the light and discover his true origins. It presents a convenient opportunity to elaborate on characterization and embellish the plot of the story. </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27_slide">
  <a:themeElements>
    <a:clrScheme name="Office Theme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669933"/>
        </a:dk2>
        <a:lt2>
          <a:srgbClr val="FFFFFF"/>
        </a:lt2>
        <a:accent1>
          <a:srgbClr val="84D435"/>
        </a:accent1>
        <a:accent2>
          <a:srgbClr val="8BDE37"/>
        </a:accent2>
        <a:accent3>
          <a:srgbClr val="B8CAAD"/>
        </a:accent3>
        <a:accent4>
          <a:srgbClr val="DADADA"/>
        </a:accent4>
        <a:accent5>
          <a:srgbClr val="C2E6AE"/>
        </a:accent5>
        <a:accent6>
          <a:srgbClr val="7DC931"/>
        </a:accent6>
        <a:hlink>
          <a:srgbClr val="98EB46"/>
        </a:hlink>
        <a:folHlink>
          <a:srgbClr val="AAF261"/>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9933"/>
        </a:dk2>
        <a:lt2>
          <a:srgbClr val="FFFFFF"/>
        </a:lt2>
        <a:accent1>
          <a:srgbClr val="EAB7ED"/>
        </a:accent1>
        <a:accent2>
          <a:srgbClr val="8DD941"/>
        </a:accent2>
        <a:accent3>
          <a:srgbClr val="B8CAAD"/>
        </a:accent3>
        <a:accent4>
          <a:srgbClr val="DADADA"/>
        </a:accent4>
        <a:accent5>
          <a:srgbClr val="F3D8F4"/>
        </a:accent5>
        <a:accent6>
          <a:srgbClr val="7FC43A"/>
        </a:accent6>
        <a:hlink>
          <a:srgbClr val="D4BFFF"/>
        </a:hlink>
        <a:folHlink>
          <a:srgbClr val="FFC7B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9933"/>
        </a:dk2>
        <a:lt2>
          <a:srgbClr val="FFFFFF"/>
        </a:lt2>
        <a:accent1>
          <a:srgbClr val="B2C4FF"/>
        </a:accent1>
        <a:accent2>
          <a:srgbClr val="EBC06A"/>
        </a:accent2>
        <a:accent3>
          <a:srgbClr val="B8CAAD"/>
        </a:accent3>
        <a:accent4>
          <a:srgbClr val="DADADA"/>
        </a:accent4>
        <a:accent5>
          <a:srgbClr val="D5DEFF"/>
        </a:accent5>
        <a:accent6>
          <a:srgbClr val="D5AE5F"/>
        </a:accent6>
        <a:hlink>
          <a:srgbClr val="FFBFD5"/>
        </a:hlink>
        <a:folHlink>
          <a:srgbClr val="95E645"/>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4D435"/>
        </a:accent1>
        <a:accent2>
          <a:srgbClr val="8BDE37"/>
        </a:accent2>
        <a:accent3>
          <a:srgbClr val="FFFFFF"/>
        </a:accent3>
        <a:accent4>
          <a:srgbClr val="000000"/>
        </a:accent4>
        <a:accent5>
          <a:srgbClr val="C2E6AE"/>
        </a:accent5>
        <a:accent6>
          <a:srgbClr val="7DC931"/>
        </a:accent6>
        <a:hlink>
          <a:srgbClr val="98EB46"/>
        </a:hlink>
        <a:folHlink>
          <a:srgbClr val="AAF261"/>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CAD43F"/>
        </a:accent1>
        <a:accent2>
          <a:srgbClr val="62D98D"/>
        </a:accent2>
        <a:accent3>
          <a:srgbClr val="FFFFFF"/>
        </a:accent3>
        <a:accent4>
          <a:srgbClr val="000000"/>
        </a:accent4>
        <a:accent5>
          <a:srgbClr val="E1E6AF"/>
        </a:accent5>
        <a:accent6>
          <a:srgbClr val="58C47F"/>
        </a:accent6>
        <a:hlink>
          <a:srgbClr val="95E645"/>
        </a:hlink>
        <a:folHlink>
          <a:srgbClr val="ACD0E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EAB7ED"/>
        </a:accent1>
        <a:accent2>
          <a:srgbClr val="8DD941"/>
        </a:accent2>
        <a:accent3>
          <a:srgbClr val="FFFFFF"/>
        </a:accent3>
        <a:accent4>
          <a:srgbClr val="000000"/>
        </a:accent4>
        <a:accent5>
          <a:srgbClr val="F3D8F4"/>
        </a:accent5>
        <a:accent6>
          <a:srgbClr val="7FC43A"/>
        </a:accent6>
        <a:hlink>
          <a:srgbClr val="D4BFFF"/>
        </a:hlink>
        <a:folHlink>
          <a:srgbClr val="FFC7B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B2C4FF"/>
        </a:accent1>
        <a:accent2>
          <a:srgbClr val="EBC06A"/>
        </a:accent2>
        <a:accent3>
          <a:srgbClr val="FFFFFF"/>
        </a:accent3>
        <a:accent4>
          <a:srgbClr val="000000"/>
        </a:accent4>
        <a:accent5>
          <a:srgbClr val="D5DEFF"/>
        </a:accent5>
        <a:accent6>
          <a:srgbClr val="D5AE5F"/>
        </a:accent6>
        <a:hlink>
          <a:srgbClr val="FFBFD5"/>
        </a:hlink>
        <a:folHlink>
          <a:srgbClr val="95E6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9933"/>
        </a:dk2>
        <a:lt2>
          <a:srgbClr val="FFFFFF"/>
        </a:lt2>
        <a:accent1>
          <a:srgbClr val="84D435"/>
        </a:accent1>
        <a:accent2>
          <a:srgbClr val="8BDE37"/>
        </a:accent2>
        <a:accent3>
          <a:srgbClr val="B8CAAD"/>
        </a:accent3>
        <a:accent4>
          <a:srgbClr val="DADADA"/>
        </a:accent4>
        <a:accent5>
          <a:srgbClr val="C2E6AE"/>
        </a:accent5>
        <a:accent6>
          <a:srgbClr val="7DC931"/>
        </a:accent6>
        <a:hlink>
          <a:srgbClr val="98EB46"/>
        </a:hlink>
        <a:folHlink>
          <a:srgbClr val="AAF261"/>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9933"/>
        </a:dk2>
        <a:lt2>
          <a:srgbClr val="FFFFFF"/>
        </a:lt2>
        <a:accent1>
          <a:srgbClr val="EAB7ED"/>
        </a:accent1>
        <a:accent2>
          <a:srgbClr val="8DD941"/>
        </a:accent2>
        <a:accent3>
          <a:srgbClr val="B8CAAD"/>
        </a:accent3>
        <a:accent4>
          <a:srgbClr val="DADADA"/>
        </a:accent4>
        <a:accent5>
          <a:srgbClr val="F3D8F4"/>
        </a:accent5>
        <a:accent6>
          <a:srgbClr val="7FC43A"/>
        </a:accent6>
        <a:hlink>
          <a:srgbClr val="D4BFFF"/>
        </a:hlink>
        <a:folHlink>
          <a:srgbClr val="FFC7B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9933"/>
        </a:dk2>
        <a:lt2>
          <a:srgbClr val="FFFFFF"/>
        </a:lt2>
        <a:accent1>
          <a:srgbClr val="B2C4FF"/>
        </a:accent1>
        <a:accent2>
          <a:srgbClr val="EBC06A"/>
        </a:accent2>
        <a:accent3>
          <a:srgbClr val="B8CAAD"/>
        </a:accent3>
        <a:accent4>
          <a:srgbClr val="DADADA"/>
        </a:accent4>
        <a:accent5>
          <a:srgbClr val="D5DEFF"/>
        </a:accent5>
        <a:accent6>
          <a:srgbClr val="D5AE5F"/>
        </a:accent6>
        <a:hlink>
          <a:srgbClr val="FFBFD5"/>
        </a:hlink>
        <a:folHlink>
          <a:srgbClr val="95E645"/>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4D435"/>
        </a:accent1>
        <a:accent2>
          <a:srgbClr val="8BDE37"/>
        </a:accent2>
        <a:accent3>
          <a:srgbClr val="FFFFFF"/>
        </a:accent3>
        <a:accent4>
          <a:srgbClr val="000000"/>
        </a:accent4>
        <a:accent5>
          <a:srgbClr val="C2E6AE"/>
        </a:accent5>
        <a:accent6>
          <a:srgbClr val="7DC931"/>
        </a:accent6>
        <a:hlink>
          <a:srgbClr val="98EB46"/>
        </a:hlink>
        <a:folHlink>
          <a:srgbClr val="AAF261"/>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CAD43F"/>
        </a:accent1>
        <a:accent2>
          <a:srgbClr val="62D98D"/>
        </a:accent2>
        <a:accent3>
          <a:srgbClr val="FFFFFF"/>
        </a:accent3>
        <a:accent4>
          <a:srgbClr val="000000"/>
        </a:accent4>
        <a:accent5>
          <a:srgbClr val="E1E6AF"/>
        </a:accent5>
        <a:accent6>
          <a:srgbClr val="58C47F"/>
        </a:accent6>
        <a:hlink>
          <a:srgbClr val="95E645"/>
        </a:hlink>
        <a:folHlink>
          <a:srgbClr val="ACD0E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EAB7ED"/>
        </a:accent1>
        <a:accent2>
          <a:srgbClr val="8DD941"/>
        </a:accent2>
        <a:accent3>
          <a:srgbClr val="FFFFFF"/>
        </a:accent3>
        <a:accent4>
          <a:srgbClr val="000000"/>
        </a:accent4>
        <a:accent5>
          <a:srgbClr val="F3D8F4"/>
        </a:accent5>
        <a:accent6>
          <a:srgbClr val="7FC43A"/>
        </a:accent6>
        <a:hlink>
          <a:srgbClr val="D4BFFF"/>
        </a:hlink>
        <a:folHlink>
          <a:srgbClr val="FFC7B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B2C4FF"/>
        </a:accent1>
        <a:accent2>
          <a:srgbClr val="EBC06A"/>
        </a:accent2>
        <a:accent3>
          <a:srgbClr val="FFFFFF"/>
        </a:accent3>
        <a:accent4>
          <a:srgbClr val="000000"/>
        </a:accent4>
        <a:accent5>
          <a:srgbClr val="D5DEFF"/>
        </a:accent5>
        <a:accent6>
          <a:srgbClr val="D5AE5F"/>
        </a:accent6>
        <a:hlink>
          <a:srgbClr val="FFBFD5"/>
        </a:hlink>
        <a:folHlink>
          <a:srgbClr val="95E6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ind_0027_slide</Template>
  <TotalTime>49</TotalTime>
  <Words>728</Words>
  <Application>Microsoft Office PowerPoint</Application>
  <PresentationFormat>On-screen Show (4:3)</PresentationFormat>
  <Paragraphs>27</Paragraphs>
  <Slides>12</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12</vt:i4>
      </vt:variant>
    </vt:vector>
  </HeadingPairs>
  <TitlesOfParts>
    <vt:vector size="15" baseType="lpstr">
      <vt:lpstr>Arial</vt:lpstr>
      <vt:lpstr>ind_0027_slide</vt:lpstr>
      <vt:lpstr>1_Default Design</vt:lpstr>
      <vt:lpstr>Slide 1</vt:lpstr>
      <vt:lpstr>Declarative Thesis</vt:lpstr>
      <vt:lpstr>Sample Declarative Thesis</vt:lpstr>
      <vt:lpstr>Sample Declarative Thesis</vt:lpstr>
      <vt:lpstr>Sample Declarative Thesis</vt:lpstr>
      <vt:lpstr>Sample Introduction</vt:lpstr>
      <vt:lpstr>Sample Introduction</vt:lpstr>
      <vt:lpstr>Revisiting the Syllogistic Method</vt:lpstr>
      <vt:lpstr>Slide 9</vt:lpstr>
      <vt:lpstr>Slide 10</vt:lpstr>
      <vt:lpstr>Slide 11</vt:lpstr>
      <vt:lpstr>Slide 12</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5</cp:revision>
  <dcterms:created xsi:type="dcterms:W3CDTF">2012-10-18T15:09:44Z</dcterms:created>
  <dcterms:modified xsi:type="dcterms:W3CDTF">2012-10-18T15:59:06Z</dcterms:modified>
</cp:coreProperties>
</file>