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94" r:id="rId3"/>
    <p:sldId id="283" r:id="rId4"/>
    <p:sldId id="295" r:id="rId5"/>
    <p:sldId id="256" r:id="rId6"/>
    <p:sldId id="284" r:id="rId7"/>
    <p:sldId id="293" r:id="rId8"/>
    <p:sldId id="287" r:id="rId9"/>
    <p:sldId id="288" r:id="rId10"/>
    <p:sldId id="289" r:id="rId11"/>
    <p:sldId id="290" r:id="rId12"/>
    <p:sldId id="291" r:id="rId13"/>
    <p:sldId id="281" r:id="rId14"/>
    <p:sldId id="257" r:id="rId15"/>
    <p:sldId id="292" r:id="rId16"/>
    <p:sldId id="276" r:id="rId17"/>
    <p:sldId id="259" r:id="rId18"/>
    <p:sldId id="258" r:id="rId19"/>
    <p:sldId id="266" r:id="rId20"/>
    <p:sldId id="297" r:id="rId21"/>
    <p:sldId id="298" r:id="rId22"/>
    <p:sldId id="261" r:id="rId23"/>
    <p:sldId id="269" r:id="rId24"/>
    <p:sldId id="300" r:id="rId25"/>
    <p:sldId id="296" r:id="rId26"/>
    <p:sldId id="299" r:id="rId27"/>
    <p:sldId id="263" r:id="rId28"/>
    <p:sldId id="264" r:id="rId29"/>
    <p:sldId id="262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68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B493-6ECF-457E-9A40-687A77A7808D}" type="doc">
      <dgm:prSet loTypeId="urn:microsoft.com/office/officeart/2005/8/layout/hList7#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402EBB-73E6-42E6-B3D2-4CAA828127FD}">
      <dgm:prSet phldrT="[Text]" custT="1"/>
      <dgm:spPr/>
      <dgm:t>
        <a:bodyPr/>
        <a:lstStyle/>
        <a:p>
          <a:r>
            <a:rPr lang="en-US" sz="2800" b="1" u="sng" dirty="0" smtClean="0"/>
            <a:t>Primary Sector</a:t>
          </a:r>
          <a:endParaRPr lang="en-US" sz="2800" b="1" u="sng" dirty="0"/>
        </a:p>
      </dgm:t>
    </dgm:pt>
    <dgm:pt modelId="{A1DB850A-41DA-4C78-996F-5F7970297708}" type="parTrans" cxnId="{6A3D76D1-E93B-4653-85BD-B05FF6875867}">
      <dgm:prSet/>
      <dgm:spPr/>
      <dgm:t>
        <a:bodyPr/>
        <a:lstStyle/>
        <a:p>
          <a:endParaRPr lang="en-US"/>
        </a:p>
      </dgm:t>
    </dgm:pt>
    <dgm:pt modelId="{BB3ECAA9-1984-41FF-8A62-E2FDD601E80C}" type="sibTrans" cxnId="{6A3D76D1-E93B-4653-85BD-B05FF6875867}">
      <dgm:prSet/>
      <dgm:spPr/>
      <dgm:t>
        <a:bodyPr/>
        <a:lstStyle/>
        <a:p>
          <a:endParaRPr lang="en-US"/>
        </a:p>
      </dgm:t>
    </dgm:pt>
    <dgm:pt modelId="{6FEF3045-5FB4-4681-8B85-EDB3930021D1}">
      <dgm:prSet phldrT="[Text]" custT="1"/>
      <dgm:spPr/>
      <dgm:t>
        <a:bodyPr/>
        <a:lstStyle/>
        <a:p>
          <a:r>
            <a:rPr lang="en-US" sz="2400" b="1" u="sng" dirty="0" smtClean="0"/>
            <a:t>Secondary Sector</a:t>
          </a:r>
          <a:endParaRPr lang="en-US" sz="2400" b="1" u="sng" dirty="0"/>
        </a:p>
      </dgm:t>
    </dgm:pt>
    <dgm:pt modelId="{E0E61DCD-FDCB-4E48-9582-B00EE6370450}" type="parTrans" cxnId="{8D5BF410-51F4-4C08-8EEC-EC81F4AC708F}">
      <dgm:prSet/>
      <dgm:spPr/>
      <dgm:t>
        <a:bodyPr/>
        <a:lstStyle/>
        <a:p>
          <a:endParaRPr lang="en-US"/>
        </a:p>
      </dgm:t>
    </dgm:pt>
    <dgm:pt modelId="{CA4C69CD-9FD3-42F9-BE4E-3313C2C280E0}" type="sibTrans" cxnId="{8D5BF410-51F4-4C08-8EEC-EC81F4AC708F}">
      <dgm:prSet/>
      <dgm:spPr/>
      <dgm:t>
        <a:bodyPr/>
        <a:lstStyle/>
        <a:p>
          <a:endParaRPr lang="en-US"/>
        </a:p>
      </dgm:t>
    </dgm:pt>
    <dgm:pt modelId="{0035FBC0-A2C4-4CCE-8946-ECAB3A53F703}">
      <dgm:prSet phldrT="[Text]" custT="1"/>
      <dgm:spPr/>
      <dgm:t>
        <a:bodyPr/>
        <a:lstStyle/>
        <a:p>
          <a:r>
            <a:rPr lang="en-US" sz="2800" b="1" u="sng" dirty="0" smtClean="0"/>
            <a:t>Tertiary Sector</a:t>
          </a:r>
          <a:endParaRPr lang="en-US" sz="2800" b="1" u="sng" dirty="0"/>
        </a:p>
      </dgm:t>
    </dgm:pt>
    <dgm:pt modelId="{826AD0B9-1F15-448B-B932-19FB2B5A1310}" type="parTrans" cxnId="{7777524B-05F9-42AF-A254-F2CFBEF6FB4B}">
      <dgm:prSet/>
      <dgm:spPr/>
      <dgm:t>
        <a:bodyPr/>
        <a:lstStyle/>
        <a:p>
          <a:endParaRPr lang="en-US"/>
        </a:p>
      </dgm:t>
    </dgm:pt>
    <dgm:pt modelId="{F4A0C509-E06B-482F-B3C5-3E8B80404867}" type="sibTrans" cxnId="{7777524B-05F9-42AF-A254-F2CFBEF6FB4B}">
      <dgm:prSet/>
      <dgm:spPr/>
      <dgm:t>
        <a:bodyPr/>
        <a:lstStyle/>
        <a:p>
          <a:endParaRPr lang="en-US"/>
        </a:p>
      </dgm:t>
    </dgm:pt>
    <dgm:pt modelId="{3EE902B8-8EED-4755-BB76-24E8A5E337DC}">
      <dgm:prSet custT="1"/>
      <dgm:spPr/>
      <dgm:t>
        <a:bodyPr/>
        <a:lstStyle/>
        <a:p>
          <a:r>
            <a:rPr lang="en-US" sz="2400" dirty="0" smtClean="0"/>
            <a:t>Jobs related directly to natural resources. Examples: Farming, Forestry, Fishing, and Mining</a:t>
          </a:r>
          <a:endParaRPr lang="en-US" sz="2400" dirty="0"/>
        </a:p>
      </dgm:t>
    </dgm:pt>
    <dgm:pt modelId="{16825CF8-6445-41D0-81BA-44AB68729547}" type="parTrans" cxnId="{F632063C-078F-4F74-A4FF-EE53870BBA91}">
      <dgm:prSet/>
      <dgm:spPr/>
      <dgm:t>
        <a:bodyPr/>
        <a:lstStyle/>
        <a:p>
          <a:endParaRPr lang="en-US"/>
        </a:p>
      </dgm:t>
    </dgm:pt>
    <dgm:pt modelId="{33EF1441-08B2-4D30-A498-B817B17226FF}" type="sibTrans" cxnId="{F632063C-078F-4F74-A4FF-EE53870BBA91}">
      <dgm:prSet/>
      <dgm:spPr/>
      <dgm:t>
        <a:bodyPr/>
        <a:lstStyle/>
        <a:p>
          <a:endParaRPr lang="en-US"/>
        </a:p>
      </dgm:t>
    </dgm:pt>
    <dgm:pt modelId="{7987620C-7422-4FDC-934E-88FF67D6E407}">
      <dgm:prSet phldrT="[Text]" custT="1"/>
      <dgm:spPr/>
      <dgm:t>
        <a:bodyPr/>
        <a:lstStyle/>
        <a:p>
          <a:r>
            <a:rPr lang="en-US" sz="2000" dirty="0" smtClean="0"/>
            <a:t>Jobs related to the production of goods, including the materials and energy needed to produce them Example: Construction workers, truck drivers ,etc.</a:t>
          </a:r>
          <a:endParaRPr lang="en-US" sz="2000" dirty="0"/>
        </a:p>
      </dgm:t>
    </dgm:pt>
    <dgm:pt modelId="{5922E45A-2D02-4FEF-A238-47A7105042AD}" type="parTrans" cxnId="{746C39CC-3BB3-49A2-A6B2-E6A7F91C63F0}">
      <dgm:prSet/>
      <dgm:spPr/>
      <dgm:t>
        <a:bodyPr/>
        <a:lstStyle/>
        <a:p>
          <a:endParaRPr lang="en-US"/>
        </a:p>
      </dgm:t>
    </dgm:pt>
    <dgm:pt modelId="{08F1639B-D75E-4898-8DEA-B9640BCE586E}" type="sibTrans" cxnId="{746C39CC-3BB3-49A2-A6B2-E6A7F91C63F0}">
      <dgm:prSet/>
      <dgm:spPr/>
      <dgm:t>
        <a:bodyPr/>
        <a:lstStyle/>
        <a:p>
          <a:endParaRPr lang="en-US"/>
        </a:p>
      </dgm:t>
    </dgm:pt>
    <dgm:pt modelId="{7AD3A189-5D6E-4EC2-819E-1387DF5C0D4F}">
      <dgm:prSet phldrT="[Text]" custT="1"/>
      <dgm:spPr/>
      <dgm:t>
        <a:bodyPr/>
        <a:lstStyle/>
        <a:p>
          <a:r>
            <a:rPr lang="en-US" sz="2400" dirty="0" smtClean="0"/>
            <a:t>Service related jobs in such industries as banking, insurance, retail, education</a:t>
          </a:r>
          <a:endParaRPr lang="en-US" sz="2400" dirty="0"/>
        </a:p>
      </dgm:t>
    </dgm:pt>
    <dgm:pt modelId="{B6D2784A-AD24-4E99-BDCA-B3D1F23262EF}" type="parTrans" cxnId="{5071A215-BE9C-4DD6-9B19-15C43CF2703B}">
      <dgm:prSet/>
      <dgm:spPr/>
      <dgm:t>
        <a:bodyPr/>
        <a:lstStyle/>
        <a:p>
          <a:endParaRPr lang="en-US"/>
        </a:p>
      </dgm:t>
    </dgm:pt>
    <dgm:pt modelId="{0F3AFE23-8657-4A90-972D-87B7322C6CD5}" type="sibTrans" cxnId="{5071A215-BE9C-4DD6-9B19-15C43CF2703B}">
      <dgm:prSet/>
      <dgm:spPr/>
      <dgm:t>
        <a:bodyPr/>
        <a:lstStyle/>
        <a:p>
          <a:endParaRPr lang="en-US"/>
        </a:p>
      </dgm:t>
    </dgm:pt>
    <dgm:pt modelId="{94194FFF-4653-4AAC-A0F2-7A719A3B10CA}" type="pres">
      <dgm:prSet presAssocID="{6F03B493-6ECF-457E-9A40-687A77A780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4B477-CBA6-4E73-89E7-7E8B59CF61BE}" type="pres">
      <dgm:prSet presAssocID="{6F03B493-6ECF-457E-9A40-687A77A7808D}" presName="fgShape" presStyleLbl="fgShp" presStyleIdx="0" presStyleCnt="1" custFlipVert="1" custScaleY="4444"/>
      <dgm:spPr/>
    </dgm:pt>
    <dgm:pt modelId="{CB76E033-7161-4591-A3A0-68C8A33CF2DD}" type="pres">
      <dgm:prSet presAssocID="{6F03B493-6ECF-457E-9A40-687A77A7808D}" presName="linComp" presStyleCnt="0"/>
      <dgm:spPr/>
    </dgm:pt>
    <dgm:pt modelId="{1FB6A778-B92C-4EEC-8710-BF6BE4D43D4C}" type="pres">
      <dgm:prSet presAssocID="{7D402EBB-73E6-42E6-B3D2-4CAA828127FD}" presName="compNode" presStyleCnt="0"/>
      <dgm:spPr/>
    </dgm:pt>
    <dgm:pt modelId="{649FFEC4-BC23-4583-B707-25EB75BCC0BE}" type="pres">
      <dgm:prSet presAssocID="{7D402EBB-73E6-42E6-B3D2-4CAA828127FD}" presName="bkgdShape" presStyleLbl="node1" presStyleIdx="0" presStyleCnt="3"/>
      <dgm:spPr/>
      <dgm:t>
        <a:bodyPr/>
        <a:lstStyle/>
        <a:p>
          <a:endParaRPr lang="en-US"/>
        </a:p>
      </dgm:t>
    </dgm:pt>
    <dgm:pt modelId="{6F45F91D-4DC4-456C-A30D-331C4567AFE7}" type="pres">
      <dgm:prSet presAssocID="{7D402EBB-73E6-42E6-B3D2-4CAA828127F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2F0C-CF66-4ACF-9E61-F9A054F511EF}" type="pres">
      <dgm:prSet presAssocID="{7D402EBB-73E6-42E6-B3D2-4CAA828127FD}" presName="invisiNode" presStyleLbl="node1" presStyleIdx="0" presStyleCnt="3"/>
      <dgm:spPr/>
    </dgm:pt>
    <dgm:pt modelId="{F9B3EFAB-D026-498C-B319-FD8654A6297C}" type="pres">
      <dgm:prSet presAssocID="{7D402EBB-73E6-42E6-B3D2-4CAA828127F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1AAEC0-4F10-4E64-A025-C966634C5571}" type="pres">
      <dgm:prSet presAssocID="{BB3ECAA9-1984-41FF-8A62-E2FDD601E8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AC303B-9CA2-45EF-816F-9B0396B3F5D4}" type="pres">
      <dgm:prSet presAssocID="{6FEF3045-5FB4-4681-8B85-EDB3930021D1}" presName="compNode" presStyleCnt="0"/>
      <dgm:spPr/>
    </dgm:pt>
    <dgm:pt modelId="{2B3650B7-1D84-4BA7-ADC9-9D461A272513}" type="pres">
      <dgm:prSet presAssocID="{6FEF3045-5FB4-4681-8B85-EDB3930021D1}" presName="bkgdShape" presStyleLbl="node1" presStyleIdx="1" presStyleCnt="3"/>
      <dgm:spPr/>
      <dgm:t>
        <a:bodyPr/>
        <a:lstStyle/>
        <a:p>
          <a:endParaRPr lang="en-US"/>
        </a:p>
      </dgm:t>
    </dgm:pt>
    <dgm:pt modelId="{1D059B54-AB4F-4B86-B0BD-958A9FD6525B}" type="pres">
      <dgm:prSet presAssocID="{6FEF3045-5FB4-4681-8B85-EDB3930021D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50EF9-A1F9-43A7-BFED-EDF2426DFE51}" type="pres">
      <dgm:prSet presAssocID="{6FEF3045-5FB4-4681-8B85-EDB3930021D1}" presName="invisiNode" presStyleLbl="node1" presStyleIdx="1" presStyleCnt="3"/>
      <dgm:spPr/>
    </dgm:pt>
    <dgm:pt modelId="{62951F1C-7059-4021-8DB7-F4B47D221163}" type="pres">
      <dgm:prSet presAssocID="{6FEF3045-5FB4-4681-8B85-EDB3930021D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698A3C-FBFA-4151-8E0E-501D4A0A9221}" type="pres">
      <dgm:prSet presAssocID="{CA4C69CD-9FD3-42F9-BE4E-3313C2C280E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9EDB23-6990-4A96-835B-935C33CAF6D0}" type="pres">
      <dgm:prSet presAssocID="{0035FBC0-A2C4-4CCE-8946-ECAB3A53F703}" presName="compNode" presStyleCnt="0"/>
      <dgm:spPr/>
    </dgm:pt>
    <dgm:pt modelId="{B13F9CDE-7D06-4255-BD20-D0A9463770E0}" type="pres">
      <dgm:prSet presAssocID="{0035FBC0-A2C4-4CCE-8946-ECAB3A53F703}" presName="bkgdShape" presStyleLbl="node1" presStyleIdx="2" presStyleCnt="3"/>
      <dgm:spPr/>
      <dgm:t>
        <a:bodyPr/>
        <a:lstStyle/>
        <a:p>
          <a:endParaRPr lang="en-US"/>
        </a:p>
      </dgm:t>
    </dgm:pt>
    <dgm:pt modelId="{8E9E9EF7-07AF-40AE-91BA-A4BC662E2C42}" type="pres">
      <dgm:prSet presAssocID="{0035FBC0-A2C4-4CCE-8946-ECAB3A53F70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C2E50-AA63-4BC6-9FB4-85F921BA2CDA}" type="pres">
      <dgm:prSet presAssocID="{0035FBC0-A2C4-4CCE-8946-ECAB3A53F703}" presName="invisiNode" presStyleLbl="node1" presStyleIdx="2" presStyleCnt="3"/>
      <dgm:spPr/>
    </dgm:pt>
    <dgm:pt modelId="{812F6B25-EFE1-46A3-BCC5-2104C184DEE4}" type="pres">
      <dgm:prSet presAssocID="{0035FBC0-A2C4-4CCE-8946-ECAB3A53F70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1312BD4-35B9-498B-97DF-B75A2A2DE998}" type="presOf" srcId="{7AD3A189-5D6E-4EC2-819E-1387DF5C0D4F}" destId="{8E9E9EF7-07AF-40AE-91BA-A4BC662E2C42}" srcOrd="1" destOrd="1" presId="urn:microsoft.com/office/officeart/2005/8/layout/hList7#1"/>
    <dgm:cxn modelId="{1D68EC37-1CB6-416A-A9A3-862ADDF33E3F}" type="presOf" srcId="{CA4C69CD-9FD3-42F9-BE4E-3313C2C280E0}" destId="{21698A3C-FBFA-4151-8E0E-501D4A0A9221}" srcOrd="0" destOrd="0" presId="urn:microsoft.com/office/officeart/2005/8/layout/hList7#1"/>
    <dgm:cxn modelId="{6A3D76D1-E93B-4653-85BD-B05FF6875867}" srcId="{6F03B493-6ECF-457E-9A40-687A77A7808D}" destId="{7D402EBB-73E6-42E6-B3D2-4CAA828127FD}" srcOrd="0" destOrd="0" parTransId="{A1DB850A-41DA-4C78-996F-5F7970297708}" sibTransId="{BB3ECAA9-1984-41FF-8A62-E2FDD601E80C}"/>
    <dgm:cxn modelId="{600DCAD5-207E-4C51-AA3B-56894E4C70F9}" type="presOf" srcId="{3EE902B8-8EED-4755-BB76-24E8A5E337DC}" destId="{6F45F91D-4DC4-456C-A30D-331C4567AFE7}" srcOrd="1" destOrd="1" presId="urn:microsoft.com/office/officeart/2005/8/layout/hList7#1"/>
    <dgm:cxn modelId="{FDF34ED3-F222-4243-AFB0-B571A93C04C3}" type="presOf" srcId="{7D402EBB-73E6-42E6-B3D2-4CAA828127FD}" destId="{6F45F91D-4DC4-456C-A30D-331C4567AFE7}" srcOrd="1" destOrd="0" presId="urn:microsoft.com/office/officeart/2005/8/layout/hList7#1"/>
    <dgm:cxn modelId="{5071A215-BE9C-4DD6-9B19-15C43CF2703B}" srcId="{0035FBC0-A2C4-4CCE-8946-ECAB3A53F703}" destId="{7AD3A189-5D6E-4EC2-819E-1387DF5C0D4F}" srcOrd="0" destOrd="0" parTransId="{B6D2784A-AD24-4E99-BDCA-B3D1F23262EF}" sibTransId="{0F3AFE23-8657-4A90-972D-87B7322C6CD5}"/>
    <dgm:cxn modelId="{63AE2ED3-1675-4CC5-8244-1534285E47BF}" type="presOf" srcId="{6F03B493-6ECF-457E-9A40-687A77A7808D}" destId="{94194FFF-4653-4AAC-A0F2-7A719A3B10CA}" srcOrd="0" destOrd="0" presId="urn:microsoft.com/office/officeart/2005/8/layout/hList7#1"/>
    <dgm:cxn modelId="{7F4E6E5D-29F9-4835-A571-60D71FC8AE77}" type="presOf" srcId="{BB3ECAA9-1984-41FF-8A62-E2FDD601E80C}" destId="{F71AAEC0-4F10-4E64-A025-C966634C5571}" srcOrd="0" destOrd="0" presId="urn:microsoft.com/office/officeart/2005/8/layout/hList7#1"/>
    <dgm:cxn modelId="{E36909FF-3BEB-48C5-8BC5-B9C731F14C26}" type="presOf" srcId="{7987620C-7422-4FDC-934E-88FF67D6E407}" destId="{2B3650B7-1D84-4BA7-ADC9-9D461A272513}" srcOrd="0" destOrd="1" presId="urn:microsoft.com/office/officeart/2005/8/layout/hList7#1"/>
    <dgm:cxn modelId="{8D5BF410-51F4-4C08-8EEC-EC81F4AC708F}" srcId="{6F03B493-6ECF-457E-9A40-687A77A7808D}" destId="{6FEF3045-5FB4-4681-8B85-EDB3930021D1}" srcOrd="1" destOrd="0" parTransId="{E0E61DCD-FDCB-4E48-9582-B00EE6370450}" sibTransId="{CA4C69CD-9FD3-42F9-BE4E-3313C2C280E0}"/>
    <dgm:cxn modelId="{7777524B-05F9-42AF-A254-F2CFBEF6FB4B}" srcId="{6F03B493-6ECF-457E-9A40-687A77A7808D}" destId="{0035FBC0-A2C4-4CCE-8946-ECAB3A53F703}" srcOrd="2" destOrd="0" parTransId="{826AD0B9-1F15-448B-B932-19FB2B5A1310}" sibTransId="{F4A0C509-E06B-482F-B3C5-3E8B80404867}"/>
    <dgm:cxn modelId="{09425EB7-7B24-4CE1-8710-447EF7115C1D}" type="presOf" srcId="{7987620C-7422-4FDC-934E-88FF67D6E407}" destId="{1D059B54-AB4F-4B86-B0BD-958A9FD6525B}" srcOrd="1" destOrd="1" presId="urn:microsoft.com/office/officeart/2005/8/layout/hList7#1"/>
    <dgm:cxn modelId="{D8BCECB3-D894-4D40-A318-0EA6E7904FBC}" type="presOf" srcId="{6FEF3045-5FB4-4681-8B85-EDB3930021D1}" destId="{1D059B54-AB4F-4B86-B0BD-958A9FD6525B}" srcOrd="1" destOrd="0" presId="urn:microsoft.com/office/officeart/2005/8/layout/hList7#1"/>
    <dgm:cxn modelId="{D860893F-24D0-467E-ABE0-710A3045D62D}" type="presOf" srcId="{3EE902B8-8EED-4755-BB76-24E8A5E337DC}" destId="{649FFEC4-BC23-4583-B707-25EB75BCC0BE}" srcOrd="0" destOrd="1" presId="urn:microsoft.com/office/officeart/2005/8/layout/hList7#1"/>
    <dgm:cxn modelId="{C9C99479-742D-457F-AFEC-82CFBB684BEA}" type="presOf" srcId="{0035FBC0-A2C4-4CCE-8946-ECAB3A53F703}" destId="{8E9E9EF7-07AF-40AE-91BA-A4BC662E2C42}" srcOrd="1" destOrd="0" presId="urn:microsoft.com/office/officeart/2005/8/layout/hList7#1"/>
    <dgm:cxn modelId="{746C39CC-3BB3-49A2-A6B2-E6A7F91C63F0}" srcId="{6FEF3045-5FB4-4681-8B85-EDB3930021D1}" destId="{7987620C-7422-4FDC-934E-88FF67D6E407}" srcOrd="0" destOrd="0" parTransId="{5922E45A-2D02-4FEF-A238-47A7105042AD}" sibTransId="{08F1639B-D75E-4898-8DEA-B9640BCE586E}"/>
    <dgm:cxn modelId="{D3D24108-7151-45C8-9A2C-5D7DF95396B2}" type="presOf" srcId="{6FEF3045-5FB4-4681-8B85-EDB3930021D1}" destId="{2B3650B7-1D84-4BA7-ADC9-9D461A272513}" srcOrd="0" destOrd="0" presId="urn:microsoft.com/office/officeart/2005/8/layout/hList7#1"/>
    <dgm:cxn modelId="{C5D6E0EE-0D0C-4C29-9C8C-62D77E640B03}" type="presOf" srcId="{0035FBC0-A2C4-4CCE-8946-ECAB3A53F703}" destId="{B13F9CDE-7D06-4255-BD20-D0A9463770E0}" srcOrd="0" destOrd="0" presId="urn:microsoft.com/office/officeart/2005/8/layout/hList7#1"/>
    <dgm:cxn modelId="{F632063C-078F-4F74-A4FF-EE53870BBA91}" srcId="{7D402EBB-73E6-42E6-B3D2-4CAA828127FD}" destId="{3EE902B8-8EED-4755-BB76-24E8A5E337DC}" srcOrd="0" destOrd="0" parTransId="{16825CF8-6445-41D0-81BA-44AB68729547}" sibTransId="{33EF1441-08B2-4D30-A498-B817B17226FF}"/>
    <dgm:cxn modelId="{BE65069F-9EFD-4704-849D-A9C21926EBA5}" type="presOf" srcId="{7D402EBB-73E6-42E6-B3D2-4CAA828127FD}" destId="{649FFEC4-BC23-4583-B707-25EB75BCC0BE}" srcOrd="0" destOrd="0" presId="urn:microsoft.com/office/officeart/2005/8/layout/hList7#1"/>
    <dgm:cxn modelId="{32198642-64D1-40DF-A3C6-76112AC3882D}" type="presOf" srcId="{7AD3A189-5D6E-4EC2-819E-1387DF5C0D4F}" destId="{B13F9CDE-7D06-4255-BD20-D0A9463770E0}" srcOrd="0" destOrd="1" presId="urn:microsoft.com/office/officeart/2005/8/layout/hList7#1"/>
    <dgm:cxn modelId="{D6D4A349-5389-4B75-89C1-8742F6C8C354}" type="presParOf" srcId="{94194FFF-4653-4AAC-A0F2-7A719A3B10CA}" destId="{3244B477-CBA6-4E73-89E7-7E8B59CF61BE}" srcOrd="0" destOrd="0" presId="urn:microsoft.com/office/officeart/2005/8/layout/hList7#1"/>
    <dgm:cxn modelId="{41C56FB5-C37A-4865-84F6-A2135A363147}" type="presParOf" srcId="{94194FFF-4653-4AAC-A0F2-7A719A3B10CA}" destId="{CB76E033-7161-4591-A3A0-68C8A33CF2DD}" srcOrd="1" destOrd="0" presId="urn:microsoft.com/office/officeart/2005/8/layout/hList7#1"/>
    <dgm:cxn modelId="{27374607-E8C9-4FC1-BCA9-3ADF1B75CAB8}" type="presParOf" srcId="{CB76E033-7161-4591-A3A0-68C8A33CF2DD}" destId="{1FB6A778-B92C-4EEC-8710-BF6BE4D43D4C}" srcOrd="0" destOrd="0" presId="urn:microsoft.com/office/officeart/2005/8/layout/hList7#1"/>
    <dgm:cxn modelId="{21979604-210E-48F3-958D-161555420D01}" type="presParOf" srcId="{1FB6A778-B92C-4EEC-8710-BF6BE4D43D4C}" destId="{649FFEC4-BC23-4583-B707-25EB75BCC0BE}" srcOrd="0" destOrd="0" presId="urn:microsoft.com/office/officeart/2005/8/layout/hList7#1"/>
    <dgm:cxn modelId="{D0C45A53-EA02-4731-8F54-22DD7380D7C3}" type="presParOf" srcId="{1FB6A778-B92C-4EEC-8710-BF6BE4D43D4C}" destId="{6F45F91D-4DC4-456C-A30D-331C4567AFE7}" srcOrd="1" destOrd="0" presId="urn:microsoft.com/office/officeart/2005/8/layout/hList7#1"/>
    <dgm:cxn modelId="{EF180846-3F5A-46C2-8A34-2DBF64D46CFC}" type="presParOf" srcId="{1FB6A778-B92C-4EEC-8710-BF6BE4D43D4C}" destId="{FA8F2F0C-CF66-4ACF-9E61-F9A054F511EF}" srcOrd="2" destOrd="0" presId="urn:microsoft.com/office/officeart/2005/8/layout/hList7#1"/>
    <dgm:cxn modelId="{5C8CA5BC-C01D-4917-AC71-69ED74F1BE11}" type="presParOf" srcId="{1FB6A778-B92C-4EEC-8710-BF6BE4D43D4C}" destId="{F9B3EFAB-D026-498C-B319-FD8654A6297C}" srcOrd="3" destOrd="0" presId="urn:microsoft.com/office/officeart/2005/8/layout/hList7#1"/>
    <dgm:cxn modelId="{65C78F43-A467-4F74-A92C-2533340CF438}" type="presParOf" srcId="{CB76E033-7161-4591-A3A0-68C8A33CF2DD}" destId="{F71AAEC0-4F10-4E64-A025-C966634C5571}" srcOrd="1" destOrd="0" presId="urn:microsoft.com/office/officeart/2005/8/layout/hList7#1"/>
    <dgm:cxn modelId="{39714CEC-6E16-4C1E-8B24-D7F5391F57AF}" type="presParOf" srcId="{CB76E033-7161-4591-A3A0-68C8A33CF2DD}" destId="{FEAC303B-9CA2-45EF-816F-9B0396B3F5D4}" srcOrd="2" destOrd="0" presId="urn:microsoft.com/office/officeart/2005/8/layout/hList7#1"/>
    <dgm:cxn modelId="{B8B9A6ED-C929-4AD8-9B37-5EE571105ACC}" type="presParOf" srcId="{FEAC303B-9CA2-45EF-816F-9B0396B3F5D4}" destId="{2B3650B7-1D84-4BA7-ADC9-9D461A272513}" srcOrd="0" destOrd="0" presId="urn:microsoft.com/office/officeart/2005/8/layout/hList7#1"/>
    <dgm:cxn modelId="{AC873685-231B-4E26-826E-D928A0EEE10A}" type="presParOf" srcId="{FEAC303B-9CA2-45EF-816F-9B0396B3F5D4}" destId="{1D059B54-AB4F-4B86-B0BD-958A9FD6525B}" srcOrd="1" destOrd="0" presId="urn:microsoft.com/office/officeart/2005/8/layout/hList7#1"/>
    <dgm:cxn modelId="{961BF430-E713-498D-A886-40DEED4FBF24}" type="presParOf" srcId="{FEAC303B-9CA2-45EF-816F-9B0396B3F5D4}" destId="{9A850EF9-A1F9-43A7-BFED-EDF2426DFE51}" srcOrd="2" destOrd="0" presId="urn:microsoft.com/office/officeart/2005/8/layout/hList7#1"/>
    <dgm:cxn modelId="{3A642751-84CE-4046-9104-2DAEDD231380}" type="presParOf" srcId="{FEAC303B-9CA2-45EF-816F-9B0396B3F5D4}" destId="{62951F1C-7059-4021-8DB7-F4B47D221163}" srcOrd="3" destOrd="0" presId="urn:microsoft.com/office/officeart/2005/8/layout/hList7#1"/>
    <dgm:cxn modelId="{7DB5732D-1FD4-4A58-8331-4D45D7EFEC1A}" type="presParOf" srcId="{CB76E033-7161-4591-A3A0-68C8A33CF2DD}" destId="{21698A3C-FBFA-4151-8E0E-501D4A0A9221}" srcOrd="3" destOrd="0" presId="urn:microsoft.com/office/officeart/2005/8/layout/hList7#1"/>
    <dgm:cxn modelId="{38BB0FFA-DE1F-4609-AE9E-CC4992D36CA6}" type="presParOf" srcId="{CB76E033-7161-4591-A3A0-68C8A33CF2DD}" destId="{1C9EDB23-6990-4A96-835B-935C33CAF6D0}" srcOrd="4" destOrd="0" presId="urn:microsoft.com/office/officeart/2005/8/layout/hList7#1"/>
    <dgm:cxn modelId="{510D54E1-010D-4281-9403-C561E6B3F0A5}" type="presParOf" srcId="{1C9EDB23-6990-4A96-835B-935C33CAF6D0}" destId="{B13F9CDE-7D06-4255-BD20-D0A9463770E0}" srcOrd="0" destOrd="0" presId="urn:microsoft.com/office/officeart/2005/8/layout/hList7#1"/>
    <dgm:cxn modelId="{9DDF83F7-A526-4790-887D-6A8D8862F3C4}" type="presParOf" srcId="{1C9EDB23-6990-4A96-835B-935C33CAF6D0}" destId="{8E9E9EF7-07AF-40AE-91BA-A4BC662E2C42}" srcOrd="1" destOrd="0" presId="urn:microsoft.com/office/officeart/2005/8/layout/hList7#1"/>
    <dgm:cxn modelId="{A08E048A-4D93-43DE-9115-FEEB30E1FCE6}" type="presParOf" srcId="{1C9EDB23-6990-4A96-835B-935C33CAF6D0}" destId="{C64C2E50-AA63-4BC6-9FB4-85F921BA2CDA}" srcOrd="2" destOrd="0" presId="urn:microsoft.com/office/officeart/2005/8/layout/hList7#1"/>
    <dgm:cxn modelId="{5EBD45F3-765B-4A72-BE4D-161A322FDE0A}" type="presParOf" srcId="{1C9EDB23-6990-4A96-835B-935C33CAF6D0}" destId="{812F6B25-EFE1-46A3-BCC5-2104C184DEE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4927A-2865-4AAF-9AB6-85D8CF53C16D}" type="doc">
      <dgm:prSet loTypeId="urn:microsoft.com/office/officeart/2005/8/layout/vList4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1553DA-7690-4D2D-B499-FD74A1E9E105}">
      <dgm:prSet phldrT="[Text]"/>
      <dgm:spPr/>
      <dgm:t>
        <a:bodyPr/>
        <a:lstStyle/>
        <a:p>
          <a:r>
            <a:rPr lang="en-US" b="1" u="sng" dirty="0" smtClean="0"/>
            <a:t>Telecommunicating</a:t>
          </a:r>
          <a:endParaRPr lang="en-US" b="1" u="sng" dirty="0"/>
        </a:p>
      </dgm:t>
    </dgm:pt>
    <dgm:pt modelId="{D0642035-B804-49E4-802F-5607E8B127D4}" type="parTrans" cxnId="{CE6A63A8-3E64-4A25-AABA-3DEAFF4D2F23}">
      <dgm:prSet/>
      <dgm:spPr/>
      <dgm:t>
        <a:bodyPr/>
        <a:lstStyle/>
        <a:p>
          <a:endParaRPr lang="en-US"/>
        </a:p>
      </dgm:t>
    </dgm:pt>
    <dgm:pt modelId="{2A4008A4-2483-483F-8373-3D1644273CCB}" type="sibTrans" cxnId="{CE6A63A8-3E64-4A25-AABA-3DEAFF4D2F23}">
      <dgm:prSet/>
      <dgm:spPr/>
      <dgm:t>
        <a:bodyPr/>
        <a:lstStyle/>
        <a:p>
          <a:endParaRPr lang="en-US"/>
        </a:p>
      </dgm:t>
    </dgm:pt>
    <dgm:pt modelId="{C9D931B6-678B-4808-8E6B-EB008A4B50CB}">
      <dgm:prSet phldrT="[Text]"/>
      <dgm:spPr/>
      <dgm:t>
        <a:bodyPr/>
        <a:lstStyle/>
        <a:p>
          <a:r>
            <a:rPr lang="en-US" dirty="0" smtClean="0"/>
            <a:t>The Practice of working some or all of the time out of the office</a:t>
          </a:r>
          <a:endParaRPr lang="en-US" dirty="0"/>
        </a:p>
      </dgm:t>
    </dgm:pt>
    <dgm:pt modelId="{AF156C99-4F8B-498E-A92B-AFA405675BA9}" type="parTrans" cxnId="{ECB02F71-421B-4D0A-BFBB-E411FE7B761D}">
      <dgm:prSet/>
      <dgm:spPr/>
      <dgm:t>
        <a:bodyPr/>
        <a:lstStyle/>
        <a:p>
          <a:endParaRPr lang="en-US"/>
        </a:p>
      </dgm:t>
    </dgm:pt>
    <dgm:pt modelId="{E419F9D2-679B-4570-BCC7-55863289A778}" type="sibTrans" cxnId="{ECB02F71-421B-4D0A-BFBB-E411FE7B761D}">
      <dgm:prSet/>
      <dgm:spPr/>
      <dgm:t>
        <a:bodyPr/>
        <a:lstStyle/>
        <a:p>
          <a:endParaRPr lang="en-US"/>
        </a:p>
      </dgm:t>
    </dgm:pt>
    <dgm:pt modelId="{AD322405-265D-4C4B-AB5A-F06D19A0E83D}">
      <dgm:prSet phldrT="[Text]"/>
      <dgm:spPr/>
      <dgm:t>
        <a:bodyPr/>
        <a:lstStyle/>
        <a:p>
          <a:r>
            <a:rPr lang="en-US" b="1" u="sng" dirty="0" smtClean="0"/>
            <a:t>Contingent Employment</a:t>
          </a:r>
          <a:endParaRPr lang="en-US" b="1" u="sng" dirty="0"/>
        </a:p>
      </dgm:t>
    </dgm:pt>
    <dgm:pt modelId="{32876177-3674-4484-8C4E-0F5923372777}" type="parTrans" cxnId="{82D73A29-30DA-4943-994F-123C78E391E4}">
      <dgm:prSet/>
      <dgm:spPr/>
      <dgm:t>
        <a:bodyPr/>
        <a:lstStyle/>
        <a:p>
          <a:endParaRPr lang="en-US"/>
        </a:p>
      </dgm:t>
    </dgm:pt>
    <dgm:pt modelId="{D06075AF-9858-4850-9951-B6967479B547}" type="sibTrans" cxnId="{82D73A29-30DA-4943-994F-123C78E391E4}">
      <dgm:prSet/>
      <dgm:spPr/>
      <dgm:t>
        <a:bodyPr/>
        <a:lstStyle/>
        <a:p>
          <a:endParaRPr lang="en-US"/>
        </a:p>
      </dgm:t>
    </dgm:pt>
    <dgm:pt modelId="{D43226F9-1AB8-4F1E-9C96-034971D5AB5F}">
      <dgm:prSet phldrT="[Text]"/>
      <dgm:spPr/>
      <dgm:t>
        <a:bodyPr/>
        <a:lstStyle/>
        <a:p>
          <a:r>
            <a:rPr lang="en-US" dirty="0" smtClean="0"/>
            <a:t>Work that is temporary or “Part-Time”</a:t>
          </a:r>
          <a:endParaRPr lang="en-US" dirty="0"/>
        </a:p>
      </dgm:t>
    </dgm:pt>
    <dgm:pt modelId="{BD4D1D82-0448-48D5-B8EA-158F3A191BEF}" type="parTrans" cxnId="{55613AA5-DCEC-4790-8841-B708494DEF6C}">
      <dgm:prSet/>
      <dgm:spPr/>
      <dgm:t>
        <a:bodyPr/>
        <a:lstStyle/>
        <a:p>
          <a:endParaRPr lang="en-US"/>
        </a:p>
      </dgm:t>
    </dgm:pt>
    <dgm:pt modelId="{4B1D9364-468A-45F4-A849-B6516AA5DCB1}" type="sibTrans" cxnId="{55613AA5-DCEC-4790-8841-B708494DEF6C}">
      <dgm:prSet/>
      <dgm:spPr/>
      <dgm:t>
        <a:bodyPr/>
        <a:lstStyle/>
        <a:p>
          <a:endParaRPr lang="en-US"/>
        </a:p>
      </dgm:t>
    </dgm:pt>
    <dgm:pt modelId="{94FDDA2D-AB77-4998-B070-3742976D54B3}">
      <dgm:prSet phldrT="[Text]"/>
      <dgm:spPr/>
      <dgm:t>
        <a:bodyPr/>
        <a:lstStyle/>
        <a:p>
          <a:r>
            <a:rPr lang="en-US" b="1" u="sng" dirty="0" smtClean="0"/>
            <a:t>Independent Contractors</a:t>
          </a:r>
          <a:endParaRPr lang="en-US" b="1" u="sng" dirty="0"/>
        </a:p>
      </dgm:t>
    </dgm:pt>
    <dgm:pt modelId="{E0C40042-C427-41BF-955D-909BAA8A2075}" type="parTrans" cxnId="{9E703649-C3DF-4CFC-A432-22272B69A5E4}">
      <dgm:prSet/>
      <dgm:spPr/>
      <dgm:t>
        <a:bodyPr/>
        <a:lstStyle/>
        <a:p>
          <a:endParaRPr lang="en-US"/>
        </a:p>
      </dgm:t>
    </dgm:pt>
    <dgm:pt modelId="{FB28487A-0C32-4C69-B3F7-AE58CFDEA862}" type="sibTrans" cxnId="{9E703649-C3DF-4CFC-A432-22272B69A5E4}">
      <dgm:prSet/>
      <dgm:spPr/>
      <dgm:t>
        <a:bodyPr/>
        <a:lstStyle/>
        <a:p>
          <a:endParaRPr lang="en-US"/>
        </a:p>
      </dgm:t>
    </dgm:pt>
    <dgm:pt modelId="{989C3967-589A-4B45-B970-B56439E83FC9}">
      <dgm:prSet phldrT="[Text]"/>
      <dgm:spPr/>
      <dgm:t>
        <a:bodyPr/>
        <a:lstStyle/>
        <a:p>
          <a:r>
            <a:rPr lang="en-US" dirty="0" smtClean="0"/>
            <a:t>People who sell their services or business on a contract basis</a:t>
          </a:r>
          <a:endParaRPr lang="en-US" dirty="0"/>
        </a:p>
      </dgm:t>
    </dgm:pt>
    <dgm:pt modelId="{209C60CF-FD6D-4F07-A82A-9F151E815B76}" type="parTrans" cxnId="{CB2AFFF8-E03A-4D2B-A19A-95FD610B532D}">
      <dgm:prSet/>
      <dgm:spPr/>
      <dgm:t>
        <a:bodyPr/>
        <a:lstStyle/>
        <a:p>
          <a:endParaRPr lang="en-US"/>
        </a:p>
      </dgm:t>
    </dgm:pt>
    <dgm:pt modelId="{3F50A58B-F0BF-43DB-8768-1EA3D2B253C1}" type="sibTrans" cxnId="{CB2AFFF8-E03A-4D2B-A19A-95FD610B532D}">
      <dgm:prSet/>
      <dgm:spPr/>
      <dgm:t>
        <a:bodyPr/>
        <a:lstStyle/>
        <a:p>
          <a:endParaRPr lang="en-US"/>
        </a:p>
      </dgm:t>
    </dgm:pt>
    <dgm:pt modelId="{3119478F-587D-4E89-90F6-B0B544A321E3}" type="pres">
      <dgm:prSet presAssocID="{1604927A-2865-4AAF-9AB6-85D8CF53C1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53F9E-4B35-48FD-8A73-44CC5FD027C3}" type="pres">
      <dgm:prSet presAssocID="{C81553DA-7690-4D2D-B499-FD74A1E9E105}" presName="comp" presStyleCnt="0"/>
      <dgm:spPr/>
    </dgm:pt>
    <dgm:pt modelId="{F065D00C-720A-4D3F-90FB-0682E3DAD462}" type="pres">
      <dgm:prSet presAssocID="{C81553DA-7690-4D2D-B499-FD74A1E9E105}" presName="box" presStyleLbl="node1" presStyleIdx="0" presStyleCnt="3"/>
      <dgm:spPr/>
      <dgm:t>
        <a:bodyPr/>
        <a:lstStyle/>
        <a:p>
          <a:endParaRPr lang="en-US"/>
        </a:p>
      </dgm:t>
    </dgm:pt>
    <dgm:pt modelId="{AEE390C4-769D-4E51-9E72-91732D5F504D}" type="pres">
      <dgm:prSet presAssocID="{C81553DA-7690-4D2D-B499-FD74A1E9E10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6AC4AC-7030-4376-BADC-A4B702F6EC33}" type="pres">
      <dgm:prSet presAssocID="{C81553DA-7690-4D2D-B499-FD74A1E9E1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AE4D8-4EF0-4EEB-AF0A-FA8A7ECA3EED}" type="pres">
      <dgm:prSet presAssocID="{2A4008A4-2483-483F-8373-3D1644273CCB}" presName="spacer" presStyleCnt="0"/>
      <dgm:spPr/>
    </dgm:pt>
    <dgm:pt modelId="{CF760CA3-7452-4120-9A06-DD26EDB1E1B7}" type="pres">
      <dgm:prSet presAssocID="{AD322405-265D-4C4B-AB5A-F06D19A0E83D}" presName="comp" presStyleCnt="0"/>
      <dgm:spPr/>
    </dgm:pt>
    <dgm:pt modelId="{CA1D0EA9-5A12-4CB5-BBE9-80F7749BDCE6}" type="pres">
      <dgm:prSet presAssocID="{AD322405-265D-4C4B-AB5A-F06D19A0E83D}" presName="box" presStyleLbl="node1" presStyleIdx="1" presStyleCnt="3"/>
      <dgm:spPr/>
      <dgm:t>
        <a:bodyPr/>
        <a:lstStyle/>
        <a:p>
          <a:endParaRPr lang="en-US"/>
        </a:p>
      </dgm:t>
    </dgm:pt>
    <dgm:pt modelId="{1E023A5C-BF23-448B-BA1E-AD98211B7731}" type="pres">
      <dgm:prSet presAssocID="{AD322405-265D-4C4B-AB5A-F06D19A0E83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BFEF6F-8AFC-467B-84AB-65E9A5B2FEC7}" type="pres">
      <dgm:prSet presAssocID="{AD322405-265D-4C4B-AB5A-F06D19A0E8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A8FEB-CFF9-4C4C-84AF-F641B435D376}" type="pres">
      <dgm:prSet presAssocID="{D06075AF-9858-4850-9951-B6967479B547}" presName="spacer" presStyleCnt="0"/>
      <dgm:spPr/>
    </dgm:pt>
    <dgm:pt modelId="{A37014F4-8362-40AF-A9BF-2B9CFC6B2E93}" type="pres">
      <dgm:prSet presAssocID="{94FDDA2D-AB77-4998-B070-3742976D54B3}" presName="comp" presStyleCnt="0"/>
      <dgm:spPr/>
    </dgm:pt>
    <dgm:pt modelId="{9C88A1E7-3DAF-47F4-8C8B-B09277F22A84}" type="pres">
      <dgm:prSet presAssocID="{94FDDA2D-AB77-4998-B070-3742976D54B3}" presName="box" presStyleLbl="node1" presStyleIdx="2" presStyleCnt="3"/>
      <dgm:spPr/>
      <dgm:t>
        <a:bodyPr/>
        <a:lstStyle/>
        <a:p>
          <a:endParaRPr lang="en-US"/>
        </a:p>
      </dgm:t>
    </dgm:pt>
    <dgm:pt modelId="{961D6553-9599-4391-BB1F-991BAB9E6DC8}" type="pres">
      <dgm:prSet presAssocID="{94FDDA2D-AB77-4998-B070-3742976D54B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5C1313-19E2-4FAD-9EC2-377AC30CDEBE}" type="pres">
      <dgm:prSet presAssocID="{94FDDA2D-AB77-4998-B070-3742976D54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995A4-3BF5-41F4-95F3-C1735C9C2A8E}" type="presOf" srcId="{D43226F9-1AB8-4F1E-9C96-034971D5AB5F}" destId="{CA1D0EA9-5A12-4CB5-BBE9-80F7749BDCE6}" srcOrd="0" destOrd="1" presId="urn:microsoft.com/office/officeart/2005/8/layout/vList4#1"/>
    <dgm:cxn modelId="{CB2AFFF8-E03A-4D2B-A19A-95FD610B532D}" srcId="{94FDDA2D-AB77-4998-B070-3742976D54B3}" destId="{989C3967-589A-4B45-B970-B56439E83FC9}" srcOrd="0" destOrd="0" parTransId="{209C60CF-FD6D-4F07-A82A-9F151E815B76}" sibTransId="{3F50A58B-F0BF-43DB-8768-1EA3D2B253C1}"/>
    <dgm:cxn modelId="{9B662128-E248-40C2-AAD1-5338E8E6D90D}" type="presOf" srcId="{989C3967-589A-4B45-B970-B56439E83FC9}" destId="{845C1313-19E2-4FAD-9EC2-377AC30CDEBE}" srcOrd="1" destOrd="1" presId="urn:microsoft.com/office/officeart/2005/8/layout/vList4#1"/>
    <dgm:cxn modelId="{82D73A29-30DA-4943-994F-123C78E391E4}" srcId="{1604927A-2865-4AAF-9AB6-85D8CF53C16D}" destId="{AD322405-265D-4C4B-AB5A-F06D19A0E83D}" srcOrd="1" destOrd="0" parTransId="{32876177-3674-4484-8C4E-0F5923372777}" sibTransId="{D06075AF-9858-4850-9951-B6967479B547}"/>
    <dgm:cxn modelId="{9E703649-C3DF-4CFC-A432-22272B69A5E4}" srcId="{1604927A-2865-4AAF-9AB6-85D8CF53C16D}" destId="{94FDDA2D-AB77-4998-B070-3742976D54B3}" srcOrd="2" destOrd="0" parTransId="{E0C40042-C427-41BF-955D-909BAA8A2075}" sibTransId="{FB28487A-0C32-4C69-B3F7-AE58CFDEA862}"/>
    <dgm:cxn modelId="{86E20FD1-6AE4-42C9-9A43-358D31DFF72F}" type="presOf" srcId="{94FDDA2D-AB77-4998-B070-3742976D54B3}" destId="{9C88A1E7-3DAF-47F4-8C8B-B09277F22A84}" srcOrd="0" destOrd="0" presId="urn:microsoft.com/office/officeart/2005/8/layout/vList4#1"/>
    <dgm:cxn modelId="{55613AA5-DCEC-4790-8841-B708494DEF6C}" srcId="{AD322405-265D-4C4B-AB5A-F06D19A0E83D}" destId="{D43226F9-1AB8-4F1E-9C96-034971D5AB5F}" srcOrd="0" destOrd="0" parTransId="{BD4D1D82-0448-48D5-B8EA-158F3A191BEF}" sibTransId="{4B1D9364-468A-45F4-A849-B6516AA5DCB1}"/>
    <dgm:cxn modelId="{1827FBFD-84E9-4005-800C-E53453D43F1B}" type="presOf" srcId="{C9D931B6-678B-4808-8E6B-EB008A4B50CB}" destId="{F065D00C-720A-4D3F-90FB-0682E3DAD462}" srcOrd="0" destOrd="1" presId="urn:microsoft.com/office/officeart/2005/8/layout/vList4#1"/>
    <dgm:cxn modelId="{BE165241-62EA-4D57-B0CB-86ADB3B37D0B}" type="presOf" srcId="{989C3967-589A-4B45-B970-B56439E83FC9}" destId="{9C88A1E7-3DAF-47F4-8C8B-B09277F22A84}" srcOrd="0" destOrd="1" presId="urn:microsoft.com/office/officeart/2005/8/layout/vList4#1"/>
    <dgm:cxn modelId="{9F27BBDD-03FB-4F9F-A5EF-E0D027C2CDF6}" type="presOf" srcId="{AD322405-265D-4C4B-AB5A-F06D19A0E83D}" destId="{CA1D0EA9-5A12-4CB5-BBE9-80F7749BDCE6}" srcOrd="0" destOrd="0" presId="urn:microsoft.com/office/officeart/2005/8/layout/vList4#1"/>
    <dgm:cxn modelId="{D992E57F-A40A-4C23-85CE-3C5B32A6509E}" type="presOf" srcId="{94FDDA2D-AB77-4998-B070-3742976D54B3}" destId="{845C1313-19E2-4FAD-9EC2-377AC30CDEBE}" srcOrd="1" destOrd="0" presId="urn:microsoft.com/office/officeart/2005/8/layout/vList4#1"/>
    <dgm:cxn modelId="{CE65207F-C001-459A-9A1E-52120E869D27}" type="presOf" srcId="{1604927A-2865-4AAF-9AB6-85D8CF53C16D}" destId="{3119478F-587D-4E89-90F6-B0B544A321E3}" srcOrd="0" destOrd="0" presId="urn:microsoft.com/office/officeart/2005/8/layout/vList4#1"/>
    <dgm:cxn modelId="{1E6A879E-E69D-441A-8EE9-40D8132E9E3B}" type="presOf" srcId="{C9D931B6-678B-4808-8E6B-EB008A4B50CB}" destId="{B46AC4AC-7030-4376-BADC-A4B702F6EC33}" srcOrd="1" destOrd="1" presId="urn:microsoft.com/office/officeart/2005/8/layout/vList4#1"/>
    <dgm:cxn modelId="{9BE7254B-DEA4-4F5B-9E5C-F7D03A78CBD1}" type="presOf" srcId="{C81553DA-7690-4D2D-B499-FD74A1E9E105}" destId="{F065D00C-720A-4D3F-90FB-0682E3DAD462}" srcOrd="0" destOrd="0" presId="urn:microsoft.com/office/officeart/2005/8/layout/vList4#1"/>
    <dgm:cxn modelId="{818CDCA7-0A04-4C2E-B43E-4DDC432378B3}" type="presOf" srcId="{C81553DA-7690-4D2D-B499-FD74A1E9E105}" destId="{B46AC4AC-7030-4376-BADC-A4B702F6EC33}" srcOrd="1" destOrd="0" presId="urn:microsoft.com/office/officeart/2005/8/layout/vList4#1"/>
    <dgm:cxn modelId="{A632B96C-244D-4A0E-93B8-FB4B6C872A14}" type="presOf" srcId="{AD322405-265D-4C4B-AB5A-F06D19A0E83D}" destId="{49BFEF6F-8AFC-467B-84AB-65E9A5B2FEC7}" srcOrd="1" destOrd="0" presId="urn:microsoft.com/office/officeart/2005/8/layout/vList4#1"/>
    <dgm:cxn modelId="{CE6A63A8-3E64-4A25-AABA-3DEAFF4D2F23}" srcId="{1604927A-2865-4AAF-9AB6-85D8CF53C16D}" destId="{C81553DA-7690-4D2D-B499-FD74A1E9E105}" srcOrd="0" destOrd="0" parTransId="{D0642035-B804-49E4-802F-5607E8B127D4}" sibTransId="{2A4008A4-2483-483F-8373-3D1644273CCB}"/>
    <dgm:cxn modelId="{ECB02F71-421B-4D0A-BFBB-E411FE7B761D}" srcId="{C81553DA-7690-4D2D-B499-FD74A1E9E105}" destId="{C9D931B6-678B-4808-8E6B-EB008A4B50CB}" srcOrd="0" destOrd="0" parTransId="{AF156C99-4F8B-498E-A92B-AFA405675BA9}" sibTransId="{E419F9D2-679B-4570-BCC7-55863289A778}"/>
    <dgm:cxn modelId="{9D62297F-C60A-4D33-8844-7A2E8011D1FE}" type="presOf" srcId="{D43226F9-1AB8-4F1E-9C96-034971D5AB5F}" destId="{49BFEF6F-8AFC-467B-84AB-65E9A5B2FEC7}" srcOrd="1" destOrd="1" presId="urn:microsoft.com/office/officeart/2005/8/layout/vList4#1"/>
    <dgm:cxn modelId="{5C9AE9CA-C565-4EB6-B7F8-CF5344D6C90C}" type="presParOf" srcId="{3119478F-587D-4E89-90F6-B0B544A321E3}" destId="{7D653F9E-4B35-48FD-8A73-44CC5FD027C3}" srcOrd="0" destOrd="0" presId="urn:microsoft.com/office/officeart/2005/8/layout/vList4#1"/>
    <dgm:cxn modelId="{04F6105A-4AF7-4C93-9010-D504051C441C}" type="presParOf" srcId="{7D653F9E-4B35-48FD-8A73-44CC5FD027C3}" destId="{F065D00C-720A-4D3F-90FB-0682E3DAD462}" srcOrd="0" destOrd="0" presId="urn:microsoft.com/office/officeart/2005/8/layout/vList4#1"/>
    <dgm:cxn modelId="{F1C02F45-655B-4095-A323-86BD4F1BA66E}" type="presParOf" srcId="{7D653F9E-4B35-48FD-8A73-44CC5FD027C3}" destId="{AEE390C4-769D-4E51-9E72-91732D5F504D}" srcOrd="1" destOrd="0" presId="urn:microsoft.com/office/officeart/2005/8/layout/vList4#1"/>
    <dgm:cxn modelId="{104B09B7-7365-4A8E-97AA-F45B186D533E}" type="presParOf" srcId="{7D653F9E-4B35-48FD-8A73-44CC5FD027C3}" destId="{B46AC4AC-7030-4376-BADC-A4B702F6EC33}" srcOrd="2" destOrd="0" presId="urn:microsoft.com/office/officeart/2005/8/layout/vList4#1"/>
    <dgm:cxn modelId="{EBAD6D46-A3F1-46F8-89EA-78E7CA4D318A}" type="presParOf" srcId="{3119478F-587D-4E89-90F6-B0B544A321E3}" destId="{C33AE4D8-4EF0-4EEB-AF0A-FA8A7ECA3EED}" srcOrd="1" destOrd="0" presId="urn:microsoft.com/office/officeart/2005/8/layout/vList4#1"/>
    <dgm:cxn modelId="{BF26BE70-2157-43DA-8A5B-ADD22866F9D7}" type="presParOf" srcId="{3119478F-587D-4E89-90F6-B0B544A321E3}" destId="{CF760CA3-7452-4120-9A06-DD26EDB1E1B7}" srcOrd="2" destOrd="0" presId="urn:microsoft.com/office/officeart/2005/8/layout/vList4#1"/>
    <dgm:cxn modelId="{9DBA4566-C6D0-4D1C-A6C7-D440AF0DAFC4}" type="presParOf" srcId="{CF760CA3-7452-4120-9A06-DD26EDB1E1B7}" destId="{CA1D0EA9-5A12-4CB5-BBE9-80F7749BDCE6}" srcOrd="0" destOrd="0" presId="urn:microsoft.com/office/officeart/2005/8/layout/vList4#1"/>
    <dgm:cxn modelId="{9E4BF033-2D66-4026-9C01-BF87C20414CE}" type="presParOf" srcId="{CF760CA3-7452-4120-9A06-DD26EDB1E1B7}" destId="{1E023A5C-BF23-448B-BA1E-AD98211B7731}" srcOrd="1" destOrd="0" presId="urn:microsoft.com/office/officeart/2005/8/layout/vList4#1"/>
    <dgm:cxn modelId="{AC52A563-B869-4E7A-B4E5-3A35F55AA447}" type="presParOf" srcId="{CF760CA3-7452-4120-9A06-DD26EDB1E1B7}" destId="{49BFEF6F-8AFC-467B-84AB-65E9A5B2FEC7}" srcOrd="2" destOrd="0" presId="urn:microsoft.com/office/officeart/2005/8/layout/vList4#1"/>
    <dgm:cxn modelId="{58D4534A-3761-4140-B35A-E7E83664D9A6}" type="presParOf" srcId="{3119478F-587D-4E89-90F6-B0B544A321E3}" destId="{682A8FEB-CFF9-4C4C-84AF-F641B435D376}" srcOrd="3" destOrd="0" presId="urn:microsoft.com/office/officeart/2005/8/layout/vList4#1"/>
    <dgm:cxn modelId="{5A242B77-352D-42F8-9F75-448046198C9B}" type="presParOf" srcId="{3119478F-587D-4E89-90F6-B0B544A321E3}" destId="{A37014F4-8362-40AF-A9BF-2B9CFC6B2E93}" srcOrd="4" destOrd="0" presId="urn:microsoft.com/office/officeart/2005/8/layout/vList4#1"/>
    <dgm:cxn modelId="{6EBC0242-F6AA-4AA5-8649-9062465160BC}" type="presParOf" srcId="{A37014F4-8362-40AF-A9BF-2B9CFC6B2E93}" destId="{9C88A1E7-3DAF-47F4-8C8B-B09277F22A84}" srcOrd="0" destOrd="0" presId="urn:microsoft.com/office/officeart/2005/8/layout/vList4#1"/>
    <dgm:cxn modelId="{1068FAD5-6C75-4BF8-A876-3C1879BC5720}" type="presParOf" srcId="{A37014F4-8362-40AF-A9BF-2B9CFC6B2E93}" destId="{961D6553-9599-4391-BB1F-991BAB9E6DC8}" srcOrd="1" destOrd="0" presId="urn:microsoft.com/office/officeart/2005/8/layout/vList4#1"/>
    <dgm:cxn modelId="{18639042-9322-4A00-85D4-1BE7CC224464}" type="presParOf" srcId="{A37014F4-8362-40AF-A9BF-2B9CFC6B2E93}" destId="{845C1313-19E2-4FAD-9EC2-377AC30CDEB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F296E-6258-4668-872E-05C367B1A05A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B8B1CF-4D5A-4ADF-9D04-FFC525C22056}">
      <dgm:prSet phldrT="[Text]"/>
      <dgm:spPr/>
      <dgm:t>
        <a:bodyPr/>
        <a:lstStyle/>
        <a:p>
          <a:r>
            <a:rPr lang="en-US" dirty="0" smtClean="0"/>
            <a:t>1)Closed Shop</a:t>
          </a:r>
          <a:endParaRPr lang="en-US" dirty="0"/>
        </a:p>
      </dgm:t>
    </dgm:pt>
    <dgm:pt modelId="{4C3A7CBF-8155-4F32-BD55-926510C223A9}" type="parTrans" cxnId="{3F39075C-90AB-4117-A5FE-65296E112754}">
      <dgm:prSet/>
      <dgm:spPr/>
      <dgm:t>
        <a:bodyPr/>
        <a:lstStyle/>
        <a:p>
          <a:endParaRPr lang="en-US"/>
        </a:p>
      </dgm:t>
    </dgm:pt>
    <dgm:pt modelId="{799F54E8-3513-489C-90D0-6D13D2317EAD}" type="sibTrans" cxnId="{3F39075C-90AB-4117-A5FE-65296E112754}">
      <dgm:prSet/>
      <dgm:spPr/>
      <dgm:t>
        <a:bodyPr/>
        <a:lstStyle/>
        <a:p>
          <a:endParaRPr lang="en-US"/>
        </a:p>
      </dgm:t>
    </dgm:pt>
    <dgm:pt modelId="{BEAB56C2-EF12-4BF8-A34D-B2F7BF085689}">
      <dgm:prSet phldrT="[Text]"/>
      <dgm:spPr/>
      <dgm:t>
        <a:bodyPr/>
        <a:lstStyle/>
        <a:p>
          <a:r>
            <a:rPr lang="en-US" dirty="0" smtClean="0"/>
            <a:t>Business that can only hire union members</a:t>
          </a:r>
          <a:endParaRPr lang="en-US" dirty="0"/>
        </a:p>
      </dgm:t>
    </dgm:pt>
    <dgm:pt modelId="{8691E3EB-9795-4617-92EF-F144ABBFD9FC}" type="parTrans" cxnId="{2C48F065-1E33-4E8C-ADC9-80D9DA64942C}">
      <dgm:prSet/>
      <dgm:spPr/>
      <dgm:t>
        <a:bodyPr/>
        <a:lstStyle/>
        <a:p>
          <a:endParaRPr lang="en-US"/>
        </a:p>
      </dgm:t>
    </dgm:pt>
    <dgm:pt modelId="{F84111B7-5694-461F-9101-0C8039F460FB}" type="sibTrans" cxnId="{2C48F065-1E33-4E8C-ADC9-80D9DA64942C}">
      <dgm:prSet/>
      <dgm:spPr/>
      <dgm:t>
        <a:bodyPr/>
        <a:lstStyle/>
        <a:p>
          <a:endParaRPr lang="en-US"/>
        </a:p>
      </dgm:t>
    </dgm:pt>
    <dgm:pt modelId="{565D2642-3B2B-42E2-A80F-CF1746F281E6}">
      <dgm:prSet phldrT="[Text]"/>
      <dgm:spPr/>
      <dgm:t>
        <a:bodyPr/>
        <a:lstStyle/>
        <a:p>
          <a:r>
            <a:rPr lang="en-US" dirty="0" smtClean="0"/>
            <a:t>2)Union Shop</a:t>
          </a:r>
          <a:endParaRPr lang="en-US" dirty="0"/>
        </a:p>
      </dgm:t>
    </dgm:pt>
    <dgm:pt modelId="{F629F7E6-FFC1-4EDF-B816-3317B0A44B05}" type="parTrans" cxnId="{392B88C6-3C7D-437A-98B4-559666097A76}">
      <dgm:prSet/>
      <dgm:spPr/>
      <dgm:t>
        <a:bodyPr/>
        <a:lstStyle/>
        <a:p>
          <a:endParaRPr lang="en-US"/>
        </a:p>
      </dgm:t>
    </dgm:pt>
    <dgm:pt modelId="{BDDD4EC9-DA50-4A03-89C8-19F294A21E55}" type="sibTrans" cxnId="{392B88C6-3C7D-437A-98B4-559666097A76}">
      <dgm:prSet/>
      <dgm:spPr/>
      <dgm:t>
        <a:bodyPr/>
        <a:lstStyle/>
        <a:p>
          <a:endParaRPr lang="en-US"/>
        </a:p>
      </dgm:t>
    </dgm:pt>
    <dgm:pt modelId="{92C89319-99E1-414E-9439-8698F134E106}">
      <dgm:prSet phldrT="[Text]"/>
      <dgm:spPr/>
      <dgm:t>
        <a:bodyPr/>
        <a:lstStyle/>
        <a:p>
          <a:r>
            <a:rPr lang="en-US" dirty="0" smtClean="0"/>
            <a:t>Business where workers are required to join a union within a set time period after being hired</a:t>
          </a:r>
          <a:endParaRPr lang="en-US" dirty="0"/>
        </a:p>
      </dgm:t>
    </dgm:pt>
    <dgm:pt modelId="{2AEEB9CA-A8D2-435F-B062-1E4E851D3102}" type="parTrans" cxnId="{915DCFE9-F0FC-418F-A356-A2285E5DE6A4}">
      <dgm:prSet/>
      <dgm:spPr/>
      <dgm:t>
        <a:bodyPr/>
        <a:lstStyle/>
        <a:p>
          <a:endParaRPr lang="en-US"/>
        </a:p>
      </dgm:t>
    </dgm:pt>
    <dgm:pt modelId="{8EBE43C2-1464-4EDE-8217-2BD0EC483FA3}" type="sibTrans" cxnId="{915DCFE9-F0FC-418F-A356-A2285E5DE6A4}">
      <dgm:prSet/>
      <dgm:spPr/>
      <dgm:t>
        <a:bodyPr/>
        <a:lstStyle/>
        <a:p>
          <a:endParaRPr lang="en-US"/>
        </a:p>
      </dgm:t>
    </dgm:pt>
    <dgm:pt modelId="{9A9F17A1-E658-4975-94D2-139927B5A5EB}">
      <dgm:prSet phldrT="[Text]"/>
      <dgm:spPr/>
      <dgm:t>
        <a:bodyPr/>
        <a:lstStyle/>
        <a:p>
          <a:r>
            <a:rPr lang="en-US" dirty="0" smtClean="0"/>
            <a:t>3)Right-To-Work Laws</a:t>
          </a:r>
          <a:endParaRPr lang="en-US" dirty="0"/>
        </a:p>
      </dgm:t>
    </dgm:pt>
    <dgm:pt modelId="{177C40DE-78A6-48E8-AB39-975209FE087C}" type="parTrans" cxnId="{F13E080A-B197-49DD-B41D-B1CADAD80963}">
      <dgm:prSet/>
      <dgm:spPr/>
      <dgm:t>
        <a:bodyPr/>
        <a:lstStyle/>
        <a:p>
          <a:endParaRPr lang="en-US"/>
        </a:p>
      </dgm:t>
    </dgm:pt>
    <dgm:pt modelId="{DBB36932-9027-4707-9438-4612E99F749B}" type="sibTrans" cxnId="{F13E080A-B197-49DD-B41D-B1CADAD80963}">
      <dgm:prSet/>
      <dgm:spPr/>
      <dgm:t>
        <a:bodyPr/>
        <a:lstStyle/>
        <a:p>
          <a:endParaRPr lang="en-US"/>
        </a:p>
      </dgm:t>
    </dgm:pt>
    <dgm:pt modelId="{E0B18211-A080-418C-97F2-86F5C377F44A}">
      <dgm:prSet phldrT="[Text]"/>
      <dgm:spPr/>
      <dgm:t>
        <a:bodyPr/>
        <a:lstStyle/>
        <a:p>
          <a:r>
            <a:rPr lang="en-US" dirty="0" smtClean="0"/>
            <a:t>Make it illegal to require workers to join a union</a:t>
          </a:r>
        </a:p>
        <a:p>
          <a:endParaRPr lang="en-US" dirty="0" smtClean="0"/>
        </a:p>
        <a:p>
          <a:r>
            <a:rPr lang="en-US" b="1" u="sng" dirty="0" smtClean="0"/>
            <a:t>Ex:</a:t>
          </a:r>
          <a:r>
            <a:rPr lang="en-US" dirty="0" smtClean="0"/>
            <a:t> you are free not to join</a:t>
          </a:r>
          <a:endParaRPr lang="en-US" dirty="0"/>
        </a:p>
      </dgm:t>
    </dgm:pt>
    <dgm:pt modelId="{D5D63D27-58E7-4E03-92CD-50B8E94F63B3}" type="parTrans" cxnId="{8DE76363-64E0-42D4-ACBD-2145FD3FEE27}">
      <dgm:prSet/>
      <dgm:spPr/>
      <dgm:t>
        <a:bodyPr/>
        <a:lstStyle/>
        <a:p>
          <a:endParaRPr lang="en-US"/>
        </a:p>
      </dgm:t>
    </dgm:pt>
    <dgm:pt modelId="{9914E677-6ECF-4715-B118-9BF159EF672E}" type="sibTrans" cxnId="{8DE76363-64E0-42D4-ACBD-2145FD3FEE27}">
      <dgm:prSet/>
      <dgm:spPr/>
      <dgm:t>
        <a:bodyPr/>
        <a:lstStyle/>
        <a:p>
          <a:endParaRPr lang="en-US"/>
        </a:p>
      </dgm:t>
    </dgm:pt>
    <dgm:pt modelId="{D950928D-8B35-4C75-A366-92BC01B786C1}" type="pres">
      <dgm:prSet presAssocID="{013F296E-6258-4668-872E-05C367B1A0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78406-3C34-40BA-85C9-101EA156D137}" type="pres">
      <dgm:prSet presAssocID="{0AB8B1CF-4D5A-4ADF-9D04-FFC525C22056}" presName="compNode" presStyleCnt="0"/>
      <dgm:spPr/>
    </dgm:pt>
    <dgm:pt modelId="{09BE7FDC-84D6-4881-935B-4CA8F943D801}" type="pres">
      <dgm:prSet presAssocID="{0AB8B1CF-4D5A-4ADF-9D04-FFC525C22056}" presName="aNode" presStyleLbl="bgShp" presStyleIdx="0" presStyleCnt="3"/>
      <dgm:spPr/>
      <dgm:t>
        <a:bodyPr/>
        <a:lstStyle/>
        <a:p>
          <a:endParaRPr lang="en-US"/>
        </a:p>
      </dgm:t>
    </dgm:pt>
    <dgm:pt modelId="{3F3501E0-8EBA-4555-AC9E-83412A408B3F}" type="pres">
      <dgm:prSet presAssocID="{0AB8B1CF-4D5A-4ADF-9D04-FFC525C22056}" presName="textNode" presStyleLbl="bgShp" presStyleIdx="0" presStyleCnt="3"/>
      <dgm:spPr/>
      <dgm:t>
        <a:bodyPr/>
        <a:lstStyle/>
        <a:p>
          <a:endParaRPr lang="en-US"/>
        </a:p>
      </dgm:t>
    </dgm:pt>
    <dgm:pt modelId="{00D7F2D5-BFC9-4D9D-A008-17714ADF5D61}" type="pres">
      <dgm:prSet presAssocID="{0AB8B1CF-4D5A-4ADF-9D04-FFC525C22056}" presName="compChildNode" presStyleCnt="0"/>
      <dgm:spPr/>
    </dgm:pt>
    <dgm:pt modelId="{676E866E-86C4-433E-93D0-EAB0C75ADD90}" type="pres">
      <dgm:prSet presAssocID="{0AB8B1CF-4D5A-4ADF-9D04-FFC525C22056}" presName="theInnerList" presStyleCnt="0"/>
      <dgm:spPr/>
    </dgm:pt>
    <dgm:pt modelId="{FED922B7-8A26-47D4-90AB-2A9E19741B29}" type="pres">
      <dgm:prSet presAssocID="{BEAB56C2-EF12-4BF8-A34D-B2F7BF08568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898E8-0289-4932-8E34-C1AD7C9248CD}" type="pres">
      <dgm:prSet presAssocID="{0AB8B1CF-4D5A-4ADF-9D04-FFC525C22056}" presName="aSpace" presStyleCnt="0"/>
      <dgm:spPr/>
    </dgm:pt>
    <dgm:pt modelId="{415FB8FE-AD1C-40DB-BB21-40478A9DE163}" type="pres">
      <dgm:prSet presAssocID="{565D2642-3B2B-42E2-A80F-CF1746F281E6}" presName="compNode" presStyleCnt="0"/>
      <dgm:spPr/>
    </dgm:pt>
    <dgm:pt modelId="{A0001B97-95C2-4FA1-9EDD-2FD9C81DB94A}" type="pres">
      <dgm:prSet presAssocID="{565D2642-3B2B-42E2-A80F-CF1746F281E6}" presName="aNode" presStyleLbl="bgShp" presStyleIdx="1" presStyleCnt="3"/>
      <dgm:spPr/>
      <dgm:t>
        <a:bodyPr/>
        <a:lstStyle/>
        <a:p>
          <a:endParaRPr lang="en-US"/>
        </a:p>
      </dgm:t>
    </dgm:pt>
    <dgm:pt modelId="{7B5E0F08-1C31-45B4-9A28-CDC0718B07EA}" type="pres">
      <dgm:prSet presAssocID="{565D2642-3B2B-42E2-A80F-CF1746F281E6}" presName="textNode" presStyleLbl="bgShp" presStyleIdx="1" presStyleCnt="3"/>
      <dgm:spPr/>
      <dgm:t>
        <a:bodyPr/>
        <a:lstStyle/>
        <a:p>
          <a:endParaRPr lang="en-US"/>
        </a:p>
      </dgm:t>
    </dgm:pt>
    <dgm:pt modelId="{CBD9F603-9994-4842-B631-E14764E89A4B}" type="pres">
      <dgm:prSet presAssocID="{565D2642-3B2B-42E2-A80F-CF1746F281E6}" presName="compChildNode" presStyleCnt="0"/>
      <dgm:spPr/>
    </dgm:pt>
    <dgm:pt modelId="{145F7D65-B8DA-4187-B672-B047D9EDE383}" type="pres">
      <dgm:prSet presAssocID="{565D2642-3B2B-42E2-A80F-CF1746F281E6}" presName="theInnerList" presStyleCnt="0"/>
      <dgm:spPr/>
    </dgm:pt>
    <dgm:pt modelId="{66295D77-D0E6-45D0-83C6-397221BE5BB6}" type="pres">
      <dgm:prSet presAssocID="{92C89319-99E1-414E-9439-8698F134E10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7CCDE-2AA9-442F-8689-610B069C51AB}" type="pres">
      <dgm:prSet presAssocID="{565D2642-3B2B-42E2-A80F-CF1746F281E6}" presName="aSpace" presStyleCnt="0"/>
      <dgm:spPr/>
    </dgm:pt>
    <dgm:pt modelId="{F685A4E7-6E09-400C-A355-EE0FEBD0E17F}" type="pres">
      <dgm:prSet presAssocID="{9A9F17A1-E658-4975-94D2-139927B5A5EB}" presName="compNode" presStyleCnt="0"/>
      <dgm:spPr/>
    </dgm:pt>
    <dgm:pt modelId="{4DC01C50-2A5F-4751-A3A7-452D467F30B9}" type="pres">
      <dgm:prSet presAssocID="{9A9F17A1-E658-4975-94D2-139927B5A5EB}" presName="aNode" presStyleLbl="bgShp" presStyleIdx="2" presStyleCnt="3"/>
      <dgm:spPr/>
      <dgm:t>
        <a:bodyPr/>
        <a:lstStyle/>
        <a:p>
          <a:endParaRPr lang="en-US"/>
        </a:p>
      </dgm:t>
    </dgm:pt>
    <dgm:pt modelId="{04C6C1E4-C670-4743-8C0C-07FE563DCFAC}" type="pres">
      <dgm:prSet presAssocID="{9A9F17A1-E658-4975-94D2-139927B5A5EB}" presName="textNode" presStyleLbl="bgShp" presStyleIdx="2" presStyleCnt="3"/>
      <dgm:spPr/>
      <dgm:t>
        <a:bodyPr/>
        <a:lstStyle/>
        <a:p>
          <a:endParaRPr lang="en-US"/>
        </a:p>
      </dgm:t>
    </dgm:pt>
    <dgm:pt modelId="{FBC83853-3D77-4B9C-83B8-84B2A392E345}" type="pres">
      <dgm:prSet presAssocID="{9A9F17A1-E658-4975-94D2-139927B5A5EB}" presName="compChildNode" presStyleCnt="0"/>
      <dgm:spPr/>
    </dgm:pt>
    <dgm:pt modelId="{BA3E5EA1-7442-4334-A3EE-8CC59E011C64}" type="pres">
      <dgm:prSet presAssocID="{9A9F17A1-E658-4975-94D2-139927B5A5EB}" presName="theInnerList" presStyleCnt="0"/>
      <dgm:spPr/>
    </dgm:pt>
    <dgm:pt modelId="{35D15B9B-1637-4CAC-9525-5ABA0A00F58E}" type="pres">
      <dgm:prSet presAssocID="{E0B18211-A080-418C-97F2-86F5C377F44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45D1A-3A54-43C9-AC24-7015E9A14B31}" type="presOf" srcId="{0AB8B1CF-4D5A-4ADF-9D04-FFC525C22056}" destId="{3F3501E0-8EBA-4555-AC9E-83412A408B3F}" srcOrd="1" destOrd="0" presId="urn:microsoft.com/office/officeart/2005/8/layout/lProcess2"/>
    <dgm:cxn modelId="{50353E5D-240C-4AE7-85FD-17388FF1ED47}" type="presOf" srcId="{013F296E-6258-4668-872E-05C367B1A05A}" destId="{D950928D-8B35-4C75-A366-92BC01B786C1}" srcOrd="0" destOrd="0" presId="urn:microsoft.com/office/officeart/2005/8/layout/lProcess2"/>
    <dgm:cxn modelId="{234FDE50-4D8E-4281-B33F-82A717C08908}" type="presOf" srcId="{E0B18211-A080-418C-97F2-86F5C377F44A}" destId="{35D15B9B-1637-4CAC-9525-5ABA0A00F58E}" srcOrd="0" destOrd="0" presId="urn:microsoft.com/office/officeart/2005/8/layout/lProcess2"/>
    <dgm:cxn modelId="{3F39075C-90AB-4117-A5FE-65296E112754}" srcId="{013F296E-6258-4668-872E-05C367B1A05A}" destId="{0AB8B1CF-4D5A-4ADF-9D04-FFC525C22056}" srcOrd="0" destOrd="0" parTransId="{4C3A7CBF-8155-4F32-BD55-926510C223A9}" sibTransId="{799F54E8-3513-489C-90D0-6D13D2317EAD}"/>
    <dgm:cxn modelId="{10D1967D-CEDD-42E5-B313-4BA4F41FEC8F}" type="presOf" srcId="{0AB8B1CF-4D5A-4ADF-9D04-FFC525C22056}" destId="{09BE7FDC-84D6-4881-935B-4CA8F943D801}" srcOrd="0" destOrd="0" presId="urn:microsoft.com/office/officeart/2005/8/layout/lProcess2"/>
    <dgm:cxn modelId="{915DCFE9-F0FC-418F-A356-A2285E5DE6A4}" srcId="{565D2642-3B2B-42E2-A80F-CF1746F281E6}" destId="{92C89319-99E1-414E-9439-8698F134E106}" srcOrd="0" destOrd="0" parTransId="{2AEEB9CA-A8D2-435F-B062-1E4E851D3102}" sibTransId="{8EBE43C2-1464-4EDE-8217-2BD0EC483FA3}"/>
    <dgm:cxn modelId="{8AB97644-3C3C-4B70-87EC-0EBD5DE62D78}" type="presOf" srcId="{92C89319-99E1-414E-9439-8698F134E106}" destId="{66295D77-D0E6-45D0-83C6-397221BE5BB6}" srcOrd="0" destOrd="0" presId="urn:microsoft.com/office/officeart/2005/8/layout/lProcess2"/>
    <dgm:cxn modelId="{392B88C6-3C7D-437A-98B4-559666097A76}" srcId="{013F296E-6258-4668-872E-05C367B1A05A}" destId="{565D2642-3B2B-42E2-A80F-CF1746F281E6}" srcOrd="1" destOrd="0" parTransId="{F629F7E6-FFC1-4EDF-B816-3317B0A44B05}" sibTransId="{BDDD4EC9-DA50-4A03-89C8-19F294A21E55}"/>
    <dgm:cxn modelId="{2C48F065-1E33-4E8C-ADC9-80D9DA64942C}" srcId="{0AB8B1CF-4D5A-4ADF-9D04-FFC525C22056}" destId="{BEAB56C2-EF12-4BF8-A34D-B2F7BF085689}" srcOrd="0" destOrd="0" parTransId="{8691E3EB-9795-4617-92EF-F144ABBFD9FC}" sibTransId="{F84111B7-5694-461F-9101-0C8039F460FB}"/>
    <dgm:cxn modelId="{F13E080A-B197-49DD-B41D-B1CADAD80963}" srcId="{013F296E-6258-4668-872E-05C367B1A05A}" destId="{9A9F17A1-E658-4975-94D2-139927B5A5EB}" srcOrd="2" destOrd="0" parTransId="{177C40DE-78A6-48E8-AB39-975209FE087C}" sibTransId="{DBB36932-9027-4707-9438-4612E99F749B}"/>
    <dgm:cxn modelId="{CF51ED4E-943C-4A6F-B1EE-F1E5167D6EAE}" type="presOf" srcId="{565D2642-3B2B-42E2-A80F-CF1746F281E6}" destId="{A0001B97-95C2-4FA1-9EDD-2FD9C81DB94A}" srcOrd="0" destOrd="0" presId="urn:microsoft.com/office/officeart/2005/8/layout/lProcess2"/>
    <dgm:cxn modelId="{DD38B2D9-B498-4DB6-8F24-D1B5E1B76EAD}" type="presOf" srcId="{565D2642-3B2B-42E2-A80F-CF1746F281E6}" destId="{7B5E0F08-1C31-45B4-9A28-CDC0718B07EA}" srcOrd="1" destOrd="0" presId="urn:microsoft.com/office/officeart/2005/8/layout/lProcess2"/>
    <dgm:cxn modelId="{70A8F468-AE41-4CC0-A9A7-2A13EC80DF74}" type="presOf" srcId="{9A9F17A1-E658-4975-94D2-139927B5A5EB}" destId="{4DC01C50-2A5F-4751-A3A7-452D467F30B9}" srcOrd="0" destOrd="0" presId="urn:microsoft.com/office/officeart/2005/8/layout/lProcess2"/>
    <dgm:cxn modelId="{C2BFE9B1-B8EF-4636-9FBF-442B48294655}" type="presOf" srcId="{BEAB56C2-EF12-4BF8-A34D-B2F7BF085689}" destId="{FED922B7-8A26-47D4-90AB-2A9E19741B29}" srcOrd="0" destOrd="0" presId="urn:microsoft.com/office/officeart/2005/8/layout/lProcess2"/>
    <dgm:cxn modelId="{099290A1-EE45-45BA-9818-EB6B0856EDBD}" type="presOf" srcId="{9A9F17A1-E658-4975-94D2-139927B5A5EB}" destId="{04C6C1E4-C670-4743-8C0C-07FE563DCFAC}" srcOrd="1" destOrd="0" presId="urn:microsoft.com/office/officeart/2005/8/layout/lProcess2"/>
    <dgm:cxn modelId="{8DE76363-64E0-42D4-ACBD-2145FD3FEE27}" srcId="{9A9F17A1-E658-4975-94D2-139927B5A5EB}" destId="{E0B18211-A080-418C-97F2-86F5C377F44A}" srcOrd="0" destOrd="0" parTransId="{D5D63D27-58E7-4E03-92CD-50B8E94F63B3}" sibTransId="{9914E677-6ECF-4715-B118-9BF159EF672E}"/>
    <dgm:cxn modelId="{5F97D371-3D6F-421C-99F3-91F52D8CCA25}" type="presParOf" srcId="{D950928D-8B35-4C75-A366-92BC01B786C1}" destId="{F7E78406-3C34-40BA-85C9-101EA156D137}" srcOrd="0" destOrd="0" presId="urn:microsoft.com/office/officeart/2005/8/layout/lProcess2"/>
    <dgm:cxn modelId="{37BD848C-A440-4BF9-9306-FB3A8DE28A7E}" type="presParOf" srcId="{F7E78406-3C34-40BA-85C9-101EA156D137}" destId="{09BE7FDC-84D6-4881-935B-4CA8F943D801}" srcOrd="0" destOrd="0" presId="urn:microsoft.com/office/officeart/2005/8/layout/lProcess2"/>
    <dgm:cxn modelId="{4E663669-D746-4DBA-A13A-8B828CFEE14D}" type="presParOf" srcId="{F7E78406-3C34-40BA-85C9-101EA156D137}" destId="{3F3501E0-8EBA-4555-AC9E-83412A408B3F}" srcOrd="1" destOrd="0" presId="urn:microsoft.com/office/officeart/2005/8/layout/lProcess2"/>
    <dgm:cxn modelId="{412570CD-7CFE-4C6D-A258-ACBB2B9BC355}" type="presParOf" srcId="{F7E78406-3C34-40BA-85C9-101EA156D137}" destId="{00D7F2D5-BFC9-4D9D-A008-17714ADF5D61}" srcOrd="2" destOrd="0" presId="urn:microsoft.com/office/officeart/2005/8/layout/lProcess2"/>
    <dgm:cxn modelId="{1F688DCD-7BED-42F8-A974-500C0FF1D422}" type="presParOf" srcId="{00D7F2D5-BFC9-4D9D-A008-17714ADF5D61}" destId="{676E866E-86C4-433E-93D0-EAB0C75ADD90}" srcOrd="0" destOrd="0" presId="urn:microsoft.com/office/officeart/2005/8/layout/lProcess2"/>
    <dgm:cxn modelId="{AA67599D-29C5-49DC-A1C9-713BC7DCE8B3}" type="presParOf" srcId="{676E866E-86C4-433E-93D0-EAB0C75ADD90}" destId="{FED922B7-8A26-47D4-90AB-2A9E19741B29}" srcOrd="0" destOrd="0" presId="urn:microsoft.com/office/officeart/2005/8/layout/lProcess2"/>
    <dgm:cxn modelId="{DF36E80D-BA4B-47AC-ABA6-0A1892615CA8}" type="presParOf" srcId="{D950928D-8B35-4C75-A366-92BC01B786C1}" destId="{664898E8-0289-4932-8E34-C1AD7C9248CD}" srcOrd="1" destOrd="0" presId="urn:microsoft.com/office/officeart/2005/8/layout/lProcess2"/>
    <dgm:cxn modelId="{E5A56963-97C3-444B-890C-1F9303DDEFC3}" type="presParOf" srcId="{D950928D-8B35-4C75-A366-92BC01B786C1}" destId="{415FB8FE-AD1C-40DB-BB21-40478A9DE163}" srcOrd="2" destOrd="0" presId="urn:microsoft.com/office/officeart/2005/8/layout/lProcess2"/>
    <dgm:cxn modelId="{24BDF49A-073B-47CD-AA38-2B399C991C23}" type="presParOf" srcId="{415FB8FE-AD1C-40DB-BB21-40478A9DE163}" destId="{A0001B97-95C2-4FA1-9EDD-2FD9C81DB94A}" srcOrd="0" destOrd="0" presId="urn:microsoft.com/office/officeart/2005/8/layout/lProcess2"/>
    <dgm:cxn modelId="{C191F20F-E507-480E-B910-529EF891C5A7}" type="presParOf" srcId="{415FB8FE-AD1C-40DB-BB21-40478A9DE163}" destId="{7B5E0F08-1C31-45B4-9A28-CDC0718B07EA}" srcOrd="1" destOrd="0" presId="urn:microsoft.com/office/officeart/2005/8/layout/lProcess2"/>
    <dgm:cxn modelId="{E53064CD-46D9-464B-AD51-AE6512D55513}" type="presParOf" srcId="{415FB8FE-AD1C-40DB-BB21-40478A9DE163}" destId="{CBD9F603-9994-4842-B631-E14764E89A4B}" srcOrd="2" destOrd="0" presId="urn:microsoft.com/office/officeart/2005/8/layout/lProcess2"/>
    <dgm:cxn modelId="{871BDCAC-C30F-4C3F-901E-C0312B155D67}" type="presParOf" srcId="{CBD9F603-9994-4842-B631-E14764E89A4B}" destId="{145F7D65-B8DA-4187-B672-B047D9EDE383}" srcOrd="0" destOrd="0" presId="urn:microsoft.com/office/officeart/2005/8/layout/lProcess2"/>
    <dgm:cxn modelId="{B6F68D8C-6F6C-4AB5-883F-838592B665C1}" type="presParOf" srcId="{145F7D65-B8DA-4187-B672-B047D9EDE383}" destId="{66295D77-D0E6-45D0-83C6-397221BE5BB6}" srcOrd="0" destOrd="0" presId="urn:microsoft.com/office/officeart/2005/8/layout/lProcess2"/>
    <dgm:cxn modelId="{C3B4DE12-4369-431A-8F26-93182D925AC4}" type="presParOf" srcId="{D950928D-8B35-4C75-A366-92BC01B786C1}" destId="{5927CCDE-2AA9-442F-8689-610B069C51AB}" srcOrd="3" destOrd="0" presId="urn:microsoft.com/office/officeart/2005/8/layout/lProcess2"/>
    <dgm:cxn modelId="{DD5BB92D-90EF-4C7A-B58A-C348CBFDF520}" type="presParOf" srcId="{D950928D-8B35-4C75-A366-92BC01B786C1}" destId="{F685A4E7-6E09-400C-A355-EE0FEBD0E17F}" srcOrd="4" destOrd="0" presId="urn:microsoft.com/office/officeart/2005/8/layout/lProcess2"/>
    <dgm:cxn modelId="{37BAE32D-90BD-4C20-83CD-C4A03C67D7A7}" type="presParOf" srcId="{F685A4E7-6E09-400C-A355-EE0FEBD0E17F}" destId="{4DC01C50-2A5F-4751-A3A7-452D467F30B9}" srcOrd="0" destOrd="0" presId="urn:microsoft.com/office/officeart/2005/8/layout/lProcess2"/>
    <dgm:cxn modelId="{9CE4154A-1818-4DF3-A2DE-3C71CA2797BA}" type="presParOf" srcId="{F685A4E7-6E09-400C-A355-EE0FEBD0E17F}" destId="{04C6C1E4-C670-4743-8C0C-07FE563DCFAC}" srcOrd="1" destOrd="0" presId="urn:microsoft.com/office/officeart/2005/8/layout/lProcess2"/>
    <dgm:cxn modelId="{B9AE3694-EFE9-4BC1-B529-2A190C53962F}" type="presParOf" srcId="{F685A4E7-6E09-400C-A355-EE0FEBD0E17F}" destId="{FBC83853-3D77-4B9C-83B8-84B2A392E345}" srcOrd="2" destOrd="0" presId="urn:microsoft.com/office/officeart/2005/8/layout/lProcess2"/>
    <dgm:cxn modelId="{DDA12CE8-C234-48B6-A86A-D06753D8DC3E}" type="presParOf" srcId="{FBC83853-3D77-4B9C-83B8-84B2A392E345}" destId="{BA3E5EA1-7442-4334-A3EE-8CC59E011C64}" srcOrd="0" destOrd="0" presId="urn:microsoft.com/office/officeart/2005/8/layout/lProcess2"/>
    <dgm:cxn modelId="{EB345B6C-7475-4BB5-990A-48FB26EC47F9}" type="presParOf" srcId="{BA3E5EA1-7442-4334-A3EE-8CC59E011C64}" destId="{35D15B9B-1637-4CAC-9525-5ABA0A00F5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FFEC4-BC23-4583-B707-25EB75BCC0BE}">
      <dsp:nvSpPr>
        <dsp:cNvPr id="0" name=""/>
        <dsp:cNvSpPr/>
      </dsp:nvSpPr>
      <dsp:spPr>
        <a:xfrm>
          <a:off x="191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Primary Sector</a:t>
          </a:r>
          <a:endParaRPr lang="en-US" sz="2800" b="1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Jobs related directly to natural resources. Examples: Farming, Forestry, Fishing, and Mining</a:t>
          </a:r>
          <a:endParaRPr lang="en-US" sz="2400" kern="1200" dirty="0"/>
        </a:p>
      </dsp:txBody>
      <dsp:txXfrm>
        <a:off x="1919" y="2743200"/>
        <a:ext cx="2986980" cy="2743200"/>
      </dsp:txXfrm>
    </dsp:sp>
    <dsp:sp modelId="{F9B3EFAB-D026-498C-B319-FD8654A6297C}">
      <dsp:nvSpPr>
        <dsp:cNvPr id="0" name=""/>
        <dsp:cNvSpPr/>
      </dsp:nvSpPr>
      <dsp:spPr>
        <a:xfrm>
          <a:off x="353553" y="411480"/>
          <a:ext cx="2283714" cy="2283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3650B7-1D84-4BA7-ADC9-9D461A272513}">
      <dsp:nvSpPr>
        <dsp:cNvPr id="0" name=""/>
        <dsp:cNvSpPr/>
      </dsp:nvSpPr>
      <dsp:spPr>
        <a:xfrm>
          <a:off x="307850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35000"/>
                <a:satMod val="253000"/>
              </a:schemeClr>
            </a:gs>
            <a:gs pos="50000">
              <a:schemeClr val="accent4">
                <a:hueOff val="-1605168"/>
                <a:satOff val="19845"/>
                <a:lumOff val="-6470"/>
                <a:alphaOff val="0"/>
                <a:tint val="42000"/>
                <a:satMod val="255000"/>
              </a:schemeClr>
            </a:gs>
            <a:gs pos="97000">
              <a:schemeClr val="accent4">
                <a:hueOff val="-1605168"/>
                <a:satOff val="19845"/>
                <a:lumOff val="-6470"/>
                <a:alphaOff val="0"/>
                <a:tint val="53000"/>
                <a:satMod val="26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Secondary Sector</a:t>
          </a:r>
          <a:endParaRPr lang="en-US" sz="24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Jobs related to the production of goods, including the materials and energy needed to produce them Example: Construction workers, truck drivers ,etc.</a:t>
          </a:r>
          <a:endParaRPr lang="en-US" sz="2000" kern="1200" dirty="0"/>
        </a:p>
      </dsp:txBody>
      <dsp:txXfrm>
        <a:off x="3078509" y="2743200"/>
        <a:ext cx="2986980" cy="2743200"/>
      </dsp:txXfrm>
    </dsp:sp>
    <dsp:sp modelId="{62951F1C-7059-4021-8DB7-F4B47D221163}">
      <dsp:nvSpPr>
        <dsp:cNvPr id="0" name=""/>
        <dsp:cNvSpPr/>
      </dsp:nvSpPr>
      <dsp:spPr>
        <a:xfrm>
          <a:off x="3430143" y="411480"/>
          <a:ext cx="2283714" cy="22837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3F9CDE-7D06-4255-BD20-D0A9463770E0}">
      <dsp:nvSpPr>
        <dsp:cNvPr id="0" name=""/>
        <dsp:cNvSpPr/>
      </dsp:nvSpPr>
      <dsp:spPr>
        <a:xfrm>
          <a:off x="615509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35000"/>
                <a:satMod val="253000"/>
              </a:schemeClr>
            </a:gs>
            <a:gs pos="50000">
              <a:schemeClr val="accent4">
                <a:hueOff val="-3210336"/>
                <a:satOff val="39690"/>
                <a:lumOff val="-12939"/>
                <a:alphaOff val="0"/>
                <a:tint val="42000"/>
                <a:satMod val="255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53000"/>
                <a:satMod val="2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Tertiary Sector</a:t>
          </a:r>
          <a:endParaRPr lang="en-US" sz="2800" b="1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Service related jobs in such industries as banking, insurance, retail, education</a:t>
          </a:r>
          <a:endParaRPr lang="en-US" sz="2400" kern="1200" dirty="0"/>
        </a:p>
      </dsp:txBody>
      <dsp:txXfrm>
        <a:off x="6155099" y="2743200"/>
        <a:ext cx="2986980" cy="2743200"/>
      </dsp:txXfrm>
    </dsp:sp>
    <dsp:sp modelId="{812F6B25-EFE1-46A3-BCC5-2104C184DEE4}">
      <dsp:nvSpPr>
        <dsp:cNvPr id="0" name=""/>
        <dsp:cNvSpPr/>
      </dsp:nvSpPr>
      <dsp:spPr>
        <a:xfrm>
          <a:off x="6506732" y="411480"/>
          <a:ext cx="2283714" cy="22837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44B477-CBA6-4E73-89E7-7E8B59CF61BE}">
      <dsp:nvSpPr>
        <dsp:cNvPr id="0" name=""/>
        <dsp:cNvSpPr/>
      </dsp:nvSpPr>
      <dsp:spPr>
        <a:xfrm flipV="1">
          <a:off x="365759" y="5977892"/>
          <a:ext cx="8412480" cy="45715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tint val="4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D00C-720A-4D3F-90FB-0682E3DAD462}">
      <dsp:nvSpPr>
        <dsp:cNvPr id="0" name=""/>
        <dsp:cNvSpPr/>
      </dsp:nvSpPr>
      <dsp:spPr>
        <a:xfrm>
          <a:off x="0" y="0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sng" kern="1200" dirty="0" smtClean="0"/>
            <a:t>Telecommunicating</a:t>
          </a:r>
          <a:endParaRPr lang="en-US" sz="4400" b="1" u="sng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The Practice of working some or all of the time out of the office</a:t>
          </a:r>
          <a:endParaRPr lang="en-US" sz="3400" kern="1200" dirty="0"/>
        </a:p>
      </dsp:txBody>
      <dsp:txXfrm>
        <a:off x="2043112" y="0"/>
        <a:ext cx="7100887" cy="2143125"/>
      </dsp:txXfrm>
    </dsp:sp>
    <dsp:sp modelId="{AEE390C4-769D-4E51-9E72-91732D5F504D}">
      <dsp:nvSpPr>
        <dsp:cNvPr id="0" name=""/>
        <dsp:cNvSpPr/>
      </dsp:nvSpPr>
      <dsp:spPr>
        <a:xfrm>
          <a:off x="214312" y="214312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D0EA9-5A12-4CB5-BBE9-80F7749BDCE6}">
      <dsp:nvSpPr>
        <dsp:cNvPr id="0" name=""/>
        <dsp:cNvSpPr/>
      </dsp:nvSpPr>
      <dsp:spPr>
        <a:xfrm>
          <a:off x="0" y="2357437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35000"/>
                <a:satMod val="253000"/>
              </a:schemeClr>
            </a:gs>
            <a:gs pos="50000">
              <a:schemeClr val="accent5">
                <a:hueOff val="5941847"/>
                <a:satOff val="-30260"/>
                <a:lumOff val="5588"/>
                <a:alphaOff val="0"/>
                <a:tint val="42000"/>
                <a:satMod val="255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53000"/>
                <a:satMod val="26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sng" kern="1200" dirty="0" smtClean="0"/>
            <a:t>Contingent Employment</a:t>
          </a:r>
          <a:endParaRPr lang="en-US" sz="4400" b="1" u="sng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Work that is temporary or “Part-Time”</a:t>
          </a:r>
          <a:endParaRPr lang="en-US" sz="3400" kern="1200" dirty="0"/>
        </a:p>
      </dsp:txBody>
      <dsp:txXfrm>
        <a:off x="2043112" y="2357437"/>
        <a:ext cx="7100887" cy="2143125"/>
      </dsp:txXfrm>
    </dsp:sp>
    <dsp:sp modelId="{1E023A5C-BF23-448B-BA1E-AD98211B7731}">
      <dsp:nvSpPr>
        <dsp:cNvPr id="0" name=""/>
        <dsp:cNvSpPr/>
      </dsp:nvSpPr>
      <dsp:spPr>
        <a:xfrm>
          <a:off x="214312" y="2571750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88A1E7-3DAF-47F4-8C8B-B09277F22A84}">
      <dsp:nvSpPr>
        <dsp:cNvPr id="0" name=""/>
        <dsp:cNvSpPr/>
      </dsp:nvSpPr>
      <dsp:spPr>
        <a:xfrm>
          <a:off x="0" y="4714875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35000"/>
                <a:satMod val="253000"/>
              </a:schemeClr>
            </a:gs>
            <a:gs pos="50000">
              <a:schemeClr val="accent5">
                <a:hueOff val="11883694"/>
                <a:satOff val="-60520"/>
                <a:lumOff val="11175"/>
                <a:alphaOff val="0"/>
                <a:tint val="42000"/>
                <a:satMod val="255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53000"/>
                <a:satMod val="26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sng" kern="1200" dirty="0" smtClean="0"/>
            <a:t>Independent Contractors</a:t>
          </a:r>
          <a:endParaRPr lang="en-US" sz="4400" b="1" u="sng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People who sell their services or business on a contract basis</a:t>
          </a:r>
          <a:endParaRPr lang="en-US" sz="3400" kern="1200" dirty="0"/>
        </a:p>
      </dsp:txBody>
      <dsp:txXfrm>
        <a:off x="2043112" y="4714875"/>
        <a:ext cx="7100887" cy="2143125"/>
      </dsp:txXfrm>
    </dsp:sp>
    <dsp:sp modelId="{961D6553-9599-4391-BB1F-991BAB9E6DC8}">
      <dsp:nvSpPr>
        <dsp:cNvPr id="0" name=""/>
        <dsp:cNvSpPr/>
      </dsp:nvSpPr>
      <dsp:spPr>
        <a:xfrm>
          <a:off x="214312" y="4929187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7FDC-84D6-4881-935B-4CA8F943D801}">
      <dsp:nvSpPr>
        <dsp:cNvPr id="0" name=""/>
        <dsp:cNvSpPr/>
      </dsp:nvSpPr>
      <dsp:spPr>
        <a:xfrm>
          <a:off x="1116" y="0"/>
          <a:ext cx="2902148" cy="685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1)Closed Shop</a:t>
          </a:r>
          <a:endParaRPr lang="en-US" sz="4300" kern="1200" dirty="0"/>
        </a:p>
      </dsp:txBody>
      <dsp:txXfrm>
        <a:off x="1116" y="0"/>
        <a:ext cx="2902148" cy="2057400"/>
      </dsp:txXfrm>
    </dsp:sp>
    <dsp:sp modelId="{FED922B7-8A26-47D4-90AB-2A9E19741B29}">
      <dsp:nvSpPr>
        <dsp:cNvPr id="0" name=""/>
        <dsp:cNvSpPr/>
      </dsp:nvSpPr>
      <dsp:spPr>
        <a:xfrm>
          <a:off x="291331" y="2057400"/>
          <a:ext cx="2321718" cy="445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Business that can only hire union members</a:t>
          </a:r>
          <a:endParaRPr lang="en-US" sz="3200" kern="1200" dirty="0"/>
        </a:p>
      </dsp:txBody>
      <dsp:txXfrm>
        <a:off x="359332" y="2125401"/>
        <a:ext cx="2185716" cy="4321698"/>
      </dsp:txXfrm>
    </dsp:sp>
    <dsp:sp modelId="{A0001B97-95C2-4FA1-9EDD-2FD9C81DB94A}">
      <dsp:nvSpPr>
        <dsp:cNvPr id="0" name=""/>
        <dsp:cNvSpPr/>
      </dsp:nvSpPr>
      <dsp:spPr>
        <a:xfrm>
          <a:off x="3120925" y="0"/>
          <a:ext cx="2902148" cy="685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2)Union Shop</a:t>
          </a:r>
          <a:endParaRPr lang="en-US" sz="4300" kern="1200" dirty="0"/>
        </a:p>
      </dsp:txBody>
      <dsp:txXfrm>
        <a:off x="3120925" y="0"/>
        <a:ext cx="2902148" cy="2057400"/>
      </dsp:txXfrm>
    </dsp:sp>
    <dsp:sp modelId="{66295D77-D0E6-45D0-83C6-397221BE5BB6}">
      <dsp:nvSpPr>
        <dsp:cNvPr id="0" name=""/>
        <dsp:cNvSpPr/>
      </dsp:nvSpPr>
      <dsp:spPr>
        <a:xfrm>
          <a:off x="3411140" y="2057400"/>
          <a:ext cx="2321718" cy="445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35000"/>
                <a:satMod val="253000"/>
              </a:schemeClr>
            </a:gs>
            <a:gs pos="50000">
              <a:schemeClr val="accent5">
                <a:hueOff val="5941847"/>
                <a:satOff val="-30260"/>
                <a:lumOff val="5588"/>
                <a:alphaOff val="0"/>
                <a:tint val="42000"/>
                <a:satMod val="255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53000"/>
                <a:satMod val="26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Business where workers are required to join a union within a set time period after being hired</a:t>
          </a:r>
          <a:endParaRPr lang="en-US" sz="3200" kern="1200" dirty="0"/>
        </a:p>
      </dsp:txBody>
      <dsp:txXfrm>
        <a:off x="3479141" y="2125401"/>
        <a:ext cx="2185716" cy="4321698"/>
      </dsp:txXfrm>
    </dsp:sp>
    <dsp:sp modelId="{4DC01C50-2A5F-4751-A3A7-452D467F30B9}">
      <dsp:nvSpPr>
        <dsp:cNvPr id="0" name=""/>
        <dsp:cNvSpPr/>
      </dsp:nvSpPr>
      <dsp:spPr>
        <a:xfrm>
          <a:off x="6240735" y="0"/>
          <a:ext cx="2902148" cy="685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3)Right-To-Work Laws</a:t>
          </a:r>
          <a:endParaRPr lang="en-US" sz="4300" kern="1200" dirty="0"/>
        </a:p>
      </dsp:txBody>
      <dsp:txXfrm>
        <a:off x="6240735" y="0"/>
        <a:ext cx="2902148" cy="2057400"/>
      </dsp:txXfrm>
    </dsp:sp>
    <dsp:sp modelId="{35D15B9B-1637-4CAC-9525-5ABA0A00F58E}">
      <dsp:nvSpPr>
        <dsp:cNvPr id="0" name=""/>
        <dsp:cNvSpPr/>
      </dsp:nvSpPr>
      <dsp:spPr>
        <a:xfrm>
          <a:off x="6530950" y="2057400"/>
          <a:ext cx="2321718" cy="445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35000"/>
                <a:satMod val="253000"/>
              </a:schemeClr>
            </a:gs>
            <a:gs pos="50000">
              <a:schemeClr val="accent5">
                <a:hueOff val="11883694"/>
                <a:satOff val="-60520"/>
                <a:lumOff val="11175"/>
                <a:alphaOff val="0"/>
                <a:tint val="42000"/>
                <a:satMod val="255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53000"/>
                <a:satMod val="26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Make it illegal to require workers to join a union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Ex:</a:t>
          </a:r>
          <a:r>
            <a:rPr lang="en-US" sz="3200" kern="1200" dirty="0" smtClean="0"/>
            <a:t> you are free not to join</a:t>
          </a:r>
          <a:endParaRPr lang="en-US" sz="3200" kern="1200" dirty="0"/>
        </a:p>
      </dsp:txBody>
      <dsp:txXfrm>
        <a:off x="6598951" y="2125401"/>
        <a:ext cx="2185716" cy="432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D9C532-30C8-4997-AD61-8145B3267FF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F41CE1-2D80-4C99-A751-4A05DBE219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Ea9FImUHtc-FRM&amp;tbnid=hmzAzzmnyGi2bM:&amp;ved=0CAUQjRw&amp;url=http://work.com/blog/2011/08/4-tips-for-shattering-silicon-valleys-glass-ceiling/&amp;ei=9Yh3Uu7cLdG-4AOX4oGoDQ&amp;psig=AFQjCNHOltMYP-E_tJOlxZ4haSp4Vuhe6w&amp;ust=13836517909535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fgqCL1d2t6Qd9M&amp;tbnid=RAW1vxIa9jgUmM:&amp;ved=0CAUQjRw&amp;url=http://tritechforensics.com/news-information/featured-occupations/overview/&amp;ei=JIJ3UqPrBLW14AOV5IHIAQ&amp;bvm=bv.55819444,d.cWc&amp;psig=AFQjCNFyHHabshnCOeyEUh4r6SOM52BsSA&amp;ust=13836502087367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qamK2rhQScvT6M&amp;tbnid=cpt7ANRXeL6kcM:&amp;ved=0CAUQjRw&amp;url=http://www.businessinsider.com/1932-rockefeller-photo-not-a-pr-stunt-2012-9&amp;ei=-4V3UsbkFpix4APS6IDoCw&amp;bvm=bv.55819444,d.cWc&amp;psig=AFQjCNH-hoP8KB6_nGQpb3Oe42-bgExGrw&amp;ust=1383651180285915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google.com/url?sa=i&amp;rct=j&amp;q=&amp;esrc=s&amp;frm=1&amp;source=images&amp;cd=&amp;cad=rja&amp;docid=Ea9FImUHtc-FRM&amp;tbnid=hmzAzzmnyGi2bM:&amp;ved=0CAUQjRw&amp;url=http://work.com/blog/2011/08/4-tips-for-shattering-silicon-valleys-glass-ceiling/&amp;ei=9Yh3Uu7cLdG-4AOX4oGoDQ&amp;psig=AFQjCNHOltMYP-E_tJOlxZ4haSp4Vuhe6w&amp;ust=138365179095350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m/url?sa=i&amp;source=images&amp;cd=&amp;cad=rja&amp;docid=T5qPUh3JwlEeUM&amp;tbnid=yEVA8dd6NXxrsM:&amp;ved=0CAgQjRwwAA&amp;url=http://www.picgifs.com/job-graphics/cashier/&amp;ei=3U9yUt-pHtHIsASmqoHoDA&amp;psig=AFQjCNGAGimPgcsKUsRWcg6nuwG-rNAoIg&amp;ust=1383309661534452" TargetMode="External"/><Relationship Id="rId7" Type="http://schemas.openxmlformats.org/officeDocument/2006/relationships/hyperlink" Target="http://www.google.com/url?sa=i&amp;rct=j&amp;q=&amp;esrc=s&amp;frm=1&amp;source=images&amp;cd=&amp;cad=rja&amp;docid=iT6h51_qpnvQSM&amp;tbnid=J0YCLD4fb451-M:&amp;ved=0CAUQjRw&amp;url=http://discoverdoctor.com/&amp;ei=TlByUur0OZiy4APZ6YHoBw&amp;bvm=bv.55819444,d.cWc&amp;psig=AFQjCNHBLKxSTHYnpex9yuqgS4LcVq8v-Q&amp;ust=138330976599434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url?sa=i&amp;rct=j&amp;q=&amp;esrc=s&amp;frm=1&amp;source=images&amp;cd=&amp;cad=rja&amp;docid=pBk1GsDynOTMFM&amp;tbnid=NHvy9fg1BMs7cM:&amp;ved=0CAUQjRw&amp;url=http://www.post-journal.com/page/content.detail/id/576451/Jobs-Lead-Some-Outdoors-Into-The-Elements.html?nav=5018&amp;ei=LVByUo_kCfXk4APr3YGICw&amp;bvm=bv.55819444,d.cWc&amp;psig=AFQjCNGX3Vw8z3HC2IzhwStJPS218SbdpQ&amp;ust=1383309733730258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www.google.com/url?sa=i&amp;rct=j&amp;q=&amp;esrc=s&amp;frm=1&amp;source=images&amp;cd=&amp;cad=rja&amp;docid=4D2XSoQaRLS22M&amp;tbnid=o_FVPwfSwP4w4M:&amp;ved=0CAUQjRw&amp;url=http://lawyerasad.blogspot.com/2012/02/five-qualities-of-successful-lawyers.html&amp;ei=rlByUvq2JIfA4APcioCABg&amp;bvm=bv.55819444,d.cWc&amp;psig=AFQjCNGcaGpqO-A63jo6C-N_5EbTj4ScBw&amp;ust=13833098357591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n.aol.com/video/obama--romney-answer-debate-question-on-outsourcing-51751024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google.com/url?sa=i&amp;rct=j&amp;q=triangle+shirtwaist+fire&amp;source=images&amp;cd=&amp;cad=rja&amp;docid=4Gi2Dzt6sXvdZM&amp;tbnid=GJ-GJpwiuo-5FM:&amp;ved=0CAUQjRw&amp;url=http://aidwatchers.com/2011/03/commemorating-the-triangle-fire/&amp;ei=XZp0Ua_aOcfC0AHIyYDwDA&amp;bvm=bv.45512109,d.dmQ&amp;psig=AFQjCNFxZpGUxChSj2YHiOx15LWv1Gtafw&amp;ust=1366682458157039" TargetMode="External"/><Relationship Id="rId7" Type="http://schemas.openxmlformats.org/officeDocument/2006/relationships/hyperlink" Target="http://www.google.com/url?sa=i&amp;rct=j&amp;q=triangle+shirtwaist+fire&amp;source=images&amp;cd=&amp;cad=rja&amp;docid=9B5fp-4d_MO4ZM&amp;tbnid=FYH8dVD7t2QPaM:&amp;ved=0CAUQjRw&amp;url=https://www.artistswithoutwalls.com/tag/triangle-shirt-waist-fire/&amp;ei=3pp0UfeENtTI0gG_h4GACQ&amp;bvm=bv.45512109,d.dmQ&amp;psig=AFQjCNFxZpGUxChSj2YHiOx15LWv1Gtafw&amp;ust=1366682458157039" TargetMode="External"/><Relationship Id="rId2" Type="http://schemas.openxmlformats.org/officeDocument/2006/relationships/hyperlink" Target="http://www.youtube.com/watch?v=4ulaG9x4Gp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m/url?sa=i&amp;rct=j&amp;q=triangle+shirtwaist+fire&amp;source=images&amp;cd=&amp;cad=rja&amp;docid=FXMdQibgsu2dPM&amp;tbnid=-rtZEuBGV70VUM:&amp;ved=0CAUQjRw&amp;url=http://www.quality-wars.com/2013/03/06/from-triangle-shirtwaist-to-tazreen-fashions-what-walmart-is-doing-and-what-it-wont-change/&amp;ei=jJp0UYD5I8jz0gHZqYH4DQ&amp;bvm=bv.45512109,d.dmQ&amp;psig=AFQjCNFxZpGUxChSj2YHiOx15LWv1Gtafw&amp;ust=1366682458157039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hyperlink" Target="http://www.google.com/url?sa=i&amp;rct=j&amp;q=nys+map&amp;source=images&amp;cd=&amp;cad=rja&amp;docid=Ji22d0Vr-tcu5M&amp;tbnid=AXfzcF82vTQRBM:&amp;ved=0CAUQjRw&amp;url=http://www.newyorkstatesearch.com/maps/New_York_State_map.html&amp;ei=V5x0UbmjCOPJ0gHh4oDoCw&amp;bvm=bv.45512109,d.dmQ&amp;psig=AFQjCNG0SBjpv-6XW0TvUSE7POztkvtilA&amp;ust=13666830850335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labor+union&amp;source=images&amp;cd=&amp;cad=rja&amp;docid=l4_jyIb_TOG_WM&amp;tbnid=PlDfzd30F08qJM:&amp;ved=0CAUQjRw&amp;url=http://www.umc.org/site/apps/nlnet/content.aspx?c=lwL4KnN1LtH&amp;b=5881413&amp;ct=9141069&amp;notoc=1&amp;ei=JU5vUe_6LfPO0QGjnIDACg&amp;bvm=bv.45368065,d.dmg&amp;psig=AFQjCNF-4y8_R4i2gY-c5jgu2dVkPWRQfA&amp;ust=1366335283011077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llective+bargaining&amp;source=images&amp;cd=&amp;cad=rja&amp;docid=L50Ju2T4X7AcbM&amp;tbnid=Pd3sPAiBIFb4NM:&amp;ved=0CAUQjRw&amp;url=http://www.collectivebargaining.ucf.edu/&amp;ei=HVhvUc2tKe-x0QHj-oHQBA&amp;bvm=bv.45368065,d.dmg&amp;psig=AFQjCNEqruivmc6tEy_Zn_PZ4UZJVEp_HA&amp;ust=1366337945746301" TargetMode="Externa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om/url?sa=i&amp;rct=j&amp;q=arbitration&amp;source=images&amp;cd=&amp;cad=rja&amp;docid=_ZXi7ec_S3ayMM&amp;tbnid=K_A4wpnOcS760M:&amp;ved=0CAUQjRw&amp;url=http://www.smoothtransitionslawblog.com/articles/arbitration/&amp;ei=ZldvUYSzL-KT0QHc2YC4Bg&amp;bvm=bv.45368065,d.dmg&amp;psig=AFQjCNHS8pzDYyzxv3kGsMbPiCP578tk5Q&amp;ust=13663377222690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arbitration&amp;source=images&amp;cd=&amp;cad=rja&amp;docid=nS8fOIDkgUuCuM&amp;tbnid=o-hO3CoydjOwNM:&amp;ved=0CAUQjRw&amp;url=http://www.hobokenattorney.com/lawyer-attorney-1131734.html&amp;ei=sVdvUZ20CMew0AHlyIH4Dw&amp;bvm=bv.45368065,d.dmg&amp;psig=AFQjCNHS8pzDYyzxv3kGsMbPiCP578tk5Q&amp;ust=1366337722269037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arbitration&amp;source=images&amp;cd=&amp;cad=rja&amp;docid=GrX4O_bI41v2HM&amp;tbnid=LQzXJlMt95JflM:&amp;ved=0CAUQjRw&amp;url=http://kentuckianareporters.com/court-reporting-services/arbitration-mediation/&amp;ei=kldvUcb8GcXy0QGT54DYAQ&amp;bvm=bv.45368065,d.dmg&amp;psig=AFQjCNHS8pzDYyzxv3kGsMbPiCP578tk5Q&amp;ust=1366337722269037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bsnews.com/videos/three-month-motts-strike-continues/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com/url?sa=i&amp;rct=j&amp;q=labor+union&amp;source=images&amp;cd=&amp;cad=rja&amp;docid=7_QGPZD_uR3BKM&amp;tbnid=MCcqcfQNa7iE4M:&amp;ved=0CAUQjRw&amp;url=http://2012books.lardbucket.org/books/human-resource-management/section_16.html&amp;ei=wk1vUe7GEoLR0wG09ICIDw&amp;bvm=bv.45368065,d.dmg&amp;psig=AFQjCNF-4y8_R4i2gY-c5jgu2dVkPWRQfA&amp;ust=13663352830110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labor+union&amp;source=images&amp;cd=&amp;cad=rja&amp;docid=nHji97Wgrw9lIM&amp;tbnid=XornV_AtiA7A_M:&amp;ved=0CAUQjRw&amp;url=http://www.hclib.org/pub/search/specialcollections/mplshistory/?id=18&amp;ei=AE5vUYDiJ6Pf0QGQkYCYAw&amp;bvm=bv.45368065,d.dmg&amp;psig=AFQjCNF-4y8_R4i2gY-c5jgu2dVkPWRQfA&amp;ust=1366335283011077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labor+union&amp;source=images&amp;cd=&amp;cad=rja&amp;docid=q_2247-b-HFb9M&amp;tbnid=rBzmIVikPt8tRM:&amp;ved=0CAUQjRw&amp;url=http://blogs.law.yale.edu/blogs/reblaw/archive/2010/02/13/organized-labor-in-our-age-is-there-still-a-seat-at-the-table-for-unions.aspx&amp;ei=4k1vUYieGoeZ0QH8uYGoBQ&amp;bvm=bv.45368065,d.dmg&amp;psig=AFQjCNF-4y8_R4i2gY-c5jgu2dVkPWRQfA&amp;ust=136633528301107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ivilian+labor+force&amp;source=images&amp;cd=&amp;cad=rja&amp;docid=5LVUFZzPZFJJPM&amp;tbnid=Yqt9bw2IFZAG3M:&amp;ved=0CAUQjRw&amp;url=http://www.elcampoeco.org/labour_market.php&amp;ei=QlhvUY7bOcPG0QHznYCoAg&amp;bvm=bv.45368065,d.dmg&amp;psig=AFQjCNGNd9uG7J009moXK5gbfSEcWrPTPA&amp;ust=13663379811622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fgqCL1d2t6Qd9M&amp;tbnid=RAW1vxIa9jgUmM:&amp;ved=0CAUQjRw&amp;url=http://tritechforensics.com/news-information/featured-occupations/overview/&amp;ei=JIJ3UqPrBLW14AOV5IHIAQ&amp;bvm=bv.55819444,d.cWc&amp;psig=AFQjCNFyHHabshnCOeyEUh4r6SOM52BsSA&amp;ust=13836502087367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qamK2rhQScvT6M&amp;tbnid=cpt7ANRXeL6kcM:&amp;ved=0CAUQjRw&amp;url=http://www.businessinsider.com/1932-rockefeller-photo-not-a-pr-stunt-2012-9&amp;ei=-4V3UsbkFpix4APS6IDoCw&amp;bvm=bv.55819444,d.cWc&amp;psig=AFQjCNH-hoP8KB6_nGQpb3Oe42-bgExGrw&amp;ust=1383651180285915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google.com/url?sa=i&amp;rct=j&amp;q=&amp;esrc=s&amp;frm=1&amp;source=images&amp;cd=&amp;cad=rja&amp;docid=Ea9FImUHtc-FRM&amp;tbnid=hmzAzzmnyGi2bM:&amp;ved=0CAUQjRw&amp;url=http://work.com/blog/2011/08/4-tips-for-shattering-silicon-valleys-glass-ceiling/&amp;ei=9Yh3Uu7cLdG-4AOX4oGoDQ&amp;psig=AFQjCNHOltMYP-E_tJOlxZ4haSp4Vuhe6w&amp;ust=138365179095350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fgqCL1d2t6Qd9M&amp;tbnid=RAW1vxIa9jgUmM:&amp;ved=0CAUQjRw&amp;url=http://tritechforensics.com/news-information/featured-occupations/overview/&amp;ei=JIJ3UqPrBLW14AOV5IHIAQ&amp;bvm=bv.55819444,d.cWc&amp;psig=AFQjCNFyHHabshnCOeyEUh4r6SOM52BsSA&amp;ust=138365020873673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qamK2rhQScvT6M&amp;tbnid=cpt7ANRXeL6kcM:&amp;ved=0CAUQjRw&amp;url=http://www.businessinsider.com/1932-rockefeller-photo-not-a-pr-stunt-2012-9&amp;ei=-4V3UsbkFpix4APS6IDoCw&amp;bvm=bv.55819444,d.cWc&amp;psig=AFQjCNH-hoP8KB6_nGQpb3Oe42-bgExGrw&amp;ust=13836511802859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docid=NB1KTwPv7r-SAM&amp;tbnid=Wp-zXEFY9O1ddM:&amp;ved=0CAUQjRw&amp;url=http://www.techsupportforum.com/forums/f36/changing-light-bulb-51472.html&amp;ei=0Il3UvuHDoeu4AOvjoDoDQ&amp;psig=AFQjCNHnZXPz1AqKLYSHd0lzAhP3YQZ81w&amp;ust=13836521154794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228600"/>
            <a:ext cx="7239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Chapter 9</a:t>
            </a:r>
          </a:p>
          <a:p>
            <a:pPr algn="ctr"/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6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8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</a:t>
            </a:r>
            <a:endParaRPr lang="en-US" sz="8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37850"/>
              </p:ext>
            </p:extLst>
          </p:nvPr>
        </p:nvGraphicFramePr>
        <p:xfrm>
          <a:off x="609600" y="5029200"/>
          <a:ext cx="8001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Occupational Elements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Labor Unions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u="sng" dirty="0" smtClean="0"/>
              <a:t>Factors Determining Wage Rates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191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3 – Discrimination in the Workplace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Racial and gender differences could effect wages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Employers lose out on more qualified candidates because of this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://work.com/blog/wp-content/uploads/2011/08/Glass-Ceiling-224x3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752600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1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u="sng" dirty="0" smtClean="0"/>
              <a:t>Factors Determining Wage Rates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218218" cy="326323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4 – Government Action</a:t>
            </a:r>
          </a:p>
          <a:p>
            <a:r>
              <a:rPr lang="en-US" sz="4000" dirty="0"/>
              <a:t>Minimum wage is a way to provide incentives for people to become more qualified</a:t>
            </a:r>
          </a:p>
          <a:p>
            <a:pPr>
              <a:lnSpc>
                <a:spcPct val="200000"/>
              </a:lnSpc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39425" r="20463" b="18253"/>
          <a:stretch/>
        </p:blipFill>
        <p:spPr bwMode="auto">
          <a:xfrm>
            <a:off x="20782" y="4330033"/>
            <a:ext cx="3408218" cy="252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4330033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businessman seeking to hire more qualified people will raise his wages and </a:t>
            </a:r>
            <a:r>
              <a:rPr lang="en-US" sz="3200" dirty="0" smtClean="0">
                <a:solidFill>
                  <a:srgbClr val="C00000"/>
                </a:solidFill>
              </a:rPr>
              <a:t>offer higher than average wages to attract more individuals to his company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1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u="sng" dirty="0" smtClean="0"/>
              <a:t>Factors Determining Wage Rates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1 – Human Capital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2 – Working Conditions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3 – Discrimination in the Workplace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4 – Government Action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3" name="Picture 5" descr="http://tritechforensics.com/uploaded_files/tinymce/FeaturedOccupationsGroup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21360" cy="14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ork.com/blog/wp-content/uploads/2011/08/Glass-Ceiling-224x30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68" y="4953000"/>
            <a:ext cx="1554532" cy="17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6.businessinsider.com/image/505b327b6bb3f71349000010/that-1932-shot-of-construction-workers-eating-lunch-on-a-steel-beam-was-not-a-pr-stu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05" y="2806844"/>
            <a:ext cx="18279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39425" r="20463" b="18253"/>
          <a:stretch/>
        </p:blipFill>
        <p:spPr bwMode="auto">
          <a:xfrm>
            <a:off x="5486400" y="5410201"/>
            <a:ext cx="1951931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5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164" y="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accent6">
                    <a:lumMod val="50000"/>
                  </a:schemeClr>
                </a:solidFill>
              </a:rPr>
              <a:t>Wage Rates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determined by supply and demand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29261" r="16352" b="7671"/>
          <a:stretch/>
        </p:blipFill>
        <p:spPr bwMode="auto">
          <a:xfrm>
            <a:off x="1" y="2057400"/>
            <a:ext cx="434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164" y="2514600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 Wage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7065" y="2883932"/>
            <a:ext cx="0" cy="115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81200" y="3886200"/>
            <a:ext cx="32558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1" y="2066597"/>
            <a:ext cx="4765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Equilibrium Wage:</a:t>
            </a:r>
          </a:p>
          <a:p>
            <a:endParaRPr lang="en-US" sz="4000" u="sng" dirty="0"/>
          </a:p>
          <a:p>
            <a:pPr algn="ctr"/>
            <a:r>
              <a:rPr lang="en-US" sz="4000" dirty="0" smtClean="0"/>
              <a:t>Wage in which the number of workers equals number of workers needed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522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52224"/>
              </p:ext>
            </p:extLst>
          </p:nvPr>
        </p:nvGraphicFramePr>
        <p:xfrm>
          <a:off x="0" y="1371600"/>
          <a:ext cx="914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“Semi-Skilled”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Construction workers, clerical workers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“Skilled”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Plumbers, electricians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“Professional”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Doctors, lawyers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Occupational Organizations in Free Market economy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567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164" y="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accent6">
                    <a:lumMod val="50000"/>
                  </a:schemeClr>
                </a:solidFill>
              </a:rPr>
              <a:t>Wage Rates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determined by supply and demand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29261" r="16352" b="7671"/>
          <a:stretch/>
        </p:blipFill>
        <p:spPr bwMode="auto">
          <a:xfrm>
            <a:off x="0" y="2057400"/>
            <a:ext cx="465789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1164" y="4440382"/>
            <a:ext cx="4682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Demand</a:t>
            </a:r>
            <a:r>
              <a:rPr lang="en-US" sz="2800" dirty="0" smtClean="0"/>
              <a:t> is usually high for </a:t>
            </a:r>
            <a:r>
              <a:rPr lang="en-US" sz="2800" u="sng" dirty="0" smtClean="0"/>
              <a:t>professional workers</a:t>
            </a:r>
            <a:r>
              <a:rPr lang="en-US" sz="2800" dirty="0" smtClean="0"/>
              <a:t>, but the </a:t>
            </a:r>
            <a:r>
              <a:rPr lang="en-US" sz="2800" b="1" dirty="0" smtClean="0">
                <a:solidFill>
                  <a:srgbClr val="C00000"/>
                </a:solidFill>
              </a:rPr>
              <a:t>supply</a:t>
            </a:r>
            <a:r>
              <a:rPr lang="en-US" sz="2800" dirty="0" smtClean="0"/>
              <a:t> is low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30437" y="1688507"/>
            <a:ext cx="45304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Demand</a:t>
            </a:r>
            <a:r>
              <a:rPr lang="en-US" sz="2800" dirty="0" smtClean="0"/>
              <a:t> is usually low for </a:t>
            </a:r>
            <a:r>
              <a:rPr lang="en-US" sz="2800" u="sng" dirty="0" smtClean="0"/>
              <a:t>unskilled workers</a:t>
            </a:r>
            <a:r>
              <a:rPr lang="en-US" sz="2800" dirty="0" smtClean="0"/>
              <a:t>, but the </a:t>
            </a:r>
            <a:r>
              <a:rPr lang="en-US" sz="2800" b="1" dirty="0" smtClean="0">
                <a:solidFill>
                  <a:srgbClr val="C00000"/>
                </a:solidFill>
              </a:rPr>
              <a:t>Supply</a:t>
            </a:r>
            <a:r>
              <a:rPr lang="en-US" sz="2800" dirty="0" smtClean="0"/>
              <a:t> is high</a:t>
            </a:r>
            <a:endParaRPr lang="en-US" sz="2800" dirty="0"/>
          </a:p>
        </p:txBody>
      </p:sp>
      <p:pic>
        <p:nvPicPr>
          <p:cNvPr id="1029" name="Picture 5" descr="http://www.picgifs.com/job-graphics/job-graphics/cashier/kassiere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93" y="2648359"/>
            <a:ext cx="974902" cy="9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ost-journal.com/photos/news/md/576451_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25468"/>
            <a:ext cx="1059873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discoverdoctor.com/wp-content/uploads/2013/09/Doctor_Cov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65" y="5527964"/>
            <a:ext cx="981367" cy="11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2.bp.blogspot.com/-7_q2TgBc1-Y/T0es6pbq4nI/AAAAAAAADK8/IAjxizvo2cU/s1600/lawyer-78647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5576455"/>
            <a:ext cx="1177637" cy="11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164" y="2514600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 Wage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06782" y="2883932"/>
            <a:ext cx="0" cy="115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81200" y="38862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743200"/>
            <a:ext cx="71628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</a:rPr>
              <a:t>Outsourcing – </a:t>
            </a:r>
            <a:r>
              <a:rPr lang="en-US" sz="3200" dirty="0" smtClean="0"/>
              <a:t>the practice of contracting with an </a:t>
            </a:r>
            <a:r>
              <a:rPr lang="en-US" sz="3200" b="1" u="sng" dirty="0" smtClean="0">
                <a:solidFill>
                  <a:srgbClr val="7030A0"/>
                </a:solidFill>
              </a:rPr>
              <a:t>OUT</a:t>
            </a:r>
            <a:r>
              <a:rPr lang="en-US" sz="3200" b="1" dirty="0" smtClean="0">
                <a:solidFill>
                  <a:srgbClr val="7030A0"/>
                </a:solidFill>
              </a:rPr>
              <a:t>side company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7030A0"/>
                </a:solidFill>
              </a:rPr>
              <a:t>often in a foreign country</a:t>
            </a:r>
            <a:r>
              <a:rPr lang="en-US" sz="3200" dirty="0" smtClean="0"/>
              <a:t>, to provide goods or services.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- </a:t>
            </a:r>
            <a:r>
              <a:rPr lang="en-US" sz="3200" b="1" u="sng" dirty="0" smtClean="0">
                <a:solidFill>
                  <a:srgbClr val="7030A0"/>
                </a:solidFill>
              </a:rPr>
              <a:t>Sending Jobs OUT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1628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Insourcing – </a:t>
            </a:r>
            <a:r>
              <a:rPr lang="en-US" sz="3200" dirty="0" smtClean="0"/>
              <a:t>the practice of foreign companies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establishing operations 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IN</a:t>
            </a:r>
            <a:r>
              <a:rPr lang="en-US" sz="3200" dirty="0" smtClean="0"/>
              <a:t>, and therefore brining jobs to, the United States - 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Bringing jobs IN</a:t>
            </a:r>
            <a:endParaRPr lang="en-US" sz="3200" b="1" u="sng" dirty="0"/>
          </a:p>
        </p:txBody>
      </p:sp>
      <p:pic>
        <p:nvPicPr>
          <p:cNvPr id="3074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1524000" cy="1879474"/>
          </a:xfrm>
          <a:prstGeom prst="rect">
            <a:avLst/>
          </a:prstGeom>
          <a:noFill/>
        </p:spPr>
      </p:pic>
      <p:pic>
        <p:nvPicPr>
          <p:cNvPr id="3075" name="Picture 3" descr="C:\Users\Sylvia\AppData\Local\Microsoft\Windows\Temporary Internet Files\Content.IE5\IOXDRCVG\MC9004326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971800"/>
            <a:ext cx="190500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200" y="62484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Debate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chemeClr val="accent6">
                    <a:lumMod val="50000"/>
                  </a:schemeClr>
                </a:solidFill>
              </a:rPr>
              <a:t>Part 1:</a:t>
            </a:r>
          </a:p>
          <a:p>
            <a:endParaRPr lang="en-US" sz="7200" dirty="0"/>
          </a:p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Occupational Elements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6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chemeClr val="accent6">
                    <a:lumMod val="50000"/>
                  </a:schemeClr>
                </a:solidFill>
              </a:rPr>
              <a:t>Part 2:</a:t>
            </a:r>
          </a:p>
          <a:p>
            <a:endParaRPr lang="en-US" sz="7200" dirty="0"/>
          </a:p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Labor Unions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0"/>
            <a:ext cx="89916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explain</a:t>
            </a:r>
            <a:r>
              <a:rPr lang="en-US" sz="2400" dirty="0" smtClean="0"/>
              <a:t> the concept of a labor union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7030A0"/>
                </a:solidFill>
              </a:rPr>
              <a:t>contrast</a:t>
            </a:r>
            <a:r>
              <a:rPr lang="en-US" sz="2400" dirty="0" smtClean="0"/>
              <a:t> closed shop, union shop, and right-to-work laws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u="sng" dirty="0" smtClean="0"/>
              <a:t>differentiate</a:t>
            </a:r>
            <a:r>
              <a:rPr lang="en-US" sz="2400" dirty="0" smtClean="0"/>
              <a:t> the steps used in the process of labor negotiations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contrast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positive and negative effects of labor unions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consider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the role of labor unions and my responsibilities as an employee in the workplace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6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Chapter 9 Part 2 – Labor Union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9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3246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Triangle Shirtwaist Factory Fire</a:t>
            </a:r>
            <a:endParaRPr lang="en-US" dirty="0"/>
          </a:p>
        </p:txBody>
      </p:sp>
      <p:pic>
        <p:nvPicPr>
          <p:cNvPr id="19462" name="Picture 6" descr="http://aidwatchers.com/wp/wp-content/uploads/2011/03/Workers_at_Triangl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3200400"/>
            <a:ext cx="3333750" cy="2502830"/>
          </a:xfrm>
          <a:prstGeom prst="rect">
            <a:avLst/>
          </a:prstGeom>
          <a:noFill/>
        </p:spPr>
      </p:pic>
      <p:pic>
        <p:nvPicPr>
          <p:cNvPr id="19464" name="Picture 8" descr="http://www.quality-wars.com/wp-content/uploads/triangle-shirtwaist-factory-fire-escape-everet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28600"/>
            <a:ext cx="4075043" cy="3429000"/>
          </a:xfrm>
          <a:prstGeom prst="rect">
            <a:avLst/>
          </a:prstGeom>
          <a:noFill/>
        </p:spPr>
      </p:pic>
      <p:pic>
        <p:nvPicPr>
          <p:cNvPr id="19466" name="Picture 10" descr="https://www.artistswithoutwalls.com/wp-content/uploads/2013/03/2006_3_triangle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" y="228600"/>
            <a:ext cx="4267200" cy="2756611"/>
          </a:xfrm>
          <a:prstGeom prst="rect">
            <a:avLst/>
          </a:prstGeom>
          <a:noFill/>
        </p:spPr>
      </p:pic>
      <p:pic>
        <p:nvPicPr>
          <p:cNvPr id="7" name="Picture 12" descr="http://www.newyorkstatesearch.com/maps/New_York/New_York_State_map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700067"/>
            <a:ext cx="3617843" cy="3071342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848600" y="6248400"/>
            <a:ext cx="838200" cy="4455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Labor Union:</a:t>
            </a:r>
          </a:p>
          <a:p>
            <a:pPr algn="ctr"/>
            <a:endParaRPr lang="en-US" sz="40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4000" dirty="0" smtClean="0"/>
              <a:t>Organization of workers </a:t>
            </a:r>
            <a:r>
              <a:rPr lang="en-US" sz="4000" u="sng" dirty="0" smtClean="0">
                <a:solidFill>
                  <a:schemeClr val="accent4">
                    <a:lumMod val="50000"/>
                  </a:schemeClr>
                </a:solidFill>
              </a:rPr>
              <a:t>collectively seek to improve wages, working conditions</a:t>
            </a:r>
            <a:r>
              <a:rPr lang="en-US" sz="4000" dirty="0" smtClean="0"/>
              <a:t>, benefits, job security, and other work related matters</a:t>
            </a:r>
            <a:endParaRPr lang="en-US" sz="4000" dirty="0"/>
          </a:p>
        </p:txBody>
      </p:sp>
      <p:pic>
        <p:nvPicPr>
          <p:cNvPr id="7" name="Picture 2" descr="http://www.umc.org/atf/cf/%7BDB6A45E4-C446-4248-82C8-E131B6424741%7D/Labor_450x2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648200"/>
            <a:ext cx="3048000" cy="1961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571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399"/>
            <a:ext cx="83058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Labor Unions affecting the economy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4572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4">
                    <a:lumMod val="50000"/>
                  </a:schemeClr>
                </a:solidFill>
              </a:rPr>
              <a:t>Positives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Workers have higher wages, more money to spend in economy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More workers are employed, lower unemployment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0" y="2105246"/>
            <a:ext cx="466551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C00000"/>
                </a:solidFill>
              </a:rPr>
              <a:t>Negatives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Businesses have to pay higher wages to workers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Strikes can slow production and lead to bad media coverage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4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Concepts of Labor Negotiations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</a:rPr>
              <a:t>Collective Bargaining</a:t>
            </a:r>
          </a:p>
          <a:p>
            <a:pPr marL="285750" indent="-285750">
              <a:buFontTx/>
              <a:buChar char="-"/>
            </a:pPr>
            <a:endParaRPr lang="en-US" sz="36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</a:rPr>
              <a:t>Binding Arbitration</a:t>
            </a:r>
          </a:p>
          <a:p>
            <a:pPr marL="285750" indent="-285750">
              <a:buFontTx/>
              <a:buChar char="-"/>
            </a:pPr>
            <a:endParaRPr lang="en-US" sz="36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</a:rPr>
              <a:t>Strike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6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60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Negotiating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1)Collective Bargaining:</a:t>
            </a:r>
          </a:p>
          <a:p>
            <a:pPr algn="ctr"/>
            <a:endParaRPr lang="en-US" sz="3600" b="1" u="sng" dirty="0"/>
          </a:p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The process of negotiating between businesses and their organized employees to establish wages and to improve working conditions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C:\Users\Sylvia\AppData\Local\Microsoft\Windows\Temporary Internet Files\Content.IE5\IOXDRCVG\MC9004460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29200"/>
            <a:ext cx="2438400" cy="1661120"/>
          </a:xfrm>
          <a:prstGeom prst="rect">
            <a:avLst/>
          </a:prstGeom>
          <a:noFill/>
        </p:spPr>
      </p:pic>
      <p:pic>
        <p:nvPicPr>
          <p:cNvPr id="35842" name="Picture 2" descr="http://www.collectivebargaining.ucf.edu/images/meeting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156856"/>
            <a:ext cx="1676400" cy="1701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)Binding Arbitration:</a:t>
            </a:r>
          </a:p>
          <a:p>
            <a:pPr algn="ctr"/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 decision is made by a neutral 3</a:t>
            </a:r>
            <a:r>
              <a:rPr lang="en-US" sz="3600" baseline="30000" dirty="0" smtClean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party that each side agrees ahead of time to accept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0"/>
            <a:ext cx="560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Negotiating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http://www.smoothtransitionslawblog.com/uploads/image/arbitration%5b1%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6990"/>
            <a:ext cx="2819400" cy="2391010"/>
          </a:xfrm>
          <a:prstGeom prst="rect">
            <a:avLst/>
          </a:prstGeom>
          <a:noFill/>
        </p:spPr>
      </p:pic>
      <p:pic>
        <p:nvPicPr>
          <p:cNvPr id="34820" name="Picture 4" descr="http://kentuckianareporters.com/wp-content/uploads/arbitr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71656"/>
            <a:ext cx="3276600" cy="2186344"/>
          </a:xfrm>
          <a:prstGeom prst="rect">
            <a:avLst/>
          </a:prstGeom>
          <a:noFill/>
        </p:spPr>
      </p:pic>
      <p:pic>
        <p:nvPicPr>
          <p:cNvPr id="34822" name="Picture 6" descr="http://www.hobokenattorney.com/photos/mediation-arbitr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724400"/>
            <a:ext cx="1628702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)Strike: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work stoppage, used as negotiating tactic towards  employer</a:t>
            </a:r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4000" dirty="0"/>
          </a:p>
        </p:txBody>
      </p:sp>
      <p:pic>
        <p:nvPicPr>
          <p:cNvPr id="4098" name="Picture 2" descr="http://2012books.lardbucket.org/books/human-resource-management/section_16/fa26179e44caacc846391e79a0c36ed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20584"/>
            <a:ext cx="2514600" cy="1944827"/>
          </a:xfrm>
          <a:prstGeom prst="rect">
            <a:avLst/>
          </a:prstGeom>
          <a:noFill/>
        </p:spPr>
      </p:pic>
      <p:pic>
        <p:nvPicPr>
          <p:cNvPr id="4100" name="Picture 4" descr="http://indymedia.us/images/2007/10/2826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58811"/>
            <a:ext cx="1504950" cy="2006600"/>
          </a:xfrm>
          <a:prstGeom prst="rect">
            <a:avLst/>
          </a:prstGeom>
          <a:noFill/>
        </p:spPr>
      </p:pic>
      <p:pic>
        <p:nvPicPr>
          <p:cNvPr id="4102" name="Picture 6" descr="http://www.hclib.org/pub/search/specialcollections/mplshistory/images/uncat_strike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4210" y="4332903"/>
            <a:ext cx="2305050" cy="18771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152400"/>
            <a:ext cx="560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Negotiating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873" y="6210012"/>
            <a:ext cx="3133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8"/>
              </a:rPr>
              <a:t>Mott's Strike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0"/>
            <a:ext cx="89916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explain</a:t>
            </a:r>
            <a:r>
              <a:rPr lang="en-US" sz="2400" dirty="0" smtClean="0"/>
              <a:t> civilian labor force, equilibrium wage, and the four factors which determine wage rates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rgbClr val="7030A0"/>
                </a:solidFill>
              </a:rPr>
              <a:t>contrast</a:t>
            </a:r>
            <a:r>
              <a:rPr lang="en-US" sz="2400" dirty="0" smtClean="0"/>
              <a:t> unskilled, skilled, and professional workers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consider</a:t>
            </a:r>
            <a:r>
              <a:rPr lang="en-US" sz="2400" dirty="0" smtClean="0"/>
              <a:t> how occupations are organized in a free market economic system</a:t>
            </a:r>
          </a:p>
          <a:p>
            <a:endParaRPr lang="en-US" sz="2400" dirty="0"/>
          </a:p>
          <a:p>
            <a:r>
              <a:rPr lang="en-US" sz="2400" dirty="0" smtClean="0"/>
              <a:t>I can 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evaluate</a:t>
            </a:r>
            <a:r>
              <a:rPr lang="en-US" sz="2400" dirty="0" smtClean="0"/>
              <a:t> how wages are determined in a free market economic system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6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Chapter 9 - Labor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1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Labor Union practice of hiring more workers than necessary for a job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- Is often associated with “making up work” or making jobs seem more complex than they really are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Feather Bedding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u="sng" dirty="0">
                <a:latin typeface="Arial" charset="0"/>
                <a:ea typeface="ＭＳ Ｐゴシック" pitchFamily="34" charset="-128"/>
              </a:rPr>
              <a:t>Chapter </a:t>
            </a:r>
            <a:r>
              <a:rPr lang="en-US" sz="2800" u="sng" dirty="0" smtClean="0">
                <a:latin typeface="Arial" charset="0"/>
                <a:ea typeface="ＭＳ Ｐゴシック" pitchFamily="34" charset="-128"/>
              </a:rPr>
              <a:t>9 </a:t>
            </a:r>
            <a:r>
              <a:rPr lang="en-US" sz="2800" u="sng" dirty="0">
                <a:latin typeface="Arial" charset="0"/>
                <a:ea typeface="ＭＳ Ｐゴシック" pitchFamily="34" charset="-128"/>
              </a:rPr>
              <a:t>Section </a:t>
            </a:r>
            <a:r>
              <a:rPr lang="en-US" sz="2800" u="sng" dirty="0" smtClean="0">
                <a:latin typeface="Arial" charset="0"/>
                <a:ea typeface="ＭＳ Ｐゴシック" pitchFamily="34" charset="-128"/>
              </a:rPr>
              <a:t>1 </a:t>
            </a:r>
            <a:r>
              <a:rPr lang="en-US" sz="2800" dirty="0" smtClean="0">
                <a:latin typeface="Arial" charset="0"/>
                <a:ea typeface="ＭＳ Ｐゴシック" pitchFamily="34" charset="-128"/>
              </a:rPr>
              <a:t>– </a:t>
            </a:r>
            <a:r>
              <a:rPr lang="en-US" sz="2800" dirty="0">
                <a:latin typeface="Arial" charset="0"/>
                <a:ea typeface="ＭＳ Ｐゴシック" pitchFamily="34" charset="-128"/>
              </a:rPr>
              <a:t>Please Locate and Define 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</a:endParaRP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Wages, Equilibrium Wage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Derived Demand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Wages Rates, 4 factors affecting wages, “glass ceiling”</a:t>
            </a:r>
          </a:p>
          <a:p>
            <a:pPr marL="571500" indent="-571500" algn="ctr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Chapter 9 Section 2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– Please Locate and Define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Civilian Labor Force, outsourcing, insourcing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Telecommunicating, contingent employment, independent contractors</a:t>
            </a:r>
          </a:p>
        </p:txBody>
      </p:sp>
    </p:spTree>
    <p:extLst>
      <p:ext uri="{BB962C8B-B14F-4D97-AF65-F5344CB8AC3E}">
        <p14:creationId xmlns:p14="http://schemas.microsoft.com/office/powerpoint/2010/main" val="70327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52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Modern Labor Market</a:t>
            </a:r>
            <a:endParaRPr lang="en-U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6002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Civilian Labor Force: </a:t>
            </a:r>
          </a:p>
          <a:p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People </a:t>
            </a:r>
            <a:r>
              <a:rPr lang="en-US" sz="2800" b="1" dirty="0" smtClean="0"/>
              <a:t>that are 16 or older </a:t>
            </a:r>
            <a:r>
              <a:rPr lang="en-US" sz="2800" dirty="0" smtClean="0"/>
              <a:t>who are </a:t>
            </a:r>
            <a:r>
              <a:rPr lang="en-US" sz="2800" u="sng" dirty="0" smtClean="0"/>
              <a:t>employed</a:t>
            </a:r>
            <a:r>
              <a:rPr lang="en-US" sz="2800" dirty="0" smtClean="0"/>
              <a:t> or </a:t>
            </a:r>
            <a:r>
              <a:rPr lang="en-US" sz="2800" u="sng" dirty="0" smtClean="0"/>
              <a:t>actively looking for </a:t>
            </a:r>
            <a:r>
              <a:rPr lang="en-US" sz="2800" dirty="0" smtClean="0"/>
              <a:t>and </a:t>
            </a:r>
            <a:r>
              <a:rPr lang="en-US" sz="2800" u="sng" dirty="0" smtClean="0"/>
              <a:t>available to do work</a:t>
            </a:r>
            <a:endParaRPr lang="en-US" u="sng" dirty="0"/>
          </a:p>
        </p:txBody>
      </p:sp>
      <p:pic>
        <p:nvPicPr>
          <p:cNvPr id="1026" name="Picture 2" descr="C:\Users\Sylvia\AppData\Local\Microsoft\Windows\Temporary Internet Files\Content.IE5\WTQA45BK\MC90043393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24400"/>
            <a:ext cx="1714500" cy="1714500"/>
          </a:xfrm>
          <a:prstGeom prst="rect">
            <a:avLst/>
          </a:prstGeom>
          <a:noFill/>
        </p:spPr>
      </p:pic>
      <p:pic>
        <p:nvPicPr>
          <p:cNvPr id="1028" name="Picture 4" descr="http://www.elcampoeco.org/images/work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19600"/>
            <a:ext cx="3429000" cy="2303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980"/>
            <a:ext cx="8763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a mixed-market economic system like the United States: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>
              <a:lnSpc>
                <a:spcPct val="150000"/>
              </a:lnSpc>
            </a:pPr>
            <a:r>
              <a:rPr lang="en-US" sz="3600" dirty="0" smtClean="0"/>
              <a:t>you have the opportunity to pursue </a:t>
            </a:r>
            <a:r>
              <a:rPr lang="en-US" sz="4000" b="1" u="sng" dirty="0" smtClean="0">
                <a:solidFill>
                  <a:srgbClr val="C00000"/>
                </a:solidFill>
              </a:rPr>
              <a:t>any career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you feel your heart calling you towards</a:t>
            </a:r>
            <a:endParaRPr lang="en-US" sz="3600" dirty="0"/>
          </a:p>
        </p:txBody>
      </p:sp>
      <p:pic>
        <p:nvPicPr>
          <p:cNvPr id="1026" name="Picture 2" descr="C:\Users\russelld\AppData\Local\Microsoft\Windows\Temporary Internet Files\Content.IE5\I9HSUZ2O\MC9003103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81032"/>
            <a:ext cx="1535278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sselld\AppData\Local\Microsoft\Windows\Temporary Internet Files\Content.IE5\4Y3QQYS8\MC9002516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4928203"/>
            <a:ext cx="144566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usselld\AppData\Local\Microsoft\Windows\Temporary Internet Files\Content.IE5\I9HSUZ2O\MC9004339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18960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usselld\AppData\Local\Microsoft\Windows\Temporary Internet Files\Content.IE5\4Y3QQYS8\MC9000591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928203"/>
            <a:ext cx="1766621" cy="17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00694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1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u="sng" dirty="0" smtClean="0"/>
              <a:t>Factors Determining Wage Rates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1 – Human Capital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2 – Working Conditions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3 – Discrimination in the Workplace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4 – Government Action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3" name="Picture 5" descr="http://tritechforensics.com/uploaded_files/tinymce/FeaturedOccupationsGroup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21360" cy="14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ork.com/blog/wp-content/uploads/2011/08/Glass-Ceiling-224x30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68" y="4953000"/>
            <a:ext cx="1554532" cy="17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6.businessinsider.com/image/505b327b6bb3f71349000010/that-1932-shot-of-construction-workers-eating-lunch-on-a-steel-beam-was-not-a-pr-stu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05" y="2806844"/>
            <a:ext cx="18279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39425" r="20463" b="18253"/>
          <a:stretch/>
        </p:blipFill>
        <p:spPr bwMode="auto">
          <a:xfrm>
            <a:off x="5486400" y="5410201"/>
            <a:ext cx="1951931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3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u="sng" dirty="0" smtClean="0"/>
              <a:t>Factors Determining Wage Rates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81" y="755561"/>
            <a:ext cx="8839200" cy="2667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1 – Human Capital</a:t>
            </a:r>
          </a:p>
          <a:p>
            <a:pPr marL="82296" indent="0">
              <a:buNone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- Knowledge and skills enabling a worker to be productive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3" name="Picture 5" descr="http://tritechforensics.com/uploaded_files/tinymce/FeaturedOccupationsGroup_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/>
          <a:stretch/>
        </p:blipFill>
        <p:spPr bwMode="auto">
          <a:xfrm>
            <a:off x="5867400" y="914400"/>
            <a:ext cx="2983160" cy="10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82726"/>
              </p:ext>
            </p:extLst>
          </p:nvPr>
        </p:nvGraphicFramePr>
        <p:xfrm>
          <a:off x="0" y="3657600"/>
          <a:ext cx="9144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629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“Unskilled”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House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cleaners, sanitation workers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“Semi-Skilled”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Construction workers, clerical workers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“Skilled”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Plumbers, electricians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“Professional”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Doctors, lawyers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7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90" y="-20782"/>
            <a:ext cx="8839200" cy="6303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u="sng" dirty="0" smtClean="0"/>
              <a:t>Factors Determining Wage Rates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562600" cy="23622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2 – Working Conditions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2060"/>
                </a:solidFill>
              </a:rPr>
              <a:t>Tougher jobs = higher pay</a:t>
            </a:r>
          </a:p>
          <a:p>
            <a:pPr>
              <a:lnSpc>
                <a:spcPct val="200000"/>
              </a:lnSpc>
            </a:pPr>
            <a:endParaRPr lang="en-US" sz="4000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http://static6.businessinsider.com/image/505b327b6bb3f71349000010/that-1932-shot-of-construction-workers-eating-lunch-on-a-steel-beam-was-not-a-pr-stu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743200" cy="20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145.echo.cx/img145/9760/empirebulb6r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49716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3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8997</TotalTime>
  <Words>880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Determining Wage Rates</vt:lpstr>
      <vt:lpstr>Factors Determining Wage Rates</vt:lpstr>
      <vt:lpstr>Factors Determining Wage Rates</vt:lpstr>
      <vt:lpstr>Factors Determining Wage Rates</vt:lpstr>
      <vt:lpstr>Factors Determining Wage Rates</vt:lpstr>
      <vt:lpstr>Factors Determining Wage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</dc:creator>
  <cp:lastModifiedBy>%username%</cp:lastModifiedBy>
  <cp:revision>56</cp:revision>
  <dcterms:created xsi:type="dcterms:W3CDTF">2013-04-18T01:01:21Z</dcterms:created>
  <dcterms:modified xsi:type="dcterms:W3CDTF">2014-04-23T19:57:00Z</dcterms:modified>
</cp:coreProperties>
</file>