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0" r:id="rId6"/>
    <p:sldId id="259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18A146-67F2-4105-9A28-E47FBCA02851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9343DF-E644-417C-A326-F4814E3C9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Refraction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Assignment </a:t>
            </a:r>
            <a:r>
              <a:rPr lang="en-US" dirty="0" smtClean="0"/>
              <a:t>#4</a:t>
            </a:r>
            <a:endParaRPr lang="en-US" dirty="0" smtClean="0"/>
          </a:p>
          <a:p>
            <a:r>
              <a:rPr lang="en-US" dirty="0" smtClean="0"/>
              <a:t>Page </a:t>
            </a:r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Wavelength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Equation from reference table…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λ = 4 x 10</a:t>
            </a:r>
            <a:r>
              <a:rPr lang="en-US" sz="4000" baseline="30000" dirty="0" smtClean="0"/>
              <a:t>-7 </a:t>
            </a:r>
            <a:r>
              <a:rPr lang="en-US" sz="4000" dirty="0" smtClean="0"/>
              <a:t>m    or 400 nm </a:t>
            </a:r>
            <a:endParaRPr lang="en-US" sz="4000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971800" y="2209800"/>
          <a:ext cx="2360612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3" imgW="431640" imgH="203040" progId="Equation.3">
                  <p:embed/>
                </p:oleObj>
              </mc:Choice>
              <mc:Fallback>
                <p:oleObj name="Equation" r:id="rId3" imgW="4316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209800"/>
                        <a:ext cx="2360612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609600" y="3962400"/>
          <a:ext cx="6941558" cy="868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5" imgW="1828800" imgH="228600" progId="Equation.3">
                  <p:embed/>
                </p:oleObj>
              </mc:Choice>
              <mc:Fallback>
                <p:oleObj name="Equation" r:id="rId5" imgW="18288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962400"/>
                        <a:ext cx="6941558" cy="8685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Phenomena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Read pages </a:t>
            </a:r>
            <a:r>
              <a:rPr lang="en-US" dirty="0" smtClean="0"/>
              <a:t>13-15 </a:t>
            </a:r>
            <a:r>
              <a:rPr lang="en-US" dirty="0" smtClean="0"/>
              <a:t>in </a:t>
            </a:r>
            <a:r>
              <a:rPr lang="en-US" dirty="0" smtClean="0"/>
              <a:t>Unit 14 </a:t>
            </a:r>
            <a:r>
              <a:rPr lang="en-US" dirty="0" smtClean="0"/>
              <a:t>Packet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Light Bends</a:t>
            </a:r>
            <a:r>
              <a:rPr lang="en-US" dirty="0" smtClean="0"/>
              <a:t> as it enters a New Medium</a:t>
            </a:r>
            <a:endParaRPr lang="en-US" i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685800" y="1752600"/>
            <a:ext cx="7696200" cy="4876800"/>
            <a:chOff x="2933700" y="2362200"/>
            <a:chExt cx="2628900" cy="2362200"/>
          </a:xfrm>
        </p:grpSpPr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3298102" y="2657475"/>
              <a:ext cx="8001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53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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3048000" y="3124200"/>
              <a:ext cx="2514600" cy="1600200"/>
            </a:xfrm>
            <a:prstGeom prst="rect">
              <a:avLst/>
            </a:prstGeom>
            <a:solidFill>
              <a:srgbClr val="C0C0C0">
                <a:alpha val="39999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4762500" y="2781300"/>
              <a:ext cx="6985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Air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Lucite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2933700" y="2438400"/>
              <a:ext cx="685800" cy="685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3657600" y="2362200"/>
              <a:ext cx="6985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Normal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3657600" y="2362200"/>
              <a:ext cx="0" cy="160020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Frequency is dependent on the </a:t>
            </a:r>
            <a:r>
              <a:rPr lang="en-US" i="1" dirty="0" smtClean="0"/>
              <a:t>source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 source of the light </a:t>
            </a:r>
            <a:r>
              <a:rPr lang="en-US" i="1" dirty="0" smtClean="0"/>
              <a:t>does not change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Frequency </a:t>
            </a:r>
            <a:r>
              <a:rPr lang="en-US" i="1" dirty="0" smtClean="0"/>
              <a:t>does not change</a:t>
            </a:r>
            <a:r>
              <a:rPr lang="en-US" dirty="0" smtClean="0"/>
              <a:t>! </a:t>
            </a:r>
          </a:p>
          <a:p>
            <a:endParaRPr lang="en-US" dirty="0" smtClean="0"/>
          </a:p>
          <a:p>
            <a:r>
              <a:rPr lang="en-US" dirty="0" smtClean="0"/>
              <a:t>f = 5.0 x 10</a:t>
            </a:r>
            <a:r>
              <a:rPr lang="en-US" baseline="30000" dirty="0" smtClean="0"/>
              <a:t>14</a:t>
            </a:r>
            <a:r>
              <a:rPr lang="en-US" dirty="0" smtClean="0"/>
              <a:t> Hz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of Refraction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Take a look at your</a:t>
            </a:r>
          </a:p>
          <a:p>
            <a:pPr>
              <a:buNone/>
            </a:pPr>
            <a:r>
              <a:rPr lang="en-US" dirty="0" smtClean="0"/>
              <a:t>  reference table…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“n”</a:t>
            </a:r>
            <a:br>
              <a:rPr lang="en-US" dirty="0" smtClean="0"/>
            </a:br>
            <a:r>
              <a:rPr lang="en-US" dirty="0" smtClean="0"/>
              <a:t> values on p. 2 of </a:t>
            </a:r>
          </a:p>
          <a:p>
            <a:pPr>
              <a:buNone/>
            </a:pPr>
            <a:r>
              <a:rPr lang="en-US" dirty="0" smtClean="0"/>
              <a:t>    Ref. Tables! 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432435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of Refraction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Snell’s Law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    n  </a:t>
            </a:r>
            <a:r>
              <a:rPr lang="en-US" dirty="0" smtClean="0"/>
              <a:t>and </a:t>
            </a:r>
            <a:r>
              <a:rPr lang="en-US" i="1" dirty="0" smtClean="0"/>
              <a:t>angle </a:t>
            </a:r>
            <a:r>
              <a:rPr lang="en-US" dirty="0" smtClean="0"/>
              <a:t>for air = </a:t>
            </a:r>
            <a:r>
              <a:rPr lang="en-US" i="1" dirty="0" smtClean="0"/>
              <a:t>n</a:t>
            </a:r>
            <a:r>
              <a:rPr lang="en-US" dirty="0" smtClean="0"/>
              <a:t> and </a:t>
            </a:r>
            <a:r>
              <a:rPr lang="en-US" i="1" dirty="0" smtClean="0"/>
              <a:t>angle </a:t>
            </a:r>
            <a:r>
              <a:rPr lang="en-US" dirty="0" smtClean="0"/>
              <a:t>for </a:t>
            </a:r>
            <a:r>
              <a:rPr lang="en-US" dirty="0" err="1" smtClean="0"/>
              <a:t>lucite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      (1.00) (sin53⁰) = (1.50) sin</a:t>
            </a:r>
            <a:r>
              <a:rPr lang="az-Cyrl-AZ" dirty="0" smtClean="0"/>
              <a:t>Ѳ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   	   sin</a:t>
            </a:r>
            <a:r>
              <a:rPr lang="az-Cyrl-AZ" dirty="0" smtClean="0"/>
              <a:t>Ѳ</a:t>
            </a:r>
            <a:r>
              <a:rPr lang="en-US" dirty="0" smtClean="0"/>
              <a:t> = 0.53</a:t>
            </a:r>
          </a:p>
          <a:p>
            <a:pPr>
              <a:buNone/>
            </a:pPr>
            <a:r>
              <a:rPr lang="en-US" dirty="0" smtClean="0"/>
              <a:t>			    	       </a:t>
            </a:r>
            <a:r>
              <a:rPr lang="az-Cyrl-AZ" dirty="0" smtClean="0"/>
              <a:t>Ѳ</a:t>
            </a:r>
            <a:r>
              <a:rPr lang="en-US" dirty="0" smtClean="0"/>
              <a:t> = sin</a:t>
            </a:r>
            <a:r>
              <a:rPr lang="en-US" baseline="30000" dirty="0" smtClean="0"/>
              <a:t>-1</a:t>
            </a:r>
            <a:r>
              <a:rPr lang="en-US" dirty="0" smtClean="0"/>
              <a:t>(0.53)</a:t>
            </a:r>
          </a:p>
          <a:p>
            <a:pPr>
              <a:buNone/>
            </a:pPr>
            <a:r>
              <a:rPr lang="en-US" dirty="0" smtClean="0"/>
              <a:t>				       </a:t>
            </a:r>
            <a:r>
              <a:rPr lang="az-Cyrl-AZ" dirty="0" smtClean="0"/>
              <a:t>Ѳ</a:t>
            </a:r>
            <a:r>
              <a:rPr lang="en-US" dirty="0" smtClean="0"/>
              <a:t> = 32 ⁰ 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143000" y="2209800"/>
          <a:ext cx="6662057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459866" imgH="266584" progId="Equation.3">
                  <p:embed/>
                </p:oleObj>
              </mc:Choice>
              <mc:Fallback>
                <p:oleObj name="Equation" r:id="rId3" imgW="1459866" imgH="266584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09800"/>
                        <a:ext cx="6662057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4800600"/>
            <a:ext cx="23342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Degree</a:t>
            </a:r>
          </a:p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Mode!!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5800" y="1676400"/>
            <a:ext cx="7696200" cy="4876800"/>
            <a:chOff x="2933700" y="2362200"/>
            <a:chExt cx="2628900" cy="2362200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3298102" y="2657475"/>
              <a:ext cx="8001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53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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048000" y="3124200"/>
              <a:ext cx="2514600" cy="1600200"/>
            </a:xfrm>
            <a:prstGeom prst="rect">
              <a:avLst/>
            </a:prstGeom>
            <a:solidFill>
              <a:srgbClr val="C0C0C0">
                <a:alpha val="39999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 dirty="0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762500" y="2781300"/>
              <a:ext cx="6985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Air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Lucite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933700" y="2438400"/>
              <a:ext cx="685800" cy="685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657600" y="2362200"/>
              <a:ext cx="6985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Normal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3657600" y="2362200"/>
              <a:ext cx="0" cy="160020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the Angle of Refraction</a:t>
            </a:r>
            <a:endParaRPr lang="en-US" dirty="0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7696200" y="1676400"/>
          <a:ext cx="1171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Package" r:id="rId3" imgW="1171440" imgH="485640" progId="Package">
                  <p:embed/>
                </p:oleObj>
              </mc:Choice>
              <mc:Fallback>
                <p:oleObj name="Package" r:id="rId3" imgW="1171440" imgH="485640" progId="Package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676400"/>
                        <a:ext cx="11715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6200000" flipH="1">
            <a:off x="2133600" y="3962400"/>
            <a:ext cx="2286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20282" y="4278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</a:t>
            </a:r>
            <a:r>
              <a:rPr lang="en-US" dirty="0" smtClean="0">
                <a:latin typeface="Calibri"/>
              </a:rPr>
              <a:t>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Velocity </a:t>
            </a:r>
            <a:r>
              <a:rPr lang="en-US" i="1" dirty="0" smtClean="0"/>
              <a:t>changes</a:t>
            </a:r>
            <a:r>
              <a:rPr lang="en-US" dirty="0" smtClean="0"/>
              <a:t> as the wave changes medium!!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Equation from reference table: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3276600"/>
          <a:ext cx="2012950" cy="2151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3" imgW="368280" imgH="393480" progId="Equation.3">
                  <p:embed/>
                </p:oleObj>
              </mc:Choice>
              <mc:Fallback>
                <p:oleObj name="Equation" r:id="rId3" imgW="368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2012950" cy="21517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Equation from reference table: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v = 2 x 10</a:t>
            </a:r>
            <a:r>
              <a:rPr lang="en-US" sz="4000" baseline="30000" dirty="0" smtClean="0"/>
              <a:t>8 </a:t>
            </a:r>
            <a:r>
              <a:rPr lang="en-US" sz="4000" dirty="0" smtClean="0"/>
              <a:t>  m/s </a:t>
            </a:r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911850" y="1201026"/>
          <a:ext cx="2012950" cy="2151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3" imgW="368280" imgH="393480" progId="Equation.3">
                  <p:embed/>
                </p:oleObj>
              </mc:Choice>
              <mc:Fallback>
                <p:oleObj name="Equation" r:id="rId3" imgW="368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1850" y="1201026"/>
                        <a:ext cx="2012950" cy="21517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09600" y="2286000"/>
          <a:ext cx="3475038" cy="136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5" imgW="1066680" imgH="419040" progId="Equation.3">
                  <p:embed/>
                </p:oleObj>
              </mc:Choice>
              <mc:Fallback>
                <p:oleObj name="Equation" r:id="rId5" imgW="10666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0"/>
                        <a:ext cx="3475038" cy="1363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65162" y="3817938"/>
          <a:ext cx="3144838" cy="136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7" imgW="965160" imgH="419040" progId="Equation.3">
                  <p:embed/>
                </p:oleObj>
              </mc:Choice>
              <mc:Fallback>
                <p:oleObj name="Equation" r:id="rId7" imgW="96516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3817938"/>
                        <a:ext cx="3144838" cy="1363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279</TotalTime>
  <Words>138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Median</vt:lpstr>
      <vt:lpstr>Equation</vt:lpstr>
      <vt:lpstr>Package</vt:lpstr>
      <vt:lpstr>Refraction </vt:lpstr>
      <vt:lpstr>Wave Phenomena</vt:lpstr>
      <vt:lpstr>Light Bends as it enters a New Medium</vt:lpstr>
      <vt:lpstr>Frequency </vt:lpstr>
      <vt:lpstr>Index of Refraction</vt:lpstr>
      <vt:lpstr>Angle of Refraction</vt:lpstr>
      <vt:lpstr>Drawing the Angle of Refraction</vt:lpstr>
      <vt:lpstr>Velocity </vt:lpstr>
      <vt:lpstr>Velocity </vt:lpstr>
      <vt:lpstr>Wavelength </vt:lpstr>
    </vt:vector>
  </TitlesOfParts>
  <Company>Rush-Henrietta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Refraction</dc:title>
  <dc:creator>peslakl</dc:creator>
  <cp:lastModifiedBy>%username%</cp:lastModifiedBy>
  <cp:revision>41</cp:revision>
  <dcterms:created xsi:type="dcterms:W3CDTF">2010-05-18T11:05:33Z</dcterms:created>
  <dcterms:modified xsi:type="dcterms:W3CDTF">2017-05-23T19:32:32Z</dcterms:modified>
</cp:coreProperties>
</file>