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7"/>
  </p:notesMasterIdLst>
  <p:sldIdLst>
    <p:sldId id="256" r:id="rId3"/>
    <p:sldId id="257" r:id="rId4"/>
    <p:sldId id="258" r:id="rId5"/>
    <p:sldId id="259" r:id="rId6"/>
    <p:sldId id="278" r:id="rId7"/>
    <p:sldId id="279" r:id="rId8"/>
    <p:sldId id="260" r:id="rId9"/>
    <p:sldId id="262" r:id="rId10"/>
    <p:sldId id="266" r:id="rId11"/>
    <p:sldId id="269" r:id="rId12"/>
    <p:sldId id="267" r:id="rId13"/>
    <p:sldId id="268" r:id="rId14"/>
    <p:sldId id="270" r:id="rId15"/>
    <p:sldId id="273"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82" d="100"/>
          <a:sy n="82" d="100"/>
        </p:scale>
        <p:origin x="-16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8DEA568-3D38-4EE2-9CEF-297FBA1C12F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custDataLst>
              <p:tags r:id="rId1"/>
            </p:custDataLst>
          </p:nvPr>
        </p:nvSpPr>
        <p:spPr>
          <a:xfrm>
            <a:off x="2701925" y="2130425"/>
            <a:ext cx="4800600" cy="1470025"/>
          </a:xfrm>
        </p:spPr>
        <p:txBody>
          <a:bodyPr/>
          <a:lstStyle>
            <a:lvl1pPr>
              <a:defRPr/>
            </a:lvl1pPr>
          </a:lstStyle>
          <a:p>
            <a:r>
              <a:rPr lang="en-US" smtClean="0"/>
              <a:t>Click to edit Master title style</a:t>
            </a:r>
            <a:endParaRPr lang="en-US"/>
          </a:p>
        </p:txBody>
      </p:sp>
      <p:sp>
        <p:nvSpPr>
          <p:cNvPr id="2253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2532" name="Rectangle 4"/>
          <p:cNvSpPr>
            <a:spLocks noGrp="1" noChangeArrowheads="1"/>
          </p:cNvSpPr>
          <p:nvPr>
            <p:ph type="dt" sz="half" idx="2"/>
          </p:nvPr>
        </p:nvSpPr>
        <p:spPr/>
        <p:txBody>
          <a:bodyPr/>
          <a:lstStyle>
            <a:lvl1pPr>
              <a:defRPr/>
            </a:lvl1p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2CCAA880-65A1-40C5-A461-60F9C5D2976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E9296C-6358-495F-B00A-7787B16751B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C8E814-353B-40C6-A28B-5F9240D5C41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9699"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9700"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9701" name="Rectangle 5"/>
          <p:cNvSpPr>
            <a:spLocks noGrp="1" noChangeArrowheads="1"/>
          </p:cNvSpPr>
          <p:nvPr>
            <p:ph type="dt" sz="half" idx="2"/>
          </p:nvPr>
        </p:nvSpPr>
        <p:spPr/>
        <p:txBody>
          <a:bodyPr/>
          <a:lstStyle>
            <a:lvl1pPr>
              <a:defRPr/>
            </a:lvl1pPr>
          </a:lstStyle>
          <a:p>
            <a:endParaRPr lang="en-US"/>
          </a:p>
        </p:txBody>
      </p:sp>
      <p:sp>
        <p:nvSpPr>
          <p:cNvPr id="29702" name="Rectangle 6"/>
          <p:cNvSpPr>
            <a:spLocks noGrp="1" noChangeArrowheads="1"/>
          </p:cNvSpPr>
          <p:nvPr>
            <p:ph type="ftr" sz="quarter" idx="3"/>
          </p:nvPr>
        </p:nvSpPr>
        <p:spPr/>
        <p:txBody>
          <a:bodyPr/>
          <a:lstStyle>
            <a:lvl1pPr>
              <a:defRPr/>
            </a:lvl1pPr>
          </a:lstStyle>
          <a:p>
            <a:endParaRPr lang="en-US"/>
          </a:p>
        </p:txBody>
      </p:sp>
      <p:sp>
        <p:nvSpPr>
          <p:cNvPr id="29703" name="Rectangle 7"/>
          <p:cNvSpPr>
            <a:spLocks noGrp="1" noChangeArrowheads="1"/>
          </p:cNvSpPr>
          <p:nvPr>
            <p:ph type="sldNum" sz="quarter" idx="4"/>
          </p:nvPr>
        </p:nvSpPr>
        <p:spPr/>
        <p:txBody>
          <a:bodyPr/>
          <a:lstStyle>
            <a:lvl1pPr>
              <a:defRPr/>
            </a:lvl1pPr>
          </a:lstStyle>
          <a:p>
            <a:fld id="{5D5F6D0E-D6C2-4E36-8091-6116F4C29D9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6F263-6808-4358-8DE6-682E4FBE796A}"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F56AE6-0AFA-4333-8A45-4A5CCCBF547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B2CF19D-B0F5-43B2-8454-CF289A1561D4}"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0052FFF-7B78-48A5-8D76-7AD832572F48}"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D64207F-8CE8-427B-ADB8-01C41AF616CF}"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0AD8CDD-E62C-4DD8-85B0-4CA7F4C5E5A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B5B84B5-06E4-4C03-BD09-6ECE077828E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087F21-B0EA-408E-ACA4-80726D89ABAD}"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7571A0-94ED-43BE-A9BF-4B66E9C7400D}"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3B68AD-4A7F-4787-9592-64DFB8139007}"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63B371-9742-4756-9EBA-E2CB00CC7E3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CB6478-F9E0-491A-B762-E1A97E98ED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65B73D3-6268-4A21-9CF0-4A3F3C6E7DC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313237B-57CA-4989-93A0-B9695B61445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4550B13-5A83-49B1-9C82-686DAF9CE1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A36D788-82FC-4801-9FDF-F8F47864C41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84842E-C74A-46EB-87DC-F4DE0AC6564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5A10BCC-4C20-42E7-9FA5-F55ECFE9320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20F217C-5108-44BF-9E25-CF23F44CD7FF}"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defRPr>
      </a:lvl2pPr>
      <a:lvl3pPr algn="l" rtl="0" eaLnBrk="1" fontAlgn="base" hangingPunct="1">
        <a:spcBef>
          <a:spcPct val="0"/>
        </a:spcBef>
        <a:spcAft>
          <a:spcPct val="0"/>
        </a:spcAft>
        <a:buClr>
          <a:schemeClr val="tx1"/>
        </a:buClr>
        <a:defRPr sz="3200">
          <a:solidFill>
            <a:schemeClr val="tx1"/>
          </a:solidFill>
          <a:latin typeface="Arial" charset="0"/>
        </a:defRPr>
      </a:lvl3pPr>
      <a:lvl4pPr algn="l" rtl="0" eaLnBrk="1" fontAlgn="base" hangingPunct="1">
        <a:spcBef>
          <a:spcPct val="0"/>
        </a:spcBef>
        <a:spcAft>
          <a:spcPct val="0"/>
        </a:spcAft>
        <a:buClr>
          <a:schemeClr val="tx1"/>
        </a:buClr>
        <a:defRPr sz="3200">
          <a:solidFill>
            <a:schemeClr val="tx1"/>
          </a:solidFill>
          <a:latin typeface="Arial" charset="0"/>
        </a:defRPr>
      </a:lvl4pPr>
      <a:lvl5pPr algn="l" rtl="0" eaLnBrk="1" fontAlgn="base" hangingPunct="1">
        <a:spcBef>
          <a:spcPct val="0"/>
        </a:spcBef>
        <a:spcAft>
          <a:spcPct val="0"/>
        </a:spcAft>
        <a:buClr>
          <a:schemeClr val="tx1"/>
        </a:buClr>
        <a:defRPr sz="3200">
          <a:solidFill>
            <a:schemeClr val="tx1"/>
          </a:solidFill>
          <a:latin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8676"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7"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8678"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8679"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B3610FA-148C-4B46-899F-E8E93907B35B}"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33450" y="304800"/>
            <a:ext cx="5904181" cy="923330"/>
          </a:xfrm>
          <a:prstGeom prst="rect">
            <a:avLst/>
          </a:prstGeom>
          <a:noFill/>
        </p:spPr>
        <p:txBody>
          <a:bodyPr wrap="none" lIns="91440" tIns="45720" rIns="91440" bIns="45720">
            <a:spAutoFit/>
          </a:bodyPr>
          <a:lstStyle/>
          <a:p>
            <a:pPr algn="ctr"/>
            <a:r>
              <a:rPr lang="en-US" sz="5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Brother’s Keeper</a:t>
            </a:r>
            <a:endParaRPr lang="en-US"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
        <p:nvSpPr>
          <p:cNvPr id="8" name="Rectangle 7"/>
          <p:cNvSpPr/>
          <p:nvPr/>
        </p:nvSpPr>
        <p:spPr>
          <a:xfrm>
            <a:off x="1600200" y="5410200"/>
            <a:ext cx="5647700"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Synthesis Essay</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pic>
        <p:nvPicPr>
          <p:cNvPr id="14338" name="Picture 2" descr="http://oldschoolreviews.com/images/movies/brothers_keeper.jpg"/>
          <p:cNvPicPr>
            <a:picLocks noChangeAspect="1" noChangeArrowheads="1"/>
          </p:cNvPicPr>
          <p:nvPr/>
        </p:nvPicPr>
        <p:blipFill>
          <a:blip r:embed="rId2" cstate="print"/>
          <a:srcRect/>
          <a:stretch>
            <a:fillRect/>
          </a:stretch>
        </p:blipFill>
        <p:spPr bwMode="auto">
          <a:xfrm>
            <a:off x="3048000" y="1676400"/>
            <a:ext cx="2667000" cy="3581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152400"/>
            <a:ext cx="6750439" cy="923330"/>
          </a:xfrm>
          <a:prstGeom prst="rect">
            <a:avLst/>
          </a:prstGeom>
          <a:noFill/>
        </p:spPr>
        <p:txBody>
          <a:bodyPr wrap="none" lIns="91440" tIns="45720" rIns="91440" bIns="45720">
            <a:spAutoFit/>
          </a:bodyPr>
          <a:lstStyle/>
          <a:p>
            <a:pPr algn="ctr"/>
            <a:r>
              <a:rPr lang="en-US" sz="5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How To Synthesize </a:t>
            </a:r>
            <a:endParaRPr lang="en-US"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1026" name="Picture 2"/>
          <p:cNvPicPr>
            <a:picLocks noChangeAspect="1" noChangeArrowheads="1"/>
          </p:cNvPicPr>
          <p:nvPr/>
        </p:nvPicPr>
        <p:blipFill>
          <a:blip r:embed="rId2" cstate="print"/>
          <a:srcRect/>
          <a:stretch>
            <a:fillRect/>
          </a:stretch>
        </p:blipFill>
        <p:spPr bwMode="auto">
          <a:xfrm>
            <a:off x="3429000" y="2257424"/>
            <a:ext cx="2119313" cy="3457576"/>
          </a:xfrm>
          <a:prstGeom prst="rect">
            <a:avLst/>
          </a:prstGeom>
          <a:noFill/>
          <a:ln w="9525">
            <a:noFill/>
            <a:miter lim="800000"/>
            <a:headEnd/>
            <a:tailEnd/>
          </a:ln>
        </p:spPr>
      </p:pic>
      <p:sp>
        <p:nvSpPr>
          <p:cNvPr id="6" name="Oval Callout 5"/>
          <p:cNvSpPr/>
          <p:nvPr/>
        </p:nvSpPr>
        <p:spPr>
          <a:xfrm>
            <a:off x="457200" y="3429000"/>
            <a:ext cx="3276600" cy="2057400"/>
          </a:xfrm>
          <a:prstGeom prst="wedgeEllipseCallout">
            <a:avLst>
              <a:gd name="adj1" fmla="val 54431"/>
              <a:gd name="adj2" fmla="val -284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In each paragraph, you need to quote from at least 2 sources !!!</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715962"/>
          </a:xfrm>
        </p:spPr>
        <p:txBody>
          <a:bodyPr/>
          <a:lstStyle/>
          <a:p>
            <a:pPr algn="ctr"/>
            <a:r>
              <a:rPr lang="en-US" dirty="0" smtClean="0"/>
              <a:t>Student Sample Syllogism</a:t>
            </a:r>
            <a:endParaRPr lang="en-US" dirty="0"/>
          </a:p>
        </p:txBody>
      </p:sp>
      <p:sp>
        <p:nvSpPr>
          <p:cNvPr id="3" name="Content Placeholder 2"/>
          <p:cNvSpPr>
            <a:spLocks noGrp="1"/>
          </p:cNvSpPr>
          <p:nvPr>
            <p:ph idx="1"/>
          </p:nvPr>
        </p:nvSpPr>
        <p:spPr>
          <a:xfrm>
            <a:off x="0" y="990600"/>
            <a:ext cx="8991600" cy="5410200"/>
          </a:xfrm>
        </p:spPr>
        <p:txBody>
          <a:bodyPr/>
          <a:lstStyle/>
          <a:p>
            <a:r>
              <a:rPr lang="en-US" dirty="0" smtClean="0"/>
              <a:t>Technology is the root cause of our problems.  Today with all the new advancements, kids are more focused on keeping up with the media and the lives of others instead of concentrating on finding jobs and looking at colleges to attend.  With the popular social media cites, our generation “has never engaged in a cause that required more effort than clicking something” (Straw).  Instead of going out and joining clubs, organizations, and recreational groups, our generation would rather sit at home and use their phones or X-Box all day.  Any effort that a person needs to exhibit in order to get involved and accepted into a good group is apparently too much for the </a:t>
            </a:r>
            <a:r>
              <a:rPr lang="en-US" dirty="0" err="1" smtClean="0"/>
              <a:t>millennials</a:t>
            </a:r>
            <a:r>
              <a:rPr lang="en-US" dirty="0" smtClean="0"/>
              <a:t> to handle.  They would rather stay inside and use their fingers to scroll and click on a screen as an alternative to being active and interacting with others.  More and more [KEEP GOING]</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639762"/>
          </a:xfrm>
        </p:spPr>
        <p:txBody>
          <a:bodyPr/>
          <a:lstStyle/>
          <a:p>
            <a:pPr algn="ctr"/>
            <a:r>
              <a:rPr lang="en-US" dirty="0" smtClean="0"/>
              <a:t>Syllogism Continued</a:t>
            </a:r>
            <a:endParaRPr lang="en-US" dirty="0"/>
          </a:p>
        </p:txBody>
      </p:sp>
      <p:sp>
        <p:nvSpPr>
          <p:cNvPr id="3" name="Content Placeholder 2"/>
          <p:cNvSpPr>
            <a:spLocks noGrp="1"/>
          </p:cNvSpPr>
          <p:nvPr>
            <p:ph idx="1"/>
          </p:nvPr>
        </p:nvSpPr>
        <p:spPr>
          <a:xfrm>
            <a:off x="152400" y="1066800"/>
            <a:ext cx="8839199" cy="4419600"/>
          </a:xfrm>
        </p:spPr>
        <p:txBody>
          <a:bodyPr/>
          <a:lstStyle/>
          <a:p>
            <a:r>
              <a:rPr lang="en-US" dirty="0" smtClean="0"/>
              <a:t>People in our generation would rather stay home and be on technology instead of going into the work force to make money. This greatly supports the idea that “</a:t>
            </a:r>
            <a:r>
              <a:rPr lang="en-US" dirty="0" err="1" smtClean="0"/>
              <a:t>millennials</a:t>
            </a:r>
            <a:r>
              <a:rPr lang="en-US" dirty="0" smtClean="0"/>
              <a:t> are the first generation not to cite work ethic as one of their top defining characteristics” (</a:t>
            </a:r>
            <a:r>
              <a:rPr lang="en-US" dirty="0" err="1" smtClean="0"/>
              <a:t>Smitherian</a:t>
            </a:r>
            <a:r>
              <a:rPr lang="en-US" dirty="0" smtClean="0"/>
              <a:t>).  This is a major setback in standards as seen from the view point of older generations.  These older generations were known for their initiative and work ethic.  For them to see our generation focused exclusively on pop culture and music is a “disgrace that has never been seen before” (Smith).  Since our generation is not developing and holding onto the old ideals, we will be at risk of not finding employment to social prestige.  Our lack of caring and overall stupidity will always brand us as the Dumbest Generation.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868362"/>
          </a:xfrm>
        </p:spPr>
        <p:txBody>
          <a:bodyPr/>
          <a:lstStyle/>
          <a:p>
            <a:pPr algn="ctr"/>
            <a:r>
              <a:rPr lang="en-US" dirty="0" smtClean="0"/>
              <a:t>What the Syllogism Should Look Like</a:t>
            </a:r>
            <a:endParaRPr lang="en-US" dirty="0"/>
          </a:p>
        </p:txBody>
      </p:sp>
      <p:sp>
        <p:nvSpPr>
          <p:cNvPr id="5" name="Oval Callout 4"/>
          <p:cNvSpPr/>
          <p:nvPr/>
        </p:nvSpPr>
        <p:spPr>
          <a:xfrm>
            <a:off x="304800" y="2209800"/>
            <a:ext cx="2819400" cy="2136648"/>
          </a:xfrm>
          <a:prstGeom prst="wedgeEllipseCallout">
            <a:avLst>
              <a:gd name="adj1" fmla="val 119831"/>
              <a:gd name="adj2" fmla="val 592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1</a:t>
            </a:r>
            <a:r>
              <a:rPr lang="en-US" sz="2400" baseline="30000" dirty="0" smtClean="0"/>
              <a:t>st</a:t>
            </a:r>
            <a:r>
              <a:rPr lang="en-US" sz="2400" dirty="0" smtClean="0"/>
              <a:t> Premise = An Argument</a:t>
            </a:r>
          </a:p>
          <a:p>
            <a:pPr algn="ctr"/>
            <a:endParaRPr lang="en-US" dirty="0" smtClean="0"/>
          </a:p>
          <a:p>
            <a:pPr algn="ctr"/>
            <a:endParaRPr lang="en-US" dirty="0"/>
          </a:p>
        </p:txBody>
      </p:sp>
      <p:sp>
        <p:nvSpPr>
          <p:cNvPr id="6" name="Oval Callout 5"/>
          <p:cNvSpPr/>
          <p:nvPr/>
        </p:nvSpPr>
        <p:spPr>
          <a:xfrm>
            <a:off x="5486400" y="990600"/>
            <a:ext cx="3200400" cy="1908048"/>
          </a:xfrm>
          <a:prstGeom prst="wedgeEllipseCallout">
            <a:avLst>
              <a:gd name="adj1" fmla="val -57630"/>
              <a:gd name="adj2" fmla="val 1450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2</a:t>
            </a:r>
            <a:r>
              <a:rPr lang="en-US" sz="2400" baseline="30000" dirty="0" smtClean="0"/>
              <a:t>nd</a:t>
            </a:r>
            <a:r>
              <a:rPr lang="en-US" sz="2400" dirty="0" smtClean="0"/>
              <a:t> Premise = Quote From At Least 2 Sources In the Paragraph</a:t>
            </a:r>
            <a:endParaRPr lang="en-US" sz="2400" dirty="0"/>
          </a:p>
        </p:txBody>
      </p:sp>
      <p:sp>
        <p:nvSpPr>
          <p:cNvPr id="7" name="Oval Callout 6"/>
          <p:cNvSpPr/>
          <p:nvPr/>
        </p:nvSpPr>
        <p:spPr>
          <a:xfrm>
            <a:off x="5486400" y="4876800"/>
            <a:ext cx="3124200" cy="1752600"/>
          </a:xfrm>
          <a:prstGeom prst="wedgeEllipseCallout">
            <a:avLst>
              <a:gd name="adj1" fmla="val -50545"/>
              <a:gd name="adj2" fmla="val -370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Conclusion = Analysis of Your Quotes</a:t>
            </a:r>
            <a:endParaRPr lang="en-US" sz="2400" dirty="0"/>
          </a:p>
        </p:txBody>
      </p:sp>
      <p:pic>
        <p:nvPicPr>
          <p:cNvPr id="9" name="Picture 2" descr="http://ecx.images-amazon.com/images/I/51SvoCcfxiL.jpg"/>
          <p:cNvPicPr>
            <a:picLocks noGrp="1" noChangeAspect="1" noChangeArrowheads="1"/>
          </p:cNvPicPr>
          <p:nvPr>
            <p:ph idx="1"/>
          </p:nvPr>
        </p:nvPicPr>
        <p:blipFill>
          <a:blip r:embed="rId2" cstate="print"/>
          <a:srcRect/>
          <a:stretch>
            <a:fillRect/>
          </a:stretch>
        </p:blipFill>
        <p:spPr bwMode="auto">
          <a:xfrm>
            <a:off x="4038600" y="2819400"/>
            <a:ext cx="1688053" cy="248243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868362"/>
          </a:xfrm>
        </p:spPr>
        <p:txBody>
          <a:bodyPr/>
          <a:lstStyle/>
          <a:p>
            <a:pPr algn="ctr"/>
            <a:r>
              <a:rPr lang="en-US" dirty="0" smtClean="0"/>
              <a:t>Another Student Syllogism</a:t>
            </a:r>
            <a:endParaRPr lang="en-US" dirty="0"/>
          </a:p>
        </p:txBody>
      </p:sp>
      <p:sp>
        <p:nvSpPr>
          <p:cNvPr id="5" name="Oval Callout 4"/>
          <p:cNvSpPr/>
          <p:nvPr/>
        </p:nvSpPr>
        <p:spPr>
          <a:xfrm>
            <a:off x="304800" y="2590800"/>
            <a:ext cx="2971800" cy="1679448"/>
          </a:xfrm>
          <a:prstGeom prst="wedgeEllipseCallout">
            <a:avLst>
              <a:gd name="adj1" fmla="val 68024"/>
              <a:gd name="adj2" fmla="val -194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1</a:t>
            </a:r>
            <a:r>
              <a:rPr lang="en-US" sz="2400" baseline="30000" dirty="0" smtClean="0"/>
              <a:t>st</a:t>
            </a:r>
            <a:r>
              <a:rPr lang="en-US" sz="2400" dirty="0" smtClean="0"/>
              <a:t> Premise Must Argue a Point !!!</a:t>
            </a:r>
            <a:endParaRPr lang="en-US" sz="2400" dirty="0"/>
          </a:p>
        </p:txBody>
      </p:sp>
      <p:sp>
        <p:nvSpPr>
          <p:cNvPr id="6" name="Oval Callout 5"/>
          <p:cNvSpPr/>
          <p:nvPr/>
        </p:nvSpPr>
        <p:spPr>
          <a:xfrm>
            <a:off x="4953000" y="3352800"/>
            <a:ext cx="2971800" cy="1222248"/>
          </a:xfrm>
          <a:prstGeom prst="wedgeEllipseCallout">
            <a:avLst>
              <a:gd name="adj1" fmla="val -60940"/>
              <a:gd name="adj2" fmla="val -9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Embed Your Quotes !!!</a:t>
            </a:r>
            <a:endParaRPr lang="en-US" sz="2400" dirty="0"/>
          </a:p>
        </p:txBody>
      </p:sp>
      <p:pic>
        <p:nvPicPr>
          <p:cNvPr id="8" name="Picture 2" descr="http://ecx.images-amazon.com/images/I/51SvoCcfxiL.jpg"/>
          <p:cNvPicPr>
            <a:picLocks noGrp="1" noChangeAspect="1" noChangeArrowheads="1"/>
          </p:cNvPicPr>
          <p:nvPr>
            <p:ph idx="1"/>
          </p:nvPr>
        </p:nvPicPr>
        <p:blipFill>
          <a:blip r:embed="rId2" cstate="print"/>
          <a:srcRect/>
          <a:stretch>
            <a:fillRect/>
          </a:stretch>
        </p:blipFill>
        <p:spPr bwMode="auto">
          <a:xfrm>
            <a:off x="3352801" y="1905000"/>
            <a:ext cx="1828799" cy="296499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28600"/>
            <a:ext cx="9448800" cy="1754326"/>
          </a:xfrm>
          <a:prstGeom prst="rect">
            <a:avLst/>
          </a:prstGeom>
          <a:noFill/>
        </p:spPr>
        <p:txBody>
          <a:bodyPr wrap="squar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Constructing the Introduction</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 name="Oval Callout 7"/>
          <p:cNvSpPr/>
          <p:nvPr/>
        </p:nvSpPr>
        <p:spPr>
          <a:xfrm>
            <a:off x="0" y="2895600"/>
            <a:ext cx="2743200" cy="1981200"/>
          </a:xfrm>
          <a:prstGeom prst="wedgeEllipseCallout">
            <a:avLst>
              <a:gd name="adj1" fmla="val 111995"/>
              <a:gd name="adj2" fmla="val 9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Declare Your Thesis !!!</a:t>
            </a:r>
            <a:endParaRPr lang="en-US" sz="2800" dirty="0"/>
          </a:p>
        </p:txBody>
      </p:sp>
      <p:pic>
        <p:nvPicPr>
          <p:cNvPr id="13314" name="Picture 2" descr="http://img0.etsystatic.com/015/0/6606431/il_570xN.430662716_7qd6.jpg"/>
          <p:cNvPicPr>
            <a:picLocks noChangeAspect="1" noChangeArrowheads="1"/>
          </p:cNvPicPr>
          <p:nvPr/>
        </p:nvPicPr>
        <p:blipFill>
          <a:blip r:embed="rId2" cstate="print"/>
          <a:srcRect/>
          <a:stretch>
            <a:fillRect/>
          </a:stretch>
        </p:blipFill>
        <p:spPr bwMode="auto">
          <a:xfrm>
            <a:off x="3581400" y="2209800"/>
            <a:ext cx="2790825" cy="37433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43000" y="228600"/>
            <a:ext cx="6898235" cy="923330"/>
          </a:xfrm>
          <a:prstGeom prst="rect">
            <a:avLst/>
          </a:prstGeom>
          <a:noFill/>
        </p:spPr>
        <p:txBody>
          <a:bodyPr wrap="none" lIns="91440" tIns="45720" rIns="91440" bIns="45720">
            <a:spAutoFit/>
          </a:bodyPr>
          <a:lstStyle/>
          <a:p>
            <a:pPr algn="ctr"/>
            <a:r>
              <a:rPr lang="en-US" sz="5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Declare Your Thesis</a:t>
            </a:r>
            <a:endParaRPr lang="en-US"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55303" name="Picture 7"/>
          <p:cNvPicPr>
            <a:picLocks noChangeAspect="1" noChangeArrowheads="1"/>
          </p:cNvPicPr>
          <p:nvPr/>
        </p:nvPicPr>
        <p:blipFill>
          <a:blip r:embed="rId2" cstate="print"/>
          <a:srcRect/>
          <a:stretch>
            <a:fillRect/>
          </a:stretch>
        </p:blipFill>
        <p:spPr bwMode="auto">
          <a:xfrm>
            <a:off x="8077200" y="152400"/>
            <a:ext cx="895350" cy="895350"/>
          </a:xfrm>
          <a:prstGeom prst="rect">
            <a:avLst/>
          </a:prstGeom>
          <a:noFill/>
          <a:ln w="9525">
            <a:noFill/>
            <a:miter lim="800000"/>
            <a:headEnd/>
            <a:tailEnd/>
          </a:ln>
        </p:spPr>
      </p:pic>
      <p:pic>
        <p:nvPicPr>
          <p:cNvPr id="55304" name="Picture 8"/>
          <p:cNvPicPr>
            <a:picLocks noChangeAspect="1" noChangeArrowheads="1"/>
          </p:cNvPicPr>
          <p:nvPr/>
        </p:nvPicPr>
        <p:blipFill>
          <a:blip r:embed="rId3" cstate="print"/>
          <a:srcRect/>
          <a:stretch>
            <a:fillRect/>
          </a:stretch>
        </p:blipFill>
        <p:spPr bwMode="auto">
          <a:xfrm>
            <a:off x="228600" y="152400"/>
            <a:ext cx="1009650" cy="967245"/>
          </a:xfrm>
          <a:prstGeom prst="rect">
            <a:avLst/>
          </a:prstGeom>
          <a:noFill/>
          <a:ln w="9525">
            <a:noFill/>
            <a:miter lim="800000"/>
            <a:headEnd/>
            <a:tailEnd/>
          </a:ln>
        </p:spPr>
      </p:pic>
      <p:pic>
        <p:nvPicPr>
          <p:cNvPr id="55305" name="Picture 9"/>
          <p:cNvPicPr>
            <a:picLocks noChangeAspect="1" noChangeArrowheads="1"/>
          </p:cNvPicPr>
          <p:nvPr/>
        </p:nvPicPr>
        <p:blipFill>
          <a:blip r:embed="rId4" cstate="print"/>
          <a:srcRect/>
          <a:stretch>
            <a:fillRect/>
          </a:stretch>
        </p:blipFill>
        <p:spPr bwMode="auto">
          <a:xfrm>
            <a:off x="3200400" y="2057400"/>
            <a:ext cx="2545566" cy="3124200"/>
          </a:xfrm>
          <a:prstGeom prst="rect">
            <a:avLst/>
          </a:prstGeom>
          <a:noFill/>
          <a:ln w="9525">
            <a:noFill/>
            <a:miter lim="800000"/>
            <a:headEnd/>
            <a:tailEnd/>
          </a:ln>
        </p:spPr>
      </p:pic>
      <p:sp>
        <p:nvSpPr>
          <p:cNvPr id="12" name="Oval Callout 11"/>
          <p:cNvSpPr/>
          <p:nvPr/>
        </p:nvSpPr>
        <p:spPr>
          <a:xfrm>
            <a:off x="4800600" y="2438400"/>
            <a:ext cx="2819400" cy="1298448"/>
          </a:xfrm>
          <a:prstGeom prst="wedgeEllipseCallout">
            <a:avLst>
              <a:gd name="adj1" fmla="val -50809"/>
              <a:gd name="adj2" fmla="val 272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You Have a Triangulated Head</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5613" y="274638"/>
            <a:ext cx="8226425" cy="715962"/>
          </a:xfrm>
        </p:spPr>
        <p:txBody>
          <a:bodyPr/>
          <a:lstStyle/>
          <a:p>
            <a:pPr algn="ctr"/>
            <a:r>
              <a:rPr lang="en-US" dirty="0" smtClean="0"/>
              <a:t>Student Sample Introduction</a:t>
            </a:r>
            <a:endParaRPr lang="en-US" dirty="0"/>
          </a:p>
        </p:txBody>
      </p:sp>
      <p:sp>
        <p:nvSpPr>
          <p:cNvPr id="56323" name="Rectangle 3"/>
          <p:cNvSpPr>
            <a:spLocks noGrp="1" noChangeArrowheads="1"/>
          </p:cNvSpPr>
          <p:nvPr>
            <p:ph type="body" idx="1"/>
          </p:nvPr>
        </p:nvSpPr>
        <p:spPr>
          <a:xfrm>
            <a:off x="455613" y="1600201"/>
            <a:ext cx="8226425" cy="2133600"/>
          </a:xfrm>
        </p:spPr>
        <p:txBody>
          <a:bodyPr/>
          <a:lstStyle/>
          <a:p>
            <a:r>
              <a:rPr lang="en-US" dirty="0" smtClean="0"/>
              <a:t>It is ethically acceptable to end the suffering of those living in agony. Mercy killings become necessary once a person is overwhelmed with intolerable pain or can no longer live a fulfilling life.</a:t>
            </a:r>
            <a:endParaRPr lang="en-US" dirty="0"/>
          </a:p>
        </p:txBody>
      </p:sp>
      <p:pic>
        <p:nvPicPr>
          <p:cNvPr id="11266" name="Picture 2" descr="http://2.bp.blogspot.com/_RAOOro08Ij8/TMFnw11qwtI/AAAAAAAAABc/faLlEs4PptI/s320/Clipart-Cartoon-Design-26.gif"/>
          <p:cNvPicPr>
            <a:picLocks noChangeAspect="1" noChangeArrowheads="1"/>
          </p:cNvPicPr>
          <p:nvPr/>
        </p:nvPicPr>
        <p:blipFill>
          <a:blip r:embed="rId2" cstate="print"/>
          <a:srcRect/>
          <a:stretch>
            <a:fillRect/>
          </a:stretch>
        </p:blipFill>
        <p:spPr bwMode="auto">
          <a:xfrm>
            <a:off x="2819400" y="3657600"/>
            <a:ext cx="3048000" cy="304800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944562"/>
          </a:xfrm>
        </p:spPr>
        <p:txBody>
          <a:bodyPr/>
          <a:lstStyle/>
          <a:p>
            <a:pPr algn="ctr"/>
            <a:r>
              <a:rPr lang="en-US" dirty="0" smtClean="0"/>
              <a:t>Student Sample Introduction</a:t>
            </a:r>
            <a:endParaRPr lang="en-US" dirty="0"/>
          </a:p>
        </p:txBody>
      </p:sp>
      <p:sp>
        <p:nvSpPr>
          <p:cNvPr id="3" name="Content Placeholder 2"/>
          <p:cNvSpPr>
            <a:spLocks noGrp="1"/>
          </p:cNvSpPr>
          <p:nvPr>
            <p:ph idx="1"/>
          </p:nvPr>
        </p:nvSpPr>
        <p:spPr>
          <a:xfrm>
            <a:off x="455613" y="1600201"/>
            <a:ext cx="8226425" cy="1828800"/>
          </a:xfrm>
        </p:spPr>
        <p:txBody>
          <a:bodyPr/>
          <a:lstStyle/>
          <a:p>
            <a:r>
              <a:rPr lang="en-US" dirty="0" smtClean="0"/>
              <a:t>It is morally acceptable to end the pain of those that are suffering. Forcing people to endure intense pain is inhumane. </a:t>
            </a:r>
          </a:p>
          <a:p>
            <a:endParaRPr lang="en-US" dirty="0"/>
          </a:p>
        </p:txBody>
      </p:sp>
      <p:pic>
        <p:nvPicPr>
          <p:cNvPr id="10242" name="Picture 2" descr="http://dibuixos.estaticos.org/dibuixos/pintats/201143/f14e9c69e1d8b70baa37519073d3eacf_135.png"/>
          <p:cNvPicPr>
            <a:picLocks noChangeAspect="1" noChangeArrowheads="1"/>
          </p:cNvPicPr>
          <p:nvPr/>
        </p:nvPicPr>
        <p:blipFill>
          <a:blip r:embed="rId2" cstate="print"/>
          <a:srcRect/>
          <a:stretch>
            <a:fillRect/>
          </a:stretch>
        </p:blipFill>
        <p:spPr bwMode="auto">
          <a:xfrm>
            <a:off x="3352800" y="3810000"/>
            <a:ext cx="1752600" cy="2438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868362"/>
          </a:xfrm>
        </p:spPr>
        <p:txBody>
          <a:bodyPr/>
          <a:lstStyle/>
          <a:p>
            <a:pPr algn="ctr"/>
            <a:r>
              <a:rPr lang="en-US" dirty="0" smtClean="0"/>
              <a:t>Student Sample Introduction</a:t>
            </a:r>
            <a:endParaRPr lang="en-US" dirty="0"/>
          </a:p>
        </p:txBody>
      </p:sp>
      <p:sp>
        <p:nvSpPr>
          <p:cNvPr id="3" name="Content Placeholder 2"/>
          <p:cNvSpPr>
            <a:spLocks noGrp="1"/>
          </p:cNvSpPr>
          <p:nvPr>
            <p:ph idx="1"/>
          </p:nvPr>
        </p:nvSpPr>
        <p:spPr>
          <a:xfrm>
            <a:off x="455613" y="1600201"/>
            <a:ext cx="8226425" cy="2209800"/>
          </a:xfrm>
        </p:spPr>
        <p:txBody>
          <a:bodyPr/>
          <a:lstStyle/>
          <a:p>
            <a:r>
              <a:rPr lang="en-US" dirty="0" smtClean="0"/>
              <a:t>One must ethically draw the line between what is right and what is law. At times, what one has the </a:t>
            </a:r>
            <a:r>
              <a:rPr lang="en-US" dirty="0" smtClean="0"/>
              <a:t>at </a:t>
            </a:r>
            <a:r>
              <a:rPr lang="en-US" dirty="0" smtClean="0"/>
              <a:t>to do may not permit them to do the right thing. </a:t>
            </a:r>
          </a:p>
          <a:p>
            <a:endParaRPr lang="en-US" dirty="0"/>
          </a:p>
        </p:txBody>
      </p:sp>
      <p:sp>
        <p:nvSpPr>
          <p:cNvPr id="9218" name="AutoShape 2" descr="data:image/jpeg;base64,/9j/4AAQSkZJRgABAQAAAQABAAD/2wCEAAkGBxQSEhUUEhQWFhUXGRwZGBgXGSAcHBwaHhgaGh4XHCAeHCggHR8lHB4YITEhJSkrLi4uGB8zODMtOCgtLisBCgoKDg0OGBAQGiwkHiQrLCwsLCwsLSwsLC8sLCwuLCwsLCwsLC0sLCwsLCwsNCwsLCwsLCwsLCwsLCwsLCwsLP/AABEIAPAA0gMBIgACEQEDEQH/xAAbAAACAgMBAAAAAAAAAAAAAAAABQQGAgMHAf/EAEMQAAIBAwIFAwIEAwQIBQUBAAECAwAEERIhBQYTMUEiUWEUMgdCcYEjUpEVM4KhFiRTYrHB0fA0Q3Lh8SVjc4OiF//EABoBAQACAwEAAAAAAAAAAAAAAAABAwIEBQb/xAArEQEAAgIBBAEDAwQDAAAAAAAAAQIDEQQSITFBE1FxsQUiMkJhocEUgZH/2gAMAwEAAhEDEQA/AO40UUUBRRRQFFFFAUUViWAoTOmVFamnArV9YKyisqrZsdfMpVFRxdig3Yp0yj58f1SKKhPfVqN9WUY7KrczFHsyopWb00C+NT8VmH/PxGlFQFv6yF8Kx+OyyOZin2m0VFS8BrcsoNRNZhbXNS3iWyiiisVoooooCiiigKKKKAooooCiiigKwkkA71quLjTS2e5JqymObNPkcuuPtHlJlvKivcmo7Gsc1tVxxDj5OTe/mW0zGsNdYE0VnEQom0yz1mgyGsM0VOkbZaq8zXlGKIe15mvTXlB7mvQaxqNPxCNG0FsvjOhQWfHvpUFsfOKTqPLKsTadQ3XV6sQBYndgoABYlmOAAAMnJrRa8xwM5j6oSQbGOTMb+d9L4YjbYgYNQjxKP6uHrssEcRZgZnWMtIV0IFRm1dmc5IHYYqy33DLW8UdWKGdfBZVcfsd65+bmRS+ojcOtx/0+bY+q0zEttpfZAIII96Yo+a51yxaotzdSWyCK1JWOJFyEZkyXmUdgCzadtjozVytLnFWzTqrFojTKnI+LJOO07j6mtFeK2a9qh04nYooooCiiigKKKKAqNc3OK3TPgUlmk1GrcdNtLmcj446a+ZeTS5rSaDWNbkRpwbWmZ3Ior2tN1cJGjSSEKiAsxPYADJJ/askRG5VwcwS3YP0Cr0+31MudJOcHpoN3xvuSoz70s4lYPadC5EtxNIJ0EzMzHVG2VYdNfSFBIICr4FL+Tr+S3gW2jgZ5ZJJHt4idJFuWyJZTg9Nck+CT4FNOLcNuZZYrae5OuZWYpagIkYUDBlJbqshb05Upn48eUnJ+pcjl9VZiMVbdvpaPzP4eyw8HjY8PTFe8x3+qwrx1fMM4X+Yx/wDLOofutMLS5WVFdDqVhkH3H71Un5CIBb/VmHfRIk79t9Jke5O238uPin3K/Flu7WKdV0Bxuo3AIJUgHAyMg4NejwTl7/JMf9RMf7l5/n8OuGImtZj7zE/g1or2vK2HMFFFFB465BwcfI8fNUfWv/hrVZryWM6ZGMhjhDgYJnZMK7eSMM3vV5qn8Vhm4fbymC4VIdTuq9DXMZJXJEasX0nLtgZQkec4qvJG48OhwJx9erzMfb2lcvcGaxIEiW5FxIxkMaMoRyiKiIMNlTpYksR6jnzio/PfDVgjjmswtvO1xCmpBpEgdtGmRVwJF3zg57VYuVbW4jtoxdymWcjU5IAwTvoGkDZe2f1/QULnHjFpeFugbhr+GQxwCFmIDq2A/mLQc+onfGR4rXmsTHd6i+q4+3bt7W3lqQpqgKaVjAKdsKpJHRyO+gjY+UKHvmnyNSuDh79SOVpSCExIigaHcqoLdtQxpHmma1s1jUal47Patr9Vff59mlnceDTAGkCNjemdnc+DWtlx+4dLh8n+i0ptFFFUOoKKKKAopL/pCvX6Wg6dXT15/P2xj2ztn/LG9OHO1ETOoLr+fxS4mttycmtVb9K6h5rPkm95mWQOf1rDGKKyzn9ay8K/P3Y1z78SOMepbfGqKMLNOo7yEtiG2Gxz1HGSPZa6BVUbk4PxBrqRgY9SSrFj/wA5UCB2PnSBlR7kmq81bXp019/j22OHemPJ139ePuh8kSTQXc8d5GXuZ9EokjAKiLSAUyT6VjfIx5zkZq+NboXDlV1gFQ2BqAOCQD3wcDb4qoc6xzW6tf2rASxRMrqw1K0eQxOMj1Luw99xSnmvjtzCeHwRJJdRSqryuq5aYbZXbYA5DEdsEDtmquiuP9sePT0vD5fy4eqe8x5PuEWqXQmebMw68qrqYtGUDYUKoOggDA7dwfNWBECgBQAB2A2A/Sqxylxyaee4gkt0gS3EYCo2rDMCdBIAXIXGQvb5q01s11rs81zLZJy26/8Aze9CiivayajyiiiiBSjmm1kktz0gTIjxyqAQCenIrlRnbJAI396b0l5w4m1tayPGMyNiOMe8jkKv+Zz+1RPhdgm0ZKzXztMfiiXNi88D4V4nKOfTggMN8/aQwwc9sUt5DgjWwtukAFMak4IOWI9RJHc6s5qu8G5Xt4iLR5ZpdCLKYHc9EkllL6Rs2XUnScgbe9MOCSm14i9rsILlWniHtKMdRAPAI9WPfNYxWa95dv8AUb/Njjp9d1yrMbf9KBtWOany4Pj7vc1sikwa05r0UmGMTMTs9s5cisOJX4hXUyOwzvoXUR8neothJvSrnS5zpi0KdupmUZjONXpHqALjAIB8lex3rSyV1L0fEy/JjhKfnC2UkMXVgcEFDkEdwfkV7WcPA1KggRYIH3Q5PbyS+Sf1ryq20wF0vX19BdHV6fU1+vq7pq6WnHjTrzq0740706umwtVbhbLJfmVG1gqcFo0AI9AzHIIFZtIyCutsasHG1WPiJ2rKkbtCnkW6cdpKZDWFBpVxTjscLCMJJNMRqEMCGR9P8xA2Ud92I7Vv+IecrS151WNyamg1X7Hmb6lilnbyzugzKpxF0jkgI/UIw5IPpGe2akRcd/htLJb3ESRkrK0iACNhjOfVllGQdahkxvnviOuv1WTxc2t9MnQ3/WsMVXrnjkywteLArWStgvrPVKBtLTqmnSUB3+7JAJG2Myv9J4Tv6+lqCfUaf4GvONBfxv6dWNOds5qOuv1ZTxsuo3Xuz5gtGuYmtE++dHXJ7ImMNIffGRgeSQNtyEEnHb7hyQ209mrbLFDOkuIWIGldZK5QnGcec4FWrkgtN17p1ZRI+iEOCGEUfpyQd11SdRsd8EZpjZ3MPEIZkeLVGJZYGWQAhjG5Qn9CRt5rmZuZMZZ14h3eDinBj/vPeXOeS+E3SNeBZQ12kizyIf7qYTLnRvujBkcBxtgjIPi48L4mk6krlWU4kjbZ428q48H/ACPcZFM+XeWILLqGHWTKRqaR2dsKCFXLEnSMnA+TXN7+9lsOMSNdyNLG8ar1NA9MTMxhyEGWYSLJGTjfUnvirONyurJNf6fX9lHN4kZKzeP5R/l0KikEPNkPUVJUnt9e0bXETRq/wpO2fg4PxT6ulExPhwr47U7WjT2io3EeIRwJrlYKuQB5JJ7KoG7MfCjJNL5eNS5Cx2F47EagDGqApvltTOAD40Nh9x6aibRHllTBkv8AxjZzVV5gmE15bWwyekfqZPYABljB+S5z/hp7wricdxGssZOls7EYYEHBVh3BBBBHxVX5dk617xCcfb1EgX/9S4Yj/ExrKO8w2OJin5JmfTHilwI+JwMzKi/TS6mY4BAdMDJ9jv8Auaj8w8ctFnspuqjyRyjCqdwko0GRiB9uCDpyM7HcDDNuceHxvaSu8UckkcbvFrUNpYLkNv8AoNvPnbvlzFFHJHaiRQBcK0TY29UkJb27+g1jkmd9PqXapii9Jn6QbcQ43FE+ltbPgMyxRvIVU5wzBFOkHB3PsamWtwsih42DKexU5Fc75B460FlcG5n6M5vkiaYhCzaFQsH1kDQEVhkYwDtud7nxrgk30v1dvLB9Wo6jyIGSGZBlipUMwPowAxydhuKp+fvqYc+/6Z+39tu5tXtabSfXGjEYLKGx7ZAOK3Zq9yJiYnTdbtg1p5wmPQXBAyWySdOAEJJB60WD85P6UgPOMKvHqWRYJHMaXLACFnUElQxbONjhsYODg034hxG3eBJpY3eMOoDEmL72Cq41sgZdRU9/AONhWrm1PeHY/T63pMxaPJ1Z2i9NMxuDpGxfJGw2JD4J+RtXle23GIiilRIFKgr/AAZBtjb8ntRWu6pPwq1CXrJGAqAOQEUYTdMqf4Q06vhj9vxTLmK/WJCzb9gFHdmJwqgeSTgCo9lwuWO7eXvG5b8/uc6iNOSRgKN9gAPAqY/D7aWfqlFM0BzqOQRlTgnwRgnGf+VZVnU7V5cfyV6ZQLPl13Gq6lfURvHCxRF+NQw7Ee+QD7CvOBcIks3utK9VHdZEZm/isNODEWPfSR6SxAwwHgmpXH+YltzHHGjTzzZ6USEZYD7nZjsiDyx/bNL7rnQWrovEIGtVkbSsxdXh1YJ0lxgqdj9ygfNJtafKaYqU/jGkuw5isCDNHLCvV0l2OEbJ9KiTOCrflAbB8Um5yvxPMbR5elbIFa4K/wB5MWyyWsSjLHUoJfSCSCAO5x5YXX+rPFacKd7Mhsh2SMyhs6mWN/UwbO2vTn+lKuS+Wbm4i601zc2+kvFABGiT9FHYJ1ndGZjjYDOMKDvk1isOuXFub+zfrJFb28oCRwImphFpZHDZwFLHsuMrpwc7gbuU7QXHCjaS90SWzk2xuhaIsB4yAGH6ik1y1/w2aO0tybmO6LdGWYD+BKWLydTQoDJpLOBtuCBsKn/6N31nG81rdvcTFjLJBKkYjmY41KmlQ0bEDY6iM4zQVPl3nviMdv67JHhjUJFKCURxGemQzEtoLEbEjGe+Ac10/gNuyW8YkAEpGqUL26jep8f4ia5V+HvBLjiVobefqW1lEzoVXaWV+qz6WLDKqmQDtkmrRZ8clsLr6CR5L8aNcbINU8Y/2c+NtxurnGfPvWtmw770ZzMel9qjfiXwzV0ZVIVmb6ck+C5DQv8AqlwkR/Rm96YHn206JkUuZA4j+n0ET9Vs6Y+mcEE4JydsAnO1QeOWvFL23ZBBbW+dLxiSVnkV0YOhOhdCsGVT3YVThpeLb0ROpL77gV5x2zV5LqO3ikCukMcQkIYeXkYhtWrOy4x2yfOx7XjMUAPRtppAdGFkIY49InOcLg7MUyCAf2EDkPmO8c3FnbWqpJFPIXMzHpwBjqZSV3kJl6mkLj04yasN/wA5ycPlEXEghDxloZbdGw7ggGDQSxD7gj1YOfFdGt5r4UZcNMn8o2rEMd9HxjpsqXzQQrIGCiNYdZOsBS+Os4XShZhsc9s0559/EA27C3tWRbnTI7CVSAvTTqBd8Kwk0tGCG7nY7VhDccTh+rvYrCPE7CQxSzETaUhVFGhVKA+knGrJzisbXmLhsFmb65njuZriPWwfSHfSTiGOIk6FVsqB75JJO9RMzM92VaxWNRHZ5f8ALtg3D5eJiN45JI/rRIrYkRynU0xk7AE7FexzXvKHDvp7SEPvIy9R8+Xf1sx/c7Cm3E+LSi0b+0LEpbuuG6Difpx4+6RCg2XbZQ42Odq55znfyxRN9DxGe7kVBI5jhjKJERq1yyBdmK7+/nAq7Dkikz1Mb034X26j1qynfUCDn5GKT3dyJOFW0+x6JgkbxgRsElP7Lr/pXLeT7fjXEmItp5tAPqkeQiMHHbO++/ZQT2PtXVOXeVOIW0cdgTF0SJHkugNf3HJi6b/mLN9xyCAds1Zk5Fba1CzBHR1Rb2WcNggn4iDZ4mW4Vo7p40Eixrp+8OwMalsKrLuSMYG1Wez/AAyhgkAgkkW0YfxrZncq5GSCDrGxJ9SkEEADyco+D8LveDD6C3AmF3MTBcNnRD6fWJI/cKuoYOGOe2KsdzytfRKZLbic7zgZ0XARoXIH26VQGMH3U7fNa97dU7YxGo0aXXJtk7M8kAYkYAJYhAP9kucRnzlcb1SeT+GzX0Iknu5YrOSR0t4iyieRMkBZJSMnYNgL6sDJJpzLxrjX05naxtlCgl4DKxlIUHJVgCgz3C77VXuVOMSDh9ukF5apHuY1a3kmnVQ5+9UfGVbbXjB2Pc1EWn6onHSfMQto5KjKfSNMXtEMTpExDPG0bAhAx/8AKKrjBGfu332Y84XAjSI6ghD5B0K3gjAZv7snIGoAn4xkipct8RdbqeOwljv5Zgs1xPIemsRwVCEoD7ALEFBXDZNN+NcZdoE+piNtIshVg2lkOBjUjMyBlO2D377bHGLNc4HyqkdiAf8AL53opbDaTMoPV7gHsw7j2LbUUQWW1s/9oOx6sSndQmOnJp2Jf+I27awf7tW9H3EZzjzHys13eRMzEWvTIuIw2OqVbVGjjymSxO++MdjWmwtQeIszJpILlS3RznK/b/B6hDLg51nGrHg4m8xcQurZeqrW7jIUQsrh3YnZUZS2piM7aP6AE0FZXgsXD+Iv/ZsJlupociFmCQW8RcZcnSWUM4yEXOTq7DtlzvDeC1Y8RW2uLPKmdLdJI5I1V1bqIWdtQGN/tOCcU/5Uty0tzfTNGHm0IY0YN0ViDeh3BI1+olgNgdt8ZOy8v4mmS3lGrrq3cZBGdJUNnA9JBAxuNVEtV5zK0j/TcNVZpAql5XJ6MKkAjWQcu5GCEG/uRXtxYcRiTqpeCeRd2gaFFjcAbqhUdRGO+CzsM4yK38C4bHYxC3hTQsYViFJIOt2B2O5O2c96ci8GdwR77jb5IByKIVbh/OE94DLw+0EsC7F5pDCzPj1JGvTbdTsS2BnYe9O+WeYY72IugZGVjHJG+zxyL9yMPce/kUy9KDYBRnsB5J9h3JNU675Cs5bqe5lWUGcLtqKhHA0mRSjZViNPf2PuaB/zFzFb2UZaeWOMkMUV2ALEDOAO5/8AeoHIFokVjDIcdW5VZ5XPd5ZVDsT74zgDwAKU8E5LMU121/MLwTRrEjOp6iwAMCjEbDOdyMZIzUCy/Dazj1R3U8k53FqC7A28WcoIxqJ1Kfz/AANhQWy55Qt3v4uIEETxoU2xpbIKgsMdwCQCMd984FP6pHInHpUia24i4E8MrRI7nBnQfY4/3iNsdzj3zTjjHMvSbpw209zL3KRqAFHu7OVUZ/c0Da14fFE0jxxqjStqkKjBZgMZb3OKzntEcqXRWKHUhZQSrYxqXPY4J3FIOD83daTpS2txbyeBIFKN32WRWKE7diQafR3SnO+NP3A+P1oN9c94/wADsuHh/p7OKa6vpdMccvqUvnWTvnRGm7nHwPbF6N0AMlWC/wAxG3647gftXPV400/E2vLa1ku4IoRDDIpWNBIznqFDKyhtQ0DWNtiM+4WLj3GhIrWluQ1w56LExO8UbGMOergjSpQ7HPcjvg1QBHLaWdvwiaP6brTtDNdKgEckOpvUHHaSQaU9W+9MP9JJ7e/upfo5EluRBDDDIw0tKqvqlZ0LIFVO+CSQP6TuK8lXV9Ew4hxCYa8EpDGqwLgggaTl2AIzqbBolf8AhnDoreJIYUCRoMKq9gP+Z+fNSq51ay8XB+iZgU2I4iqbmLH2iPBHWz2b7cb743bm3exEbQy3NwpdUlhlJldgxA6iFsFGUkEjOjTnYHBohbqKQXPMEkI1z2zRxfmYOHdB/O6qNOkedDuR3xgEiuwxNxiSSWR5hYI5SCOBynW0khp3cEMyls6VU9hmg6DXO+VuGNwRXEyRmCeZmeeMnMRcgIsgKjMfYax2J3GCSNttbycMu4VgeSWxuCVdJHLtBIOzqznVobsVJ2O9WnmQxyW08blMPG6HWdKZZSAGbBC9xv4olJteGQxyySxxqsk2kyMPzaRgE+M4PelXOjERoQxA1Ef3gj3KkA6i65wd9O+aqXLX4kR26/T8QeLMUarHPbv1opiqgMAVGRJn8hH/ACzZL2/juoRJNbXKIDlM4SQ7avt15AOB3we1EGltHhFBjuc4Gcyb5x5/inf9zRWuHmKEKB07hcADT9NKcbdshCDj4JFFBIFrolL9KDGWPUAw653P5TnPk6h+lROE2hndbubOoahCh+2NCcagPLsAMt7HAxvlRaW0Ut+6kHVGzSqSqZyW0vvqL7kKmoqMxoFGx3e8c4+lqMaHkYIZCka5Kxr3Y+w8AbkkHAODgFdpwQwSSR26iO3lLySqo1OXckF2Zie+2AOwX9KT8X4W78KRrd3kuIIopIH0sGLRAElifuLqNJHnNObXmiCW1jvCWSKUhFJJByXKqjhQcHVtkHzWuGee3YxJCrfcwZAFRFY+iOQasltR2I8Z7eSUngnHY7mzS9RyBIg1Zx6SCQU+Crah/wBiokU13MS8HRRQrBI2R9TE/mlcn0jzgAnzSO94CLXhQgklwFuElmdVOCTc5wqg5C5AG3arndXaxgNI6KCVSNiwz1GOFQHAO52waIVlecZjItnJbmC/0N01Y6om/KJkcfcuzbHB7+xrbYcpBEYi+u2nZD1ZOoMfJ6bAouPAxnY79684nxh7fiiRXyI1tMP9VuNGDDKcqYS/gt77dwPfF1Ntn7mZh7HGP8gM/vQU1LjiMaxxloZJHkANyfQvQXOSU3/iY3x2JNbrblC1iW4TSxeRHEkxJaU53VgxORgEYxjGKtsdsB87Y3x2HYbCtf0IznLdtPj7f5e3/vQVnlzlhbe3NvM7XOqTMjzDLEE5XOWbPYLnPjtUrlvgItFkj6jyhrlnBdiWCmMEISSSQvirC8AJzv4yPfByP6GjoDVnJ75x4zjGe2e1BWOa+XY7626EsjRJrLa0OCHV9s527ZG//SoHEuEi1+lltVIEUhV1BJ6kBBADdycP0yGNXZ4MnIJU+cef1BBFC243zvnYk75+P0/Sg5xxCXib4d0thG0wMkaFvqFhD5OSTggpjI8Crfw+4UxExANGzAKB/Jg7D9BnA+KmcWtHaCVULMxjYKpbGSVIALYyN/OaonIFzPYy2/C76NFcxF4HibUr6dRZHyMh1GTttigt91YqxieQKzJLrifGTnpkA/qRsf1reFDNlSVZiRvggkd1z3Hbz2qcbRT3zjOQPAO+48+fevPpd/uPsTgAke2QM0EVwAp05AMY2z81lMgUv4Hoz/6c7/t3z8VLktgfjbGB7e3aspYg2DuCOxHf/v4oK/zFxSO2t5pV+1QugJvqlJwqJ4LE6Rj5rSeMW8U0lu0TKIoBMpVRoC/yR4/PnfAG+RSXlhH4jxG5uJ2LQ2Uxgtoj2Eij1TMBsWwdj41H2rZwK7f+0eIhpdUf8NljVRhUw6fdjuzK23x4zRJldXEV3GUZJikyMGcAZQjAzlezDbBFV7iFqJb23HFHjSzijIjjlbSklzqxl8nSx05OD5z772Tid/FYw6hEVTVp0pjcvIAdz39TZPbzjNTY7mO5VtS+glQ6OuzZ0jsw9mXce4oIl/yHZTXNvdKgjkhYOpjChXx2DDTggdwe496kc6A9EYGV9WoaNX5Dgn+FJhffYfr4Kr8O5+hJd8NJJ+kkzDnf+BINSLn/AHTlf0xTzmq3ikiCzPpBJA9AkYkqdlUqxzjJyB4NEGtt9i9vtHbt28Z3orRb30OldMqYwMeodsbUUCThsUq38up5SjKxAO6/cuN+u2nAOFHTTIUnvqLM5uJ2sXUleWOPsJGdwuNOcA5O2Mn+tL7S0db0lUGj+IWcoQfWUOkMT68kbeAAR7YaXvA7aZw8sEUjjszorEfuRQck4s2YYWsUYcLsJkmaSVSfqGacaygIGY0V3bXjGe3YGuuTQekNq1KCreNwCDkkd8DtUTmnjdrZwE3ZURv6BHjUZM7aFQbtnOMf1qgcIl4yLaWC0syluwf6Z7qQJNHGy+lNOpjlCfTq8AA0Ssuhr2Rwyj6NRiM5B+ok6msMAD/drt37nPgUh5ptL+KzvY5yLiOKMXEd2QqOXWVZOmFUnZFU+ranP4fcetUtOiwFtNZRhLiOXAZNC+qTP5kO7ah71tPEL/iCn6aKO2tWBAkukLySqdsrCGGlCM/eckeBmgsN/BDd2jCUBopY8n9CuQwPgjuCOxANReReINccPtZXJLNEuSe5I21b++M/vXOoeC/Ss9lxS8nS26TSRGKXRA0SEB4SpBkUrqX0hiCGwPardYXl7NGiWFtHZ2yqFjkucl9AGBogUggYxjWwPxQXSiqhY8euba5jtOI9NuuSLe4iBVXYDJikQk6Hx2wSD+tNuNc1WdowW5uYomIzpZhqx76e+PmiDmil/CuOW9yD9PNHLjBIRgSM7jI7jbHemFAUUVRfxD5hnEsPDrBgLu5yS/8AsYhnMh9icHH6Hziguc93Gn3ui/8AqYD/AImq1zVy611Nb3lvcCKW1WTpnpiVTrXDAjUPAwMe5rXwv8N7CJR1oRcykeua4/iOx8n1ZA/QUv47+HjR5k4PILKVgUkXJ6TowwTp30uvdSB3GPkBr4Z+IFzcRxxW9n9RdhR9RpfRBC/lS5zlvOgZI7Z2NTbnmu8stL8Ttokt2IBnt5GcREnA6isobBO2pc4p7yhy5Fw+1jtotwoyzY3dz9zn9T48DA8U0vLRJUaOVQ6OMMrDIIPgigpHDOZOJ36mext7aO2yemboydSYAj1gJsinfBOe1bYeerjLRtwq7MsX96E0FAPeNyw6mRuABmrrBCqKERQqqAFUDAAGwAHgVnQUGx5bgv1NzaXdzDb3EnVmhQqA0gIDBsqWUkrhkzg4O1aufLKPhfCpmtMxadCAjBIDyBTgkE9mbHtnbFQ+WORrl5Ls3c1xDAbmZ4YIZennU5PVZk9RB2wufB2qTwvkGaS5ccTma7tIRi0SRs6gSSWmH5nUYXJznvRKLxMfTyvFeR3Nxw91jlhmRGkaN1IbTIyeoqCFIJG+2rV3pp/p3wtVBS5aRlyFiRGaQnUH0hNOe6jvgDFbeVG+iv5uG6iYTGLi0BydCFiskOT4V91HgNTnmXmiy4fpa7lSMtnSNJZz74Cgtj57UFX5ZuY7WW5v+Jyx2092RoikkAZIFGEUjP3eT/8ANWPi/F1Kwz22JxqOGjYsMFdx6EbY7Hx9o84rnv4aG0veKcQlmTrys+uB5I20iHJGAHHpYZUbjOBt5q5c0cJt4EOiONBKTqBVNGrSdwH9Kuc4AG7fG5oGS8n2j+uSAM7epyx9RY7knGBknOcDFFN7KJhGgLEkKoyVAPYdx4PxRRCuHizi7KmVcCQqYesOoFAJ1dPoZ06fX9/Y9/FQ7fhl5xAmeS8mtYST0orfSrFQcanYgnf2/erAnEonlaE6wcSDJIw2CA4A1atsjGVG3balywzS8KljjZkl6cqRMpKtkahGwxuCRpoFlrwa0tL2OW/vxPdaenbC4ZFZVLHBVRjU5zp1437Vfaq9ha2/FeGxddRIskQDFvvV8YfBO6urg/OVqL+G99NpubS4cyPZS9ESnu8ekMhb/e07H9qJMuZeTbS+aN54/XGQVdfS2Ac6GP5l+DVgooogs4vwGC6eB50DmB+pHnsGxjJHnwf1A9qZ0UUFf525b+vgWNZOlLHIssMoGrRIh2OPO2R+9bOW+V4bMMwzJPIcyzyYMkhPufA9lGwp5RQcx/EW6t7PifDJz04WaSUzS405iCAFXIGWyW2znerrYc1Wc8ckkFxFIsSl5NDAlVAJyR3A2Pf2pjcWMTsjvGjOmdDMoJXPfSSMjOB2qifiry/qEN1DCXMbFLkRbO9pIhWVdsF9u3kZJFBq5ZsZ+MIby8lmigkJ+ntoZDGAgOBJIyYZmJB84/5aeHcoX1hezXUJW/aSNYo2uJdEkagj7jpOoYA3GCcdt6Yclcwx2vALe6l1FIoQGCjJ2cpgDbzirBFxY3EiRfSyG2ng6nXJGn1Lnpsv3A4NEoD3/FYRrktrWdcZZYJWR1/TqjS39Vp3y7xqO9t47iHOiQbBu4IJBU/IIIrk45Tji4m1jfT3bW1wM2YE79NgN3gk3zkbAfGN8kV2DhvD47eJIYUCRoMKq9gP+/NEJVFFaLy7SJC8rqiDuzEAD9zQb6KqkX4h2JYhnkiXJUSyxPHGWXOVDsoGRg7GsuBc/Wd3IkcZkUyZ6TSxMiy6e/TZhhj8d/igtNFFeE0HJ+f+ZYbfj3DzJII1hikMrAFtpAVVMKCc5AOP97NYcjXEHEePX11qEyxRxrbkjZVIALKCMgg5H+Nvemv4S28Rtp+IzaNd1cSyCV8ZEYcoq5P2gFW2+RV3t+EW4mNzHFGJmXSZVABZSQcEjvuBv8CiTCqzz3PohVskAFsjWq/kO/qmiyR3GGO/jyLNSDm1mCoVd13YHQJCRlCNYEasWKgkhWGknB7gUQd2xyinc7Dc9+3n5ryqpBwq8ZVaO+kRCAVRoixVSNlLSDWxAwMv6jjfeig28Pc/XyKX1j1egDJBJBDHf0gLhdh/mTlmeFPFOHtiirI5a5D6iWGghenvhTqxn4qBG8312TE5AyASDpCMdyrqoXsqNhiT6sDGCacS3+hZ2cYWIFs+6hdWf+NAkveAXMMkkvDZYo+sdUsM6s0evGOsmkgo3uNw3wdzN5Q5cFjCymQyyyuZZ5W2LyN3OPA8AeBVf5A5lkHCPruIy7ZkfUwGRHq0quwGSTsPJyK1cKtrvjCi4uJJLSzY5it4jokkTw8sg9QB/lXG3+ZLoVVLnHnA2zpa2sf1F9L9kQOyr/tZD+VR/n8d61XvJbQqZOGXEsEqjIjeRpIHIH2ujk4z/MuCO+9Qfwo4NMv1V7fRlb24mYPqUjSiYVUXP5cg4IyCAu5xmiEqDl7igjMrcTJuSCen0kNvnv0wuA+PGvUD5xWfDufUFgtzdoY5tXSa3T1SGbO0aLnJLDDAHwwOcb1c6qXDfw/tYL+S+UuzuWYIxBRJGxqkQYyGIyO/Ymg8gvuLzAuttaW649KTyO8h9tXTGlM/4sfNQuEfifakSJef6tcwyNHJF6pN1OC6aVyU+SBj+hN7qFbcJgjlklSJFklwZHA9TYGBk0GfDOIxXEaywSLJG3ZlOQf+/apVck47Ff8AA7i7u7SOOXh8jLLJETgo5wjFQPt9R1EgYxj2pxwblFr60W4vri4NzOnUUpK8aQFhlBGisF9II+7OSKCLyLw8/wBo8TgkVltWCSR20mCmmVnJfQchclScfO4yNulooAwMADbA8fFcm4Jx+SC9SS9yskSfR3z/AJRv1Le7OBgRuNYLHZS3irN+H/KstpJczyzO7TyOca9SsvUYxy/DFDjA2xiiUD8V40urOVraRTdWDrOCp9SFd2//AJDbeSmPFXHlviy3drDcL2lRW/Q43H7HI/aqh+InQ4fw+9VGPVvWbTHnUzSyhUIQd8YGf/mpclseHcvuhYI8Nm4yTjEpjOwz5MhwB7kUEPh/ELzi000lrdG0somMUTJGrtM4+6Q6wQEB2AHelF/w2+vOI2lnxSMPbRF5OrGp6VyyjKax2Rsd0Jx92NiKuP4Z24h4TZjTpHRDkY8t6yf3JJpzwnjdvdAm3njlA76GBI+CAcj96DZxHhUM8JgmiR4iAChHpwO2PbG2MdqR86cq/VWQgttEUkJR7ZuyxvGRpxgHAxkbDzVooohRLX8PWmxJxO8nupSN0RzDCvnCrHpO3v5x2rTfcm3izRw2t7cR2EgJmBkDyxkDZYncF1V8+5wR810Gig5zwP8ADAI6JeTC5tbcMtrAVwo1MWLyjs7747Y87dqg3sV7w29Flw5R9PeHXE0gLJasM9UKO2nSAwUkDJ2811SigqvB+L3ENwtnflHd1Jt7hF0LNpGWRlydEijfAOCNx2IrdztamSNAses5Y4bGkAKSTgxSevGdPp7jGRndjx7gkd3GEkLKUYPG8baXRxnDKfBwSPkEikfErUdNYb5mmVGJVkRi7ALkMRGjH0+SNI7A5zgha7f7V79h93ft5+a8rRBYQ6V0xxkYGMKvbG3YYooNL8FjMomLTF1bUB15NAOkr9mvRjBIxjG9LueLCae2e3txhp/Q7/yodmP9Ksdaby2WVSjfae49x7H4NBzjiPAvr5rOxhB/s2zAaZ8eiZ0wqwA/m/NqI23PkCumKoAwNgO1YxqFAVRgAbADAAHgeB+lZ0BRRRQFFFFAUUUUEDjvEobaCSW4IESj1ZGc52CAfmLHYDzml/L3M0c8cpcdE27BJg+FVG0hsZJ7AEDJx2NJX/8AqPESW/8ABcPY/djTJdgd9/yxKe/8x+KVctWMfEp+MggvZXEkSrIpK62jQB9J8gMBuNqDbzjxG3tOJ29yXRkmj+nu0yCBDIf4U7j+TVlSTtg4/Vx//nkC/wDh7i8t/wCQRXDhUHsqsSun4ximcPJtkoUfTRnTD9OCw1ExYxoOe/6nelf4f3fSM/D5WIktpH6KuSWa1JzE4J+4AHR5xpxRLZw7k2ysdV3LqllQF2ubluo4ABJIJ2XAz2ApInDLjjnTnuQILJR1LeBvWZXx6JpxnBQbER+fPfeXzsrX99b8LDEQ6Dc3enYtGraUiz7M/cd8YNWe85hs7aWK2knijkfCxxk4Psox4z2GcZ8UEax4pKkc0UqM89tEGMnT6cUxKlhoOWxuMH29u1LOF2dpxi1ivOkIpXXIkibEsbgkEB1wTgjsdvcVZeOcSjtreWaZtMcaFmPnt49yTgAe5rnf4Wcr9Tg9uwkntpm1sJIpCCQZGKko2Y2BXHde2DQWvlLjMrTXFlckPPa6P4qjAljkXKuV/K2xDDtkZGxqz1XeVeUksnnl6ss89wVMssxBY6RhVGAAAN9v0HYDFiogUUVhK2ATkDAO57D5PxQZ0VQuI/iBLJM0HDLOS6dCVeU+iJWGRjLY1YI9x8ZrRDHzGw1luHIfEZDn9iRn/Img6JVb5vhIj1bsMuWwjMQDGVz6I3OAM5GMMDgnwaxac68TkuVsmsBFOMmSXJaIqMetCRjBz5J9sZ7XbjXA0u41jmPbc4SN8nBB/vY3A7ncAH5oGNucopznYb4xnbvjxRWSLgAewxvvRQZUUUUBRRRQFFFFAUUUUBRRRQVDjXIUdxJIRPPFDOwa5gjYBJSABnONSagAG0n1YHnetXCbieC4v4ERBDDFG1nCqgLgRnI2Gd3wDvV0rAwrqDYGoDGfOPag51+HHFeJtKDxDBinVumdsh1Oo7KowpU4AO/o+adc5wabnh9yEB0T9N2BIYLKpUbg7rqwSp+P3taRAbAAeaxnt1fAYAgEMM+47GgrHS6HF2cj03duqo5/LJCzZj/xK4Yf/jNVniH4VK17a3by5KuZryRmI1spDoEUghVz6T6hhVHmumXVqkq6ZFDDvg+/uPY/NQrrgsci6ZGd0/kZjg/r5P70HMvxG5gXickFhCWWzedFnu9J6ZbciJCRg7jOrtkDxmuuW0CxoqIAqqAqgdgAMAD9qjXXCYZIeg0amLGAmMAY7Yx2NbLG16S6dbOPGs5IHtnG/wC9Br4rxWK2TXK2AThQAWZm/lRRlmb4ApTwrnCOZ7hGhnh+mUPKZVXABBbGUdsNpGdJwceKnXnBFkm6ut1bTo2xkDJ+0kZTPnTjOBUWLlWJFkjjd44ZSTJGuMMSAG9RBb1Ab70EWy5luJbqKIWgWNwXYtL/ABY0wSryIE0rqOAF1ltztscLOZuONcxyxIkYgLPDmXW7zSI2GjjhiZWZdQKli6g77adzZLLgAhUpHLKqE5IBXOfliuo/ua8g5cjjdnhLRu33MCGLb5yS4JzmpEROPJbRxRywlJBAskqRY6cK407sxUAagyj/ANPtvTyK9jbs65A1EE4IBGcsDuP3pRe8owTMHlaR3GPUX32OQMYwACSRgeTUiTlq2YKDGNu5/Mw7FXbuynbIJ8CoDCzvY5l1xOrr/MjAj+orfWmK0RTqVFUnYkDH/Ct1AUUUUBRRRQFFFLF4pp65kXAhALad9imo/wBBQM6KQvzZAOwdjqK4AA3BfyzAYYIzDfcYPkV7JzMuMpFI3YrsqhvVGDjLZBHUU7gdjQPaKU3PGdE5h6TsdMZQqV9TP1iVGWGMLExySP8AhnXf8e0LE0cbOsqawdhgZjABBIOTr/qN6B1RSVOZoi6x6XDE6SML6T1GjwcNv6lbdcjG5wKkXPFgrMoRyFZUL4GnU2j0/cDnDjfGPnbFAyopTwvjizCMFGSR1DaDgkKV1a8g/bn05968fj6AgCOQliQmAvrw4RiuX2AYj7sd8jNA3opKeZY9HU0SaML6sLjUwUiM5bIb1KMn05Pep1pxFZYeqgOPVsfdSQRtkdwdwSD3FBMopNa8woy5dHRhEZSrAfaFQkjDEb6xj9DnFbF4sTGH6ZXM/RwxHYSmPXsT7ZxQNaKW3PGVRmGiRgrBNSgYLtp0xjLA5OpdyAu/esP7dTSxCsCuAVI7MXePScEjZkbcZGMEZoGtFIRzKNS/wnKsrHUMepxJFFpX1eHkwS2Pt2yKlR8WLNFiNtMrMmSQChVXLahn3XG2f+oNKKTXPMkUZIZXA3CthQGKyLGQpLbYZgPVjsT2rO146jiV9LCONA+o43BDEgAHuNJHsfFA2opXc8diSTptqzq052ABCo3ckZ2ddhk96hvzXEYneNHcqrPpGnOkLq1n1Yx2GPu3G1BYKK8U5Fe0BRRRQFFFFAVqFuuWOkZf7vnAxv8AttW2iggLwaALpESqPT9vpPpQIuCMEYQaf02rY/DIiMaBjcbbd9OcY7favb+UVLooIlzw2KQ6nXLYAzkg+nVjBByCNT7+zMPJrJ+HxkICgwn2DsANtsDxsNvge1SaKCJ/ZkWoNoAYHO2Rkli+SAcH1Etv2JJok4ZEzlygLEg+cZGMNjONWwGrGcADtUuigr9tPaxTOdRVkxDgqcKoCynScZ0fxEyxOkekbec7ie1hmKlDryrZCswGsuQV/VkJIUbkg4NSLrgSO7trcdTIcAjBVljRl3XsRGm/cb4IzUmXhytKJMtkBRgYx6deD2z+dvPmggQwWcjBUCklRpwTp+wEFfy6wmk5HqAx4rZFd2yEoH/+3pJY5OXJxnOo516m3+057Vjw7luGGQSJnIAAyFJyEEedWnV9oG2cfFb4+DqCMu5VWZlQkaV1BwRsMkes9ycbUC9I7DRj0BVBO7MPThF7k5KY0AD7SAuO1b7jiVpGQjMu8jMd/SrqHkZiScLjQ5x8E47mvX5aiYASM7407sR9qBgqHAAKjUx33J3J2FC8txgKA8gVR2yp1N02i1sSpJbSxz4JAOKDa9nBN/E0F9Rwcahgj068EjSwx92NQxW3+xYNj0xt8nf1Fstv6jqZjk5OWPuaz4Xw4QJoViRucHAAyfAUAKPgbVNoICcHhDaxGM+NzgepX2GcDLIhOO5UE1vFknpwuNDF1wSMM2rJ+c6m2+akUUCheXouq8jFmLZwM6dOXDkrpwQdSg5G+3k71MTh0YDALsyhGBJOVGdjk79zv3Oal0UC8cEg29BODq3Zjk7YLZb140r92e1YvwOAroKEr7a27EadOdWdONtH2/FMqKAAooooCiiig//Z"/>
          <p:cNvSpPr>
            <a:spLocks noChangeAspect="1" noChangeArrowheads="1"/>
          </p:cNvSpPr>
          <p:nvPr/>
        </p:nvSpPr>
        <p:spPr bwMode="auto">
          <a:xfrm>
            <a:off x="155575" y="-1790700"/>
            <a:ext cx="326707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220" name="AutoShape 4" descr="data:image/jpeg;base64,/9j/4AAQSkZJRgABAQAAAQABAAD/2wCEAAkGBxQSEhUUEhQWFhUXGRwZGBgXGSAcHBwaHhgaGh4XHCAeHCggHR8lHB4YITEhJSkrLi4uGB8zODMtOCgtLisBCgoKDg0OGBAQGiwkHiQrLCwsLCwsLSwsLC8sLCwuLCwsLCwsLC0sLCwsLCwsNCwsLCwsLCwsLCwsLCwsLCwsLP/AABEIAPAA0gMBIgACEQEDEQH/xAAbAAACAgMBAAAAAAAAAAAAAAAABQQGAgMHAf/EAEMQAAIBAwIFAwIEAwQIBQUBAAECAwAEERIhBQYTMUEiUWEUMgdCcYEjUpEVM4KhFiRTYrHB0fA0Q3Lh8SVjc4OiF//EABoBAQACAwEAAAAAAAAAAAAAAAABAwIEBQb/xAArEQEAAgIBBAEDAwQDAAAAAAAAAQIDEQQSITFBE1FxsQUiMkJhocEUgZH/2gAMAwEAAhEDEQA/AO40UUUBRRRQFFFFAUUViWAoTOmVFamnArV9YKyisqrZsdfMpVFRxdig3Yp0yj58f1SKKhPfVqN9WUY7KrczFHsyopWb00C+NT8VmH/PxGlFQFv6yF8Kx+OyyOZin2m0VFS8BrcsoNRNZhbXNS3iWyiiisVoooooCiiigKKKKAooooCiiigKwkkA71quLjTS2e5JqymObNPkcuuPtHlJlvKivcmo7Gsc1tVxxDj5OTe/mW0zGsNdYE0VnEQom0yz1mgyGsM0VOkbZaq8zXlGKIe15mvTXlB7mvQaxqNPxCNG0FsvjOhQWfHvpUFsfOKTqPLKsTadQ3XV6sQBYndgoABYlmOAAAMnJrRa8xwM5j6oSQbGOTMb+d9L4YjbYgYNQjxKP6uHrssEcRZgZnWMtIV0IFRm1dmc5IHYYqy33DLW8UdWKGdfBZVcfsd65+bmRS+ojcOtx/0+bY+q0zEttpfZAIII96Yo+a51yxaotzdSWyCK1JWOJFyEZkyXmUdgCzadtjozVytLnFWzTqrFojTKnI+LJOO07j6mtFeK2a9qh04nYooooCiiigKKKKAqNc3OK3TPgUlmk1GrcdNtLmcj446a+ZeTS5rSaDWNbkRpwbWmZ3Ior2tN1cJGjSSEKiAsxPYADJJ/askRG5VwcwS3YP0Cr0+31MudJOcHpoN3xvuSoz70s4lYPadC5EtxNIJ0EzMzHVG2VYdNfSFBIICr4FL+Tr+S3gW2jgZ5ZJJHt4idJFuWyJZTg9Nck+CT4FNOLcNuZZYrae5OuZWYpagIkYUDBlJbqshb05Upn48eUnJ+pcjl9VZiMVbdvpaPzP4eyw8HjY8PTFe8x3+qwrx1fMM4X+Yx/wDLOofutMLS5WVFdDqVhkH3H71Un5CIBb/VmHfRIk79t9Jke5O238uPin3K/Flu7WKdV0Bxuo3AIJUgHAyMg4NejwTl7/JMf9RMf7l5/n8OuGImtZj7zE/g1or2vK2HMFFFFB465BwcfI8fNUfWv/hrVZryWM6ZGMhjhDgYJnZMK7eSMM3vV5qn8Vhm4fbymC4VIdTuq9DXMZJXJEasX0nLtgZQkec4qvJG48OhwJx9erzMfb2lcvcGaxIEiW5FxIxkMaMoRyiKiIMNlTpYksR6jnzio/PfDVgjjmswtvO1xCmpBpEgdtGmRVwJF3zg57VYuVbW4jtoxdymWcjU5IAwTvoGkDZe2f1/QULnHjFpeFugbhr+GQxwCFmIDq2A/mLQc+onfGR4rXmsTHd6i+q4+3bt7W3lqQpqgKaVjAKdsKpJHRyO+gjY+UKHvmnyNSuDh79SOVpSCExIigaHcqoLdtQxpHmma1s1jUal47Patr9Vff59mlnceDTAGkCNjemdnc+DWtlx+4dLh8n+i0ptFFFUOoKKKKAopL/pCvX6Wg6dXT15/P2xj2ztn/LG9OHO1ETOoLr+fxS4mttycmtVb9K6h5rPkm95mWQOf1rDGKKyzn9ay8K/P3Y1z78SOMepbfGqKMLNOo7yEtiG2Gxz1HGSPZa6BVUbk4PxBrqRgY9SSrFj/wA5UCB2PnSBlR7kmq81bXp019/j22OHemPJ139ePuh8kSTQXc8d5GXuZ9EokjAKiLSAUyT6VjfIx5zkZq+NboXDlV1gFQ2BqAOCQD3wcDb4qoc6xzW6tf2rASxRMrqw1K0eQxOMj1Luw99xSnmvjtzCeHwRJJdRSqryuq5aYbZXbYA5DEdsEDtmquiuP9sePT0vD5fy4eqe8x5PuEWqXQmebMw68qrqYtGUDYUKoOggDA7dwfNWBECgBQAB2A2A/Sqxylxyaee4gkt0gS3EYCo2rDMCdBIAXIXGQvb5q01s11rs81zLZJy26/8Aze9CiivayajyiiiiBSjmm1kktz0gTIjxyqAQCenIrlRnbJAI396b0l5w4m1tayPGMyNiOMe8jkKv+Zz+1RPhdgm0ZKzXztMfiiXNi88D4V4nKOfTggMN8/aQwwc9sUt5DgjWwtukAFMak4IOWI9RJHc6s5qu8G5Xt4iLR5ZpdCLKYHc9EkllL6Rs2XUnScgbe9MOCSm14i9rsILlWniHtKMdRAPAI9WPfNYxWa95dv8AUb/Njjp9d1yrMbf9KBtWOany4Pj7vc1sikwa05r0UmGMTMTs9s5cisOJX4hXUyOwzvoXUR8neothJvSrnS5zpi0KdupmUZjONXpHqALjAIB8lex3rSyV1L0fEy/JjhKfnC2UkMXVgcEFDkEdwfkV7WcPA1KggRYIH3Q5PbyS+Sf1ryq20wF0vX19BdHV6fU1+vq7pq6WnHjTrzq0740706umwtVbhbLJfmVG1gqcFo0AI9AzHIIFZtIyCutsasHG1WPiJ2rKkbtCnkW6cdpKZDWFBpVxTjscLCMJJNMRqEMCGR9P8xA2Ud92I7Vv+IecrS151WNyamg1X7Hmb6lilnbyzugzKpxF0jkgI/UIw5IPpGe2akRcd/htLJb3ESRkrK0iACNhjOfVllGQdahkxvnviOuv1WTxc2t9MnQ3/WsMVXrnjkywteLArWStgvrPVKBtLTqmnSUB3+7JAJG2Myv9J4Tv6+lqCfUaf4GvONBfxv6dWNOds5qOuv1ZTxsuo3Xuz5gtGuYmtE++dHXJ7ImMNIffGRgeSQNtyEEnHb7hyQ209mrbLFDOkuIWIGldZK5QnGcec4FWrkgtN17p1ZRI+iEOCGEUfpyQd11SdRsd8EZpjZ3MPEIZkeLVGJZYGWQAhjG5Qn9CRt5rmZuZMZZ14h3eDinBj/vPeXOeS+E3SNeBZQ12kizyIf7qYTLnRvujBkcBxtgjIPi48L4mk6krlWU4kjbZ428q48H/ACPcZFM+XeWILLqGHWTKRqaR2dsKCFXLEnSMnA+TXN7+9lsOMSNdyNLG8ar1NA9MTMxhyEGWYSLJGTjfUnvirONyurJNf6fX9lHN4kZKzeP5R/l0KikEPNkPUVJUnt9e0bXETRq/wpO2fg4PxT6ulExPhwr47U7WjT2io3EeIRwJrlYKuQB5JJ7KoG7MfCjJNL5eNS5Cx2F47EagDGqApvltTOAD40Nh9x6aibRHllTBkv8AxjZzVV5gmE15bWwyekfqZPYABljB+S5z/hp7wricdxGssZOls7EYYEHBVh3BBBBHxVX5dk617xCcfb1EgX/9S4Yj/ExrKO8w2OJin5JmfTHilwI+JwMzKi/TS6mY4BAdMDJ9jv8Auaj8w8ctFnspuqjyRyjCqdwko0GRiB9uCDpyM7HcDDNuceHxvaSu8UckkcbvFrUNpYLkNv8AoNvPnbvlzFFHJHaiRQBcK0TY29UkJb27+g1jkmd9PqXapii9Jn6QbcQ43FE+ltbPgMyxRvIVU5wzBFOkHB3PsamWtwsih42DKexU5Fc75B460FlcG5n6M5vkiaYhCzaFQsH1kDQEVhkYwDtud7nxrgk30v1dvLB9Wo6jyIGSGZBlipUMwPowAxydhuKp+fvqYc+/6Z+39tu5tXtabSfXGjEYLKGx7ZAOK3Zq9yJiYnTdbtg1p5wmPQXBAyWySdOAEJJB60WD85P6UgPOMKvHqWRYJHMaXLACFnUElQxbONjhsYODg034hxG3eBJpY3eMOoDEmL72Cq41sgZdRU9/AONhWrm1PeHY/T63pMxaPJ1Z2i9NMxuDpGxfJGw2JD4J+RtXle23GIiilRIFKgr/AAZBtjb8ntRWu6pPwq1CXrJGAqAOQEUYTdMqf4Q06vhj9vxTLmK/WJCzb9gFHdmJwqgeSTgCo9lwuWO7eXvG5b8/uc6iNOSRgKN9gAPAqY/D7aWfqlFM0BzqOQRlTgnwRgnGf+VZVnU7V5cfyV6ZQLPl13Gq6lfURvHCxRF+NQw7Ee+QD7CvOBcIks3utK9VHdZEZm/isNODEWPfSR6SxAwwHgmpXH+YltzHHGjTzzZ6USEZYD7nZjsiDyx/bNL7rnQWrovEIGtVkbSsxdXh1YJ0lxgqdj9ygfNJtafKaYqU/jGkuw5isCDNHLCvV0l2OEbJ9KiTOCrflAbB8Um5yvxPMbR5elbIFa4K/wB5MWyyWsSjLHUoJfSCSCAO5x5YXX+rPFacKd7Mhsh2SMyhs6mWN/UwbO2vTn+lKuS+Wbm4i601zc2+kvFABGiT9FHYJ1ndGZjjYDOMKDvk1isOuXFub+zfrJFb28oCRwImphFpZHDZwFLHsuMrpwc7gbuU7QXHCjaS90SWzk2xuhaIsB4yAGH6ik1y1/w2aO0tybmO6LdGWYD+BKWLydTQoDJpLOBtuCBsKn/6N31nG81rdvcTFjLJBKkYjmY41KmlQ0bEDY6iM4zQVPl3nviMdv67JHhjUJFKCURxGemQzEtoLEbEjGe+Ac10/gNuyW8YkAEpGqUL26jep8f4ia5V+HvBLjiVobefqW1lEzoVXaWV+qz6WLDKqmQDtkmrRZ8clsLr6CR5L8aNcbINU8Y/2c+NtxurnGfPvWtmw770ZzMel9qjfiXwzV0ZVIVmb6ck+C5DQv8AqlwkR/Rm96YHn206JkUuZA4j+n0ET9Vs6Y+mcEE4JydsAnO1QeOWvFL23ZBBbW+dLxiSVnkV0YOhOhdCsGVT3YVThpeLb0ROpL77gV5x2zV5LqO3ikCukMcQkIYeXkYhtWrOy4x2yfOx7XjMUAPRtppAdGFkIY49InOcLg7MUyCAf2EDkPmO8c3FnbWqpJFPIXMzHpwBjqZSV3kJl6mkLj04yasN/wA5ycPlEXEghDxloZbdGw7ggGDQSxD7gj1YOfFdGt5r4UZcNMn8o2rEMd9HxjpsqXzQQrIGCiNYdZOsBS+Os4XShZhsc9s0559/EA27C3tWRbnTI7CVSAvTTqBd8Kwk0tGCG7nY7VhDccTh+rvYrCPE7CQxSzETaUhVFGhVKA+knGrJzisbXmLhsFmb65njuZriPWwfSHfSTiGOIk6FVsqB75JJO9RMzM92VaxWNRHZ5f8ALtg3D5eJiN45JI/rRIrYkRynU0xk7AE7FexzXvKHDvp7SEPvIy9R8+Xf1sx/c7Cm3E+LSi0b+0LEpbuuG6Difpx4+6RCg2XbZQ42Odq55znfyxRN9DxGe7kVBI5jhjKJERq1yyBdmK7+/nAq7Dkikz1Mb034X26j1qynfUCDn5GKT3dyJOFW0+x6JgkbxgRsElP7Lr/pXLeT7fjXEmItp5tAPqkeQiMHHbO++/ZQT2PtXVOXeVOIW0cdgTF0SJHkugNf3HJi6b/mLN9xyCAds1Zk5Fba1CzBHR1Rb2WcNggn4iDZ4mW4Vo7p40Eixrp+8OwMalsKrLuSMYG1Wez/AAyhgkAgkkW0YfxrZncq5GSCDrGxJ9SkEEADyco+D8LveDD6C3AmF3MTBcNnRD6fWJI/cKuoYOGOe2KsdzytfRKZLbic7zgZ0XARoXIH26VQGMH3U7fNa97dU7YxGo0aXXJtk7M8kAYkYAJYhAP9kucRnzlcb1SeT+GzX0Iknu5YrOSR0t4iyieRMkBZJSMnYNgL6sDJJpzLxrjX05naxtlCgl4DKxlIUHJVgCgz3C77VXuVOMSDh9ukF5apHuY1a3kmnVQ5+9UfGVbbXjB2Pc1EWn6onHSfMQto5KjKfSNMXtEMTpExDPG0bAhAx/8AKKrjBGfu332Y84XAjSI6ghD5B0K3gjAZv7snIGoAn4xkipct8RdbqeOwljv5Zgs1xPIemsRwVCEoD7ALEFBXDZNN+NcZdoE+piNtIshVg2lkOBjUjMyBlO2D377bHGLNc4HyqkdiAf8AL53opbDaTMoPV7gHsw7j2LbUUQWW1s/9oOx6sSndQmOnJp2Jf+I27awf7tW9H3EZzjzHys13eRMzEWvTIuIw2OqVbVGjjymSxO++MdjWmwtQeIszJpILlS3RznK/b/B6hDLg51nGrHg4m8xcQurZeqrW7jIUQsrh3YnZUZS2piM7aP6AE0FZXgsXD+Iv/ZsJlupociFmCQW8RcZcnSWUM4yEXOTq7DtlzvDeC1Y8RW2uLPKmdLdJI5I1V1bqIWdtQGN/tOCcU/5Uty0tzfTNGHm0IY0YN0ViDeh3BI1+olgNgdt8ZOy8v4mmS3lGrrq3cZBGdJUNnA9JBAxuNVEtV5zK0j/TcNVZpAql5XJ6MKkAjWQcu5GCEG/uRXtxYcRiTqpeCeRd2gaFFjcAbqhUdRGO+CzsM4yK38C4bHYxC3hTQsYViFJIOt2B2O5O2c96ci8GdwR77jb5IByKIVbh/OE94DLw+0EsC7F5pDCzPj1JGvTbdTsS2BnYe9O+WeYY72IugZGVjHJG+zxyL9yMPce/kUy9KDYBRnsB5J9h3JNU675Cs5bqe5lWUGcLtqKhHA0mRSjZViNPf2PuaB/zFzFb2UZaeWOMkMUV2ALEDOAO5/8AeoHIFokVjDIcdW5VZ5XPd5ZVDsT74zgDwAKU8E5LMU121/MLwTRrEjOp6iwAMCjEbDOdyMZIzUCy/Dazj1R3U8k53FqC7A28WcoIxqJ1Kfz/AANhQWy55Qt3v4uIEETxoU2xpbIKgsMdwCQCMd984FP6pHInHpUia24i4E8MrRI7nBnQfY4/3iNsdzj3zTjjHMvSbpw209zL3KRqAFHu7OVUZ/c0Da14fFE0jxxqjStqkKjBZgMZb3OKzntEcqXRWKHUhZQSrYxqXPY4J3FIOD83daTpS2txbyeBIFKN32WRWKE7diQafR3SnO+NP3A+P1oN9c94/wADsuHh/p7OKa6vpdMccvqUvnWTvnRGm7nHwPbF6N0AMlWC/wAxG3647gftXPV400/E2vLa1ku4IoRDDIpWNBIznqFDKyhtQ0DWNtiM+4WLj3GhIrWluQ1w56LExO8UbGMOergjSpQ7HPcjvg1QBHLaWdvwiaP6brTtDNdKgEckOpvUHHaSQaU9W+9MP9JJ7e/upfo5EluRBDDDIw0tKqvqlZ0LIFVO+CSQP6TuK8lXV9Ew4hxCYa8EpDGqwLgggaTl2AIzqbBolf8AhnDoreJIYUCRoMKq9gP+Z+fNSq51ay8XB+iZgU2I4iqbmLH2iPBHWz2b7cb743bm3exEbQy3NwpdUlhlJldgxA6iFsFGUkEjOjTnYHBohbqKQXPMEkI1z2zRxfmYOHdB/O6qNOkedDuR3xgEiuwxNxiSSWR5hYI5SCOBynW0khp3cEMyls6VU9hmg6DXO+VuGNwRXEyRmCeZmeeMnMRcgIsgKjMfYax2J3GCSNttbycMu4VgeSWxuCVdJHLtBIOzqznVobsVJ2O9WnmQxyW08blMPG6HWdKZZSAGbBC9xv4olJteGQxyySxxqsk2kyMPzaRgE+M4PelXOjERoQxA1Ef3gj3KkA6i65wd9O+aqXLX4kR26/T8QeLMUarHPbv1opiqgMAVGRJn8hH/ACzZL2/juoRJNbXKIDlM4SQ7avt15AOB3we1EGltHhFBjuc4Gcyb5x5/inf9zRWuHmKEKB07hcADT9NKcbdshCDj4JFFBIFrolL9KDGWPUAw653P5TnPk6h+lROE2hndbubOoahCh+2NCcagPLsAMt7HAxvlRaW0Ut+6kHVGzSqSqZyW0vvqL7kKmoqMxoFGx3e8c4+lqMaHkYIZCka5Kxr3Y+w8AbkkHAODgFdpwQwSSR26iO3lLySqo1OXckF2Zie+2AOwX9KT8X4W78KRrd3kuIIopIH0sGLRAElifuLqNJHnNObXmiCW1jvCWSKUhFJJByXKqjhQcHVtkHzWuGee3YxJCrfcwZAFRFY+iOQasltR2I8Z7eSUngnHY7mzS9RyBIg1Zx6SCQU+Crah/wBiokU13MS8HRRQrBI2R9TE/mlcn0jzgAnzSO94CLXhQgklwFuElmdVOCTc5wqg5C5AG3arndXaxgNI6KCVSNiwz1GOFQHAO52waIVlecZjItnJbmC/0N01Y6om/KJkcfcuzbHB7+xrbYcpBEYi+u2nZD1ZOoMfJ6bAouPAxnY79684nxh7fiiRXyI1tMP9VuNGDDKcqYS/gt77dwPfF1Ntn7mZh7HGP8gM/vQU1LjiMaxxloZJHkANyfQvQXOSU3/iY3x2JNbrblC1iW4TSxeRHEkxJaU53VgxORgEYxjGKtsdsB87Y3x2HYbCtf0IznLdtPj7f5e3/vQVnlzlhbe3NvM7XOqTMjzDLEE5XOWbPYLnPjtUrlvgItFkj6jyhrlnBdiWCmMEISSSQvirC8AJzv4yPfByP6GjoDVnJ75x4zjGe2e1BWOa+XY7626EsjRJrLa0OCHV9s527ZG//SoHEuEi1+lltVIEUhV1BJ6kBBADdycP0yGNXZ4MnIJU+cef1BBFC243zvnYk75+P0/Sg5xxCXib4d0thG0wMkaFvqFhD5OSTggpjI8Crfw+4UxExANGzAKB/Jg7D9BnA+KmcWtHaCVULMxjYKpbGSVIALYyN/OaonIFzPYy2/C76NFcxF4HibUr6dRZHyMh1GTttigt91YqxieQKzJLrifGTnpkA/qRsf1reFDNlSVZiRvggkd1z3Hbz2qcbRT3zjOQPAO+48+fevPpd/uPsTgAke2QM0EVwAp05AMY2z81lMgUv4Hoz/6c7/t3z8VLktgfjbGB7e3aspYg2DuCOxHf/v4oK/zFxSO2t5pV+1QugJvqlJwqJ4LE6Rj5rSeMW8U0lu0TKIoBMpVRoC/yR4/PnfAG+RSXlhH4jxG5uJ2LQ2Uxgtoj2Eij1TMBsWwdj41H2rZwK7f+0eIhpdUf8NljVRhUw6fdjuzK23x4zRJldXEV3GUZJikyMGcAZQjAzlezDbBFV7iFqJb23HFHjSzijIjjlbSklzqxl8nSx05OD5z772Tid/FYw6hEVTVp0pjcvIAdz39TZPbzjNTY7mO5VtS+glQ6OuzZ0jsw9mXce4oIl/yHZTXNvdKgjkhYOpjChXx2DDTggdwe496kc6A9EYGV9WoaNX5Dgn+FJhffYfr4Kr8O5+hJd8NJJ+kkzDnf+BINSLn/AHTlf0xTzmq3ikiCzPpBJA9AkYkqdlUqxzjJyB4NEGtt9i9vtHbt28Z3orRb30OldMqYwMeodsbUUCThsUq38up5SjKxAO6/cuN+u2nAOFHTTIUnvqLM5uJ2sXUleWOPsJGdwuNOcA5O2Mn+tL7S0db0lUGj+IWcoQfWUOkMT68kbeAAR7YaXvA7aZw8sEUjjszorEfuRQck4s2YYWsUYcLsJkmaSVSfqGacaygIGY0V3bXjGe3YGuuTQekNq1KCreNwCDkkd8DtUTmnjdrZwE3ZURv6BHjUZM7aFQbtnOMf1qgcIl4yLaWC0syluwf6Z7qQJNHGy+lNOpjlCfTq8AA0Ssuhr2Rwyj6NRiM5B+ok6msMAD/drt37nPgUh5ptL+KzvY5yLiOKMXEd2QqOXWVZOmFUnZFU+ranP4fcetUtOiwFtNZRhLiOXAZNC+qTP5kO7ah71tPEL/iCn6aKO2tWBAkukLySqdsrCGGlCM/eckeBmgsN/BDd2jCUBopY8n9CuQwPgjuCOxANReReINccPtZXJLNEuSe5I21b++M/vXOoeC/Ss9lxS8nS26TSRGKXRA0SEB4SpBkUrqX0hiCGwPardYXl7NGiWFtHZ2yqFjkucl9AGBogUggYxjWwPxQXSiqhY8euba5jtOI9NuuSLe4iBVXYDJikQk6Hx2wSD+tNuNc1WdowW5uYomIzpZhqx76e+PmiDmil/CuOW9yD9PNHLjBIRgSM7jI7jbHemFAUUVRfxD5hnEsPDrBgLu5yS/8AsYhnMh9icHH6Hziguc93Gn3ui/8AqYD/AImq1zVy611Nb3lvcCKW1WTpnpiVTrXDAjUPAwMe5rXwv8N7CJR1oRcykeua4/iOx8n1ZA/QUv47+HjR5k4PILKVgUkXJ6TowwTp30uvdSB3GPkBr4Z+IFzcRxxW9n9RdhR9RpfRBC/lS5zlvOgZI7Z2NTbnmu8stL8Ttokt2IBnt5GcREnA6isobBO2pc4p7yhy5Fw+1jtotwoyzY3dz9zn9T48DA8U0vLRJUaOVQ6OMMrDIIPgigpHDOZOJ36mext7aO2yemboydSYAj1gJsinfBOe1bYeerjLRtwq7MsX96E0FAPeNyw6mRuABmrrBCqKERQqqAFUDAAGwAHgVnQUGx5bgv1NzaXdzDb3EnVmhQqA0gIDBsqWUkrhkzg4O1aufLKPhfCpmtMxadCAjBIDyBTgkE9mbHtnbFQ+WORrl5Ls3c1xDAbmZ4YIZennU5PVZk9RB2wufB2qTwvkGaS5ccTma7tIRi0SRs6gSSWmH5nUYXJznvRKLxMfTyvFeR3Nxw91jlhmRGkaN1IbTIyeoqCFIJG+2rV3pp/p3wtVBS5aRlyFiRGaQnUH0hNOe6jvgDFbeVG+iv5uG6iYTGLi0BydCFiskOT4V91HgNTnmXmiy4fpa7lSMtnSNJZz74Cgtj57UFX5ZuY7WW5v+Jyx2092RoikkAZIFGEUjP3eT/8ANWPi/F1Kwz22JxqOGjYsMFdx6EbY7Hx9o84rnv4aG0veKcQlmTrys+uB5I20iHJGAHHpYZUbjOBt5q5c0cJt4EOiONBKTqBVNGrSdwH9Kuc4AG7fG5oGS8n2j+uSAM7epyx9RY7knGBknOcDFFN7KJhGgLEkKoyVAPYdx4PxRRCuHizi7KmVcCQqYesOoFAJ1dPoZ06fX9/Y9/FQ7fhl5xAmeS8mtYST0orfSrFQcanYgnf2/erAnEonlaE6wcSDJIw2CA4A1atsjGVG3balywzS8KljjZkl6cqRMpKtkahGwxuCRpoFlrwa0tL2OW/vxPdaenbC4ZFZVLHBVRjU5zp1437Vfaq9ha2/FeGxddRIskQDFvvV8YfBO6urg/OVqL+G99NpubS4cyPZS9ESnu8ekMhb/e07H9qJMuZeTbS+aN54/XGQVdfS2Ac6GP5l+DVgooogs4vwGC6eB50DmB+pHnsGxjJHnwf1A9qZ0UUFf525b+vgWNZOlLHIssMoGrRIh2OPO2R+9bOW+V4bMMwzJPIcyzyYMkhPufA9lGwp5RQcx/EW6t7PifDJz04WaSUzS405iCAFXIGWyW2znerrYc1Wc8ckkFxFIsSl5NDAlVAJyR3A2Pf2pjcWMTsjvGjOmdDMoJXPfSSMjOB2qifiry/qEN1DCXMbFLkRbO9pIhWVdsF9u3kZJFBq5ZsZ+MIby8lmigkJ+ntoZDGAgOBJIyYZmJB84/5aeHcoX1hezXUJW/aSNYo2uJdEkagj7jpOoYA3GCcdt6Yclcwx2vALe6l1FIoQGCjJ2cpgDbzirBFxY3EiRfSyG2ng6nXJGn1Lnpsv3A4NEoD3/FYRrktrWdcZZYJWR1/TqjS39Vp3y7xqO9t47iHOiQbBu4IJBU/IIIrk45Tji4m1jfT3bW1wM2YE79NgN3gk3zkbAfGN8kV2DhvD47eJIYUCRoMKq9gP+/NEJVFFaLy7SJC8rqiDuzEAD9zQb6KqkX4h2JYhnkiXJUSyxPHGWXOVDsoGRg7GsuBc/Wd3IkcZkUyZ6TSxMiy6e/TZhhj8d/igtNFFeE0HJ+f+ZYbfj3DzJII1hikMrAFtpAVVMKCc5AOP97NYcjXEHEePX11qEyxRxrbkjZVIALKCMgg5H+Nvemv4S28Rtp+IzaNd1cSyCV8ZEYcoq5P2gFW2+RV3t+EW4mNzHFGJmXSZVABZSQcEjvuBv8CiTCqzz3PohVskAFsjWq/kO/qmiyR3GGO/jyLNSDm1mCoVd13YHQJCRlCNYEasWKgkhWGknB7gUQd2xyinc7Dc9+3n5ryqpBwq8ZVaO+kRCAVRoixVSNlLSDWxAwMv6jjfeig28Pc/XyKX1j1egDJBJBDHf0gLhdh/mTlmeFPFOHtiirI5a5D6iWGghenvhTqxn4qBG8312TE5AyASDpCMdyrqoXsqNhiT6sDGCacS3+hZ2cYWIFs+6hdWf+NAkveAXMMkkvDZYo+sdUsM6s0evGOsmkgo3uNw3wdzN5Q5cFjCymQyyyuZZ5W2LyN3OPA8AeBVf5A5lkHCPruIy7ZkfUwGRHq0quwGSTsPJyK1cKtrvjCi4uJJLSzY5it4jokkTw8sg9QB/lXG3+ZLoVVLnHnA2zpa2sf1F9L9kQOyr/tZD+VR/n8d61XvJbQqZOGXEsEqjIjeRpIHIH2ujk4z/MuCO+9Qfwo4NMv1V7fRlb24mYPqUjSiYVUXP5cg4IyCAu5xmiEqDl7igjMrcTJuSCen0kNvnv0wuA+PGvUD5xWfDufUFgtzdoY5tXSa3T1SGbO0aLnJLDDAHwwOcb1c6qXDfw/tYL+S+UuzuWYIxBRJGxqkQYyGIyO/Ymg8gvuLzAuttaW649KTyO8h9tXTGlM/4sfNQuEfifakSJef6tcwyNHJF6pN1OC6aVyU+SBj+hN7qFbcJgjlklSJFklwZHA9TYGBk0GfDOIxXEaywSLJG3ZlOQf+/apVck47Ff8AA7i7u7SOOXh8jLLJETgo5wjFQPt9R1EgYxj2pxwblFr60W4vri4NzOnUUpK8aQFhlBGisF9II+7OSKCLyLw8/wBo8TgkVltWCSR20mCmmVnJfQchclScfO4yNulooAwMADbA8fFcm4Jx+SC9SS9yskSfR3z/AJRv1Le7OBgRuNYLHZS3irN+H/KstpJczyzO7TyOca9SsvUYxy/DFDjA2xiiUD8V40urOVraRTdWDrOCp9SFd2//AJDbeSmPFXHlviy3drDcL2lRW/Q43H7HI/aqh+InQ4fw+9VGPVvWbTHnUzSyhUIQd8YGf/mpclseHcvuhYI8Nm4yTjEpjOwz5MhwB7kUEPh/ELzi000lrdG0somMUTJGrtM4+6Q6wQEB2AHelF/w2+vOI2lnxSMPbRF5OrGp6VyyjKax2Rsd0Jx92NiKuP4Z24h4TZjTpHRDkY8t6yf3JJpzwnjdvdAm3njlA76GBI+CAcj96DZxHhUM8JgmiR4iAChHpwO2PbG2MdqR86cq/VWQgttEUkJR7ZuyxvGRpxgHAxkbDzVooohRLX8PWmxJxO8nupSN0RzDCvnCrHpO3v5x2rTfcm3izRw2t7cR2EgJmBkDyxkDZYncF1V8+5wR810Gig5zwP8ADAI6JeTC5tbcMtrAVwo1MWLyjs7747Y87dqg3sV7w29Flw5R9PeHXE0gLJasM9UKO2nSAwUkDJ2811SigqvB+L3ENwtnflHd1Jt7hF0LNpGWRlydEijfAOCNx2IrdztamSNAses5Y4bGkAKSTgxSevGdPp7jGRndjx7gkd3GEkLKUYPG8baXRxnDKfBwSPkEikfErUdNYb5mmVGJVkRi7ALkMRGjH0+SNI7A5zgha7f7V79h93ft5+a8rRBYQ6V0xxkYGMKvbG3YYooNL8FjMomLTF1bUB15NAOkr9mvRjBIxjG9LueLCae2e3txhp/Q7/yodmP9Ksdaby2WVSjfae49x7H4NBzjiPAvr5rOxhB/s2zAaZ8eiZ0wqwA/m/NqI23PkCumKoAwNgO1YxqFAVRgAbADAAHgeB+lZ0BRRRQFFFFAUUUUEDjvEobaCSW4IESj1ZGc52CAfmLHYDzml/L3M0c8cpcdE27BJg+FVG0hsZJ7AEDJx2NJX/8AqPESW/8ABcPY/djTJdgd9/yxKe/8x+KVctWMfEp+MggvZXEkSrIpK62jQB9J8gMBuNqDbzjxG3tOJ29yXRkmj+nu0yCBDIf4U7j+TVlSTtg4/Vx//nkC/wDh7i8t/wCQRXDhUHsqsSun4ximcPJtkoUfTRnTD9OCw1ExYxoOe/6nelf4f3fSM/D5WIktpH6KuSWa1JzE4J+4AHR5xpxRLZw7k2ysdV3LqllQF2ubluo4ABJIJ2XAz2ApInDLjjnTnuQILJR1LeBvWZXx6JpxnBQbER+fPfeXzsrX99b8LDEQ6Dc3enYtGraUiz7M/cd8YNWe85hs7aWK2knijkfCxxk4Psox4z2GcZ8UEax4pKkc0UqM89tEGMnT6cUxKlhoOWxuMH29u1LOF2dpxi1ivOkIpXXIkibEsbgkEB1wTgjsdvcVZeOcSjtreWaZtMcaFmPnt49yTgAe5rnf4Wcr9Tg9uwkntpm1sJIpCCQZGKko2Y2BXHde2DQWvlLjMrTXFlckPPa6P4qjAljkXKuV/K2xDDtkZGxqz1XeVeUksnnl6ss89wVMssxBY6RhVGAAAN9v0HYDFiogUUVhK2ATkDAO57D5PxQZ0VQuI/iBLJM0HDLOS6dCVeU+iJWGRjLY1YI9x8ZrRDHzGw1luHIfEZDn9iRn/Img6JVb5vhIj1bsMuWwjMQDGVz6I3OAM5GMMDgnwaxac68TkuVsmsBFOMmSXJaIqMetCRjBz5J9sZ7XbjXA0u41jmPbc4SN8nBB/vY3A7ncAH5oGNucopznYb4xnbvjxRWSLgAewxvvRQZUUUUBRRRQFFFFAUUUUBRRRQVDjXIUdxJIRPPFDOwa5gjYBJSABnONSagAG0n1YHnetXCbieC4v4ERBDDFG1nCqgLgRnI2Gd3wDvV0rAwrqDYGoDGfOPag51+HHFeJtKDxDBinVumdsh1Oo7KowpU4AO/o+adc5wabnh9yEB0T9N2BIYLKpUbg7rqwSp+P3taRAbAAeaxnt1fAYAgEMM+47GgrHS6HF2cj03duqo5/LJCzZj/xK4Yf/jNVniH4VK17a3by5KuZryRmI1spDoEUghVz6T6hhVHmumXVqkq6ZFDDvg+/uPY/NQrrgsci6ZGd0/kZjg/r5P70HMvxG5gXickFhCWWzedFnu9J6ZbciJCRg7jOrtkDxmuuW0CxoqIAqqAqgdgAMAD9qjXXCYZIeg0amLGAmMAY7Yx2NbLG16S6dbOPGs5IHtnG/wC9Br4rxWK2TXK2AThQAWZm/lRRlmb4ApTwrnCOZ7hGhnh+mUPKZVXABBbGUdsNpGdJwceKnXnBFkm6ut1bTo2xkDJ+0kZTPnTjOBUWLlWJFkjjd44ZSTJGuMMSAG9RBb1Ab70EWy5luJbqKIWgWNwXYtL/ABY0wSryIE0rqOAF1ltztscLOZuONcxyxIkYgLPDmXW7zSI2GjjhiZWZdQKli6g77adzZLLgAhUpHLKqE5IBXOfliuo/ua8g5cjjdnhLRu33MCGLb5yS4JzmpEROPJbRxRywlJBAskqRY6cK407sxUAagyj/ANPtvTyK9jbs65A1EE4IBGcsDuP3pRe8owTMHlaR3GPUX32OQMYwACSRgeTUiTlq2YKDGNu5/Mw7FXbuynbIJ8CoDCzvY5l1xOrr/MjAj+orfWmK0RTqVFUnYkDH/Ct1AUUUUBRRRQFFFLF4pp65kXAhALad9imo/wBBQM6KQvzZAOwdjqK4AA3BfyzAYYIzDfcYPkV7JzMuMpFI3YrsqhvVGDjLZBHUU7gdjQPaKU3PGdE5h6TsdMZQqV9TP1iVGWGMLExySP8AhnXf8e0LE0cbOsqawdhgZjABBIOTr/qN6B1RSVOZoi6x6XDE6SML6T1GjwcNv6lbdcjG5wKkXPFgrMoRyFZUL4GnU2j0/cDnDjfGPnbFAyopTwvjizCMFGSR1DaDgkKV1a8g/bn05968fj6AgCOQliQmAvrw4RiuX2AYj7sd8jNA3opKeZY9HU0SaML6sLjUwUiM5bIb1KMn05Pep1pxFZYeqgOPVsfdSQRtkdwdwSD3FBMopNa8woy5dHRhEZSrAfaFQkjDEb6xj9DnFbF4sTGH6ZXM/RwxHYSmPXsT7ZxQNaKW3PGVRmGiRgrBNSgYLtp0xjLA5OpdyAu/esP7dTSxCsCuAVI7MXePScEjZkbcZGMEZoGtFIRzKNS/wnKsrHUMepxJFFpX1eHkwS2Pt2yKlR8WLNFiNtMrMmSQChVXLahn3XG2f+oNKKTXPMkUZIZXA3CthQGKyLGQpLbYZgPVjsT2rO146jiV9LCONA+o43BDEgAHuNJHsfFA2opXc8diSTptqzq052ABCo3ckZ2ddhk96hvzXEYneNHcqrPpGnOkLq1n1Yx2GPu3G1BYKK8U5Fe0BRRRQFFFFAVqFuuWOkZf7vnAxv8AttW2iggLwaALpESqPT9vpPpQIuCMEYQaf02rY/DIiMaBjcbbd9OcY7favb+UVLooIlzw2KQ6nXLYAzkg+nVjBByCNT7+zMPJrJ+HxkICgwn2DsANtsDxsNvge1SaKCJ/ZkWoNoAYHO2Rkli+SAcH1Etv2JJok4ZEzlygLEg+cZGMNjONWwGrGcADtUuigr9tPaxTOdRVkxDgqcKoCynScZ0fxEyxOkekbec7ie1hmKlDryrZCswGsuQV/VkJIUbkg4NSLrgSO7trcdTIcAjBVljRl3XsRGm/cb4IzUmXhytKJMtkBRgYx6deD2z+dvPmggQwWcjBUCklRpwTp+wEFfy6wmk5HqAx4rZFd2yEoH/+3pJY5OXJxnOo516m3+057Vjw7luGGQSJnIAAyFJyEEedWnV9oG2cfFb4+DqCMu5VWZlQkaV1BwRsMkes9ycbUC9I7DRj0BVBO7MPThF7k5KY0AD7SAuO1b7jiVpGQjMu8jMd/SrqHkZiScLjQ5x8E47mvX5aiYASM7407sR9qBgqHAAKjUx33J3J2FC8txgKA8gVR2yp1N02i1sSpJbSxz4JAOKDa9nBN/E0F9Rwcahgj068EjSwx92NQxW3+xYNj0xt8nf1Fstv6jqZjk5OWPuaz4Xw4QJoViRucHAAyfAUAKPgbVNoICcHhDaxGM+NzgepX2GcDLIhOO5UE1vFknpwuNDF1wSMM2rJ+c6m2+akUUCheXouq8jFmLZwM6dOXDkrpwQdSg5G+3k71MTh0YDALsyhGBJOVGdjk79zv3Oal0UC8cEg29BODq3Zjk7YLZb140r92e1YvwOAroKEr7a27EadOdWdONtH2/FMqKAAooooCiiig//Z"/>
          <p:cNvSpPr>
            <a:spLocks noChangeAspect="1" noChangeArrowheads="1"/>
          </p:cNvSpPr>
          <p:nvPr/>
        </p:nvSpPr>
        <p:spPr bwMode="auto">
          <a:xfrm>
            <a:off x="155575" y="-1790700"/>
            <a:ext cx="326707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222" name="Picture 6" descr="http://www.cartoonstock.com/newscartoons/cartoonists/dal/lowres/daln91l.jpg"/>
          <p:cNvPicPr>
            <a:picLocks noChangeAspect="1" noChangeArrowheads="1"/>
          </p:cNvPicPr>
          <p:nvPr/>
        </p:nvPicPr>
        <p:blipFill>
          <a:blip r:embed="rId2" cstate="print"/>
          <a:srcRect/>
          <a:stretch>
            <a:fillRect/>
          </a:stretch>
        </p:blipFill>
        <p:spPr bwMode="auto">
          <a:xfrm>
            <a:off x="2971800" y="3733800"/>
            <a:ext cx="2352675" cy="269563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715962"/>
          </a:xfrm>
        </p:spPr>
        <p:txBody>
          <a:bodyPr/>
          <a:lstStyle/>
          <a:p>
            <a:pPr algn="ctr"/>
            <a:r>
              <a:rPr lang="en-US" dirty="0" smtClean="0"/>
              <a:t>Student Sample Introduction</a:t>
            </a:r>
            <a:endParaRPr lang="en-US" dirty="0"/>
          </a:p>
        </p:txBody>
      </p:sp>
      <p:sp>
        <p:nvSpPr>
          <p:cNvPr id="3" name="Content Placeholder 2"/>
          <p:cNvSpPr>
            <a:spLocks noGrp="1"/>
          </p:cNvSpPr>
          <p:nvPr>
            <p:ph idx="1"/>
          </p:nvPr>
        </p:nvSpPr>
        <p:spPr>
          <a:xfrm>
            <a:off x="457200" y="1143000"/>
            <a:ext cx="8226425" cy="1981200"/>
          </a:xfrm>
        </p:spPr>
        <p:txBody>
          <a:bodyPr/>
          <a:lstStyle/>
          <a:p>
            <a:r>
              <a:rPr lang="en-US" dirty="0" smtClean="0"/>
              <a:t>The laws of ethics come into play during the court case of William’s death. Even though his brother, Delbert, may know what his rights are, that does not mean he knows the difference between what is right and wrong to do. Being an educated man in an old fashioned lifestyle, his mentality and moral beliefs may not be completely developed. </a:t>
            </a:r>
            <a:endParaRPr lang="en-US" dirty="0"/>
          </a:p>
        </p:txBody>
      </p:sp>
      <p:pic>
        <p:nvPicPr>
          <p:cNvPr id="8194" name="Picture 2" descr="http://i148.photobucket.com/albums/s28/BJ_BOBBI_JO8/Cartoon%20characters%20and%20people%20ect%20CLICK%20HERE/ATT4948529.jpg"/>
          <p:cNvPicPr>
            <a:picLocks noChangeAspect="1" noChangeArrowheads="1"/>
          </p:cNvPicPr>
          <p:nvPr/>
        </p:nvPicPr>
        <p:blipFill>
          <a:blip r:embed="rId2" cstate="print"/>
          <a:srcRect/>
          <a:stretch>
            <a:fillRect/>
          </a:stretch>
        </p:blipFill>
        <p:spPr bwMode="auto">
          <a:xfrm>
            <a:off x="3276600" y="3699164"/>
            <a:ext cx="2628900" cy="298738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1096962"/>
          </a:xfrm>
        </p:spPr>
        <p:txBody>
          <a:bodyPr/>
          <a:lstStyle/>
          <a:p>
            <a:pPr algn="ctr"/>
            <a:r>
              <a:rPr lang="en-US" dirty="0" smtClean="0">
                <a:solidFill>
                  <a:srgbClr val="92D050"/>
                </a:solidFill>
              </a:rPr>
              <a:t>1</a:t>
            </a:r>
            <a:r>
              <a:rPr lang="en-US" baseline="30000" dirty="0" smtClean="0">
                <a:solidFill>
                  <a:srgbClr val="92D050"/>
                </a:solidFill>
              </a:rPr>
              <a:t>st</a:t>
            </a:r>
            <a:r>
              <a:rPr lang="en-US" dirty="0" smtClean="0">
                <a:solidFill>
                  <a:srgbClr val="92D050"/>
                </a:solidFill>
              </a:rPr>
              <a:t> Premise Bank</a:t>
            </a:r>
            <a:br>
              <a:rPr lang="en-US" dirty="0" smtClean="0">
                <a:solidFill>
                  <a:srgbClr val="92D050"/>
                </a:solidFill>
              </a:rPr>
            </a:br>
            <a:r>
              <a:rPr lang="en-US" dirty="0" smtClean="0">
                <a:solidFill>
                  <a:srgbClr val="00B0F0"/>
                </a:solidFill>
              </a:rPr>
              <a:t>Argue … No Summary</a:t>
            </a:r>
            <a:endParaRPr lang="en-US" dirty="0">
              <a:solidFill>
                <a:srgbClr val="92D050"/>
              </a:solidFill>
            </a:endParaRPr>
          </a:p>
        </p:txBody>
      </p:sp>
      <p:sp>
        <p:nvSpPr>
          <p:cNvPr id="8" name="TextBox 7"/>
          <p:cNvSpPr txBox="1"/>
          <p:nvPr/>
        </p:nvSpPr>
        <p:spPr>
          <a:xfrm>
            <a:off x="304800" y="1447800"/>
            <a:ext cx="8686800" cy="5355312"/>
          </a:xfrm>
          <a:prstGeom prst="rect">
            <a:avLst/>
          </a:prstGeom>
          <a:noFill/>
        </p:spPr>
        <p:txBody>
          <a:bodyPr wrap="square" rtlCol="0">
            <a:spAutoFit/>
          </a:bodyPr>
          <a:lstStyle/>
          <a:p>
            <a:pPr>
              <a:buFont typeface="Arial" charset="0"/>
              <a:buChar char="•"/>
            </a:pPr>
            <a:r>
              <a:rPr lang="en-US" dirty="0" err="1" smtClean="0"/>
              <a:t>Euthanization</a:t>
            </a:r>
            <a:r>
              <a:rPr lang="en-US" dirty="0" smtClean="0"/>
              <a:t> is an unacceptable practice, regardless of the situation.</a:t>
            </a:r>
          </a:p>
          <a:p>
            <a:pPr>
              <a:buFont typeface="Arial" charset="0"/>
              <a:buChar char="•"/>
            </a:pPr>
            <a:endParaRPr lang="en-US" dirty="0" smtClean="0"/>
          </a:p>
          <a:p>
            <a:pPr>
              <a:buFont typeface="Arial" charset="0"/>
              <a:buChar char="•"/>
            </a:pPr>
            <a:r>
              <a:rPr lang="en-US" dirty="0" smtClean="0"/>
              <a:t>Mercy killings are ethical because if it is done outside the best interest of the victim, it is no longer a mercy killing.</a:t>
            </a:r>
          </a:p>
          <a:p>
            <a:pPr>
              <a:buFont typeface="Arial" charset="0"/>
              <a:buChar char="•"/>
            </a:pPr>
            <a:endParaRPr lang="en-US" dirty="0" smtClean="0"/>
          </a:p>
          <a:p>
            <a:pPr>
              <a:buFont typeface="Arial" charset="0"/>
              <a:buChar char="•"/>
            </a:pPr>
            <a:r>
              <a:rPr lang="en-US" dirty="0" smtClean="0"/>
              <a:t>Those living in anguish have the right to decide whether or not their life is no longer worth living.</a:t>
            </a:r>
          </a:p>
          <a:p>
            <a:pPr>
              <a:buFont typeface="Arial" charset="0"/>
              <a:buChar char="•"/>
            </a:pPr>
            <a:endParaRPr lang="en-US" dirty="0" smtClean="0"/>
          </a:p>
          <a:p>
            <a:pPr>
              <a:buFont typeface="Arial" charset="0"/>
              <a:buChar char="•"/>
            </a:pPr>
            <a:r>
              <a:rPr lang="en-US" dirty="0" smtClean="0"/>
              <a:t>One’s religious views should not dictate another's right to die. </a:t>
            </a:r>
          </a:p>
          <a:p>
            <a:pPr>
              <a:buFont typeface="Arial" charset="0"/>
              <a:buChar char="•"/>
            </a:pPr>
            <a:endParaRPr lang="en-US" dirty="0" smtClean="0"/>
          </a:p>
          <a:p>
            <a:pPr>
              <a:buFont typeface="Arial" charset="0"/>
              <a:buChar char="•"/>
            </a:pPr>
            <a:r>
              <a:rPr lang="en-US" dirty="0" smtClean="0"/>
              <a:t> Allowing an individual to continually suffer is inhumane.</a:t>
            </a:r>
          </a:p>
          <a:p>
            <a:pPr>
              <a:buFont typeface="Arial" charset="0"/>
              <a:buChar char="•"/>
            </a:pPr>
            <a:endParaRPr lang="en-US" dirty="0" smtClean="0"/>
          </a:p>
          <a:p>
            <a:pPr>
              <a:buFont typeface="Arial" charset="0"/>
              <a:buChar char="•"/>
            </a:pPr>
            <a:r>
              <a:rPr lang="en-US" dirty="0" smtClean="0"/>
              <a:t>To end the suffering of someone in pain is an unorthodox decision in the Christian faith.</a:t>
            </a:r>
          </a:p>
          <a:p>
            <a:pPr>
              <a:buFont typeface="Arial" charset="0"/>
              <a:buChar char="•"/>
            </a:pPr>
            <a:endParaRPr lang="en-US" dirty="0" smtClean="0"/>
          </a:p>
          <a:p>
            <a:pPr>
              <a:buFont typeface="Arial" charset="0"/>
              <a:buChar char="•"/>
            </a:pPr>
            <a:r>
              <a:rPr lang="en-US" dirty="0" smtClean="0"/>
              <a:t>Ending a person’s life in a case that would improve their situation is acceptable. </a:t>
            </a:r>
          </a:p>
          <a:p>
            <a:pPr>
              <a:buFont typeface="Arial" charset="0"/>
              <a:buChar char="•"/>
            </a:pPr>
            <a:endParaRPr lang="en-US" dirty="0" smtClean="0"/>
          </a:p>
          <a:p>
            <a:pPr>
              <a:buFont typeface="Arial" charset="0"/>
              <a:buChar char="•"/>
            </a:pPr>
            <a:r>
              <a:rPr lang="en-US" dirty="0" smtClean="0"/>
              <a:t>Mercy killings </a:t>
            </a:r>
            <a:r>
              <a:rPr lang="en-US" smtClean="0"/>
              <a:t>are acceptable </a:t>
            </a:r>
            <a:r>
              <a:rPr lang="en-US" dirty="0" smtClean="0"/>
              <a:t>only when the person being euthanized gives the authorization to do so.</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715962"/>
          </a:xfrm>
        </p:spPr>
        <p:txBody>
          <a:bodyPr/>
          <a:lstStyle/>
          <a:p>
            <a:pPr algn="ctr"/>
            <a:r>
              <a:rPr lang="en-US" dirty="0" smtClean="0">
                <a:solidFill>
                  <a:srgbClr val="92D050"/>
                </a:solidFill>
              </a:rPr>
              <a:t>1st Premise Bank</a:t>
            </a:r>
            <a:endParaRPr lang="en-US" dirty="0">
              <a:solidFill>
                <a:srgbClr val="92D050"/>
              </a:solidFill>
            </a:endParaRPr>
          </a:p>
        </p:txBody>
      </p:sp>
      <p:sp>
        <p:nvSpPr>
          <p:cNvPr id="3" name="Content Placeholder 2"/>
          <p:cNvSpPr>
            <a:spLocks noGrp="1"/>
          </p:cNvSpPr>
          <p:nvPr>
            <p:ph idx="1"/>
          </p:nvPr>
        </p:nvSpPr>
        <p:spPr>
          <a:xfrm>
            <a:off x="455613" y="1143000"/>
            <a:ext cx="8226425" cy="5562600"/>
          </a:xfrm>
        </p:spPr>
        <p:txBody>
          <a:bodyPr/>
          <a:lstStyle/>
          <a:p>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freeppt_2281_slide">
  <a:themeElements>
    <a:clrScheme name="Office Theme 2">
      <a:dk1>
        <a:srgbClr val="333333"/>
      </a:dk1>
      <a:lt1>
        <a:srgbClr val="FFFFFF"/>
      </a:lt1>
      <a:dk2>
        <a:srgbClr val="993333"/>
      </a:dk2>
      <a:lt2>
        <a:srgbClr val="FFFFFF"/>
      </a:lt2>
      <a:accent1>
        <a:srgbClr val="F2A26D"/>
      </a:accent1>
      <a:accent2>
        <a:srgbClr val="F291CA"/>
      </a:accent2>
      <a:accent3>
        <a:srgbClr val="CAADAD"/>
      </a:accent3>
      <a:accent4>
        <a:srgbClr val="DADADA"/>
      </a:accent4>
      <a:accent5>
        <a:srgbClr val="F7CEBA"/>
      </a:accent5>
      <a:accent6>
        <a:srgbClr val="DB83B7"/>
      </a:accent6>
      <a:hlink>
        <a:srgbClr val="F7ADAD"/>
      </a:hlink>
      <a:folHlink>
        <a:srgbClr val="E7C6F7"/>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333333"/>
        </a:dk1>
        <a:lt1>
          <a:srgbClr val="FFFFFF"/>
        </a:lt1>
        <a:dk2>
          <a:srgbClr val="993333"/>
        </a:dk2>
        <a:lt2>
          <a:srgbClr val="FFFFFF"/>
        </a:lt2>
        <a:accent1>
          <a:srgbClr val="F28585"/>
        </a:accent1>
        <a:accent2>
          <a:srgbClr val="F7949E"/>
        </a:accent2>
        <a:accent3>
          <a:srgbClr val="CAADAD"/>
        </a:accent3>
        <a:accent4>
          <a:srgbClr val="DADADA"/>
        </a:accent4>
        <a:accent5>
          <a:srgbClr val="F7C2C2"/>
        </a:accent5>
        <a:accent6>
          <a:srgbClr val="E0868F"/>
        </a:accent6>
        <a:hlink>
          <a:srgbClr val="F7ADAD"/>
        </a:hlink>
        <a:folHlink>
          <a:srgbClr val="FFBFC6"/>
        </a:folHlink>
      </a:clrScheme>
      <a:clrMap bg1="dk2" tx1="lt1" bg2="dk1" tx2="lt2" accent1="accent1" accent2="accent2" accent3="accent3" accent4="accent4" accent5="accent5" accent6="accent6" hlink="hlink" folHlink="folHlink"/>
    </a:extraClrScheme>
    <a:extraClrScheme>
      <a:clrScheme name="Office Theme 2">
        <a:dk1>
          <a:srgbClr val="333333"/>
        </a:dk1>
        <a:lt1>
          <a:srgbClr val="FFFFFF"/>
        </a:lt1>
        <a:dk2>
          <a:srgbClr val="993333"/>
        </a:dk2>
        <a:lt2>
          <a:srgbClr val="FFFFFF"/>
        </a:lt2>
        <a:accent1>
          <a:srgbClr val="F2A26D"/>
        </a:accent1>
        <a:accent2>
          <a:srgbClr val="F291CA"/>
        </a:accent2>
        <a:accent3>
          <a:srgbClr val="CAADAD"/>
        </a:accent3>
        <a:accent4>
          <a:srgbClr val="DADADA"/>
        </a:accent4>
        <a:accent5>
          <a:srgbClr val="F7CEBA"/>
        </a:accent5>
        <a:accent6>
          <a:srgbClr val="DB83B7"/>
        </a:accent6>
        <a:hlink>
          <a:srgbClr val="F7ADAD"/>
        </a:hlink>
        <a:folHlink>
          <a:srgbClr val="E7C6F7"/>
        </a:folHlink>
      </a:clrScheme>
      <a:clrMap bg1="dk2" tx1="lt1" bg2="dk1" tx2="lt2" accent1="accent1" accent2="accent2" accent3="accent3" accent4="accent4" accent5="accent5" accent6="accent6" hlink="hlink" folHlink="folHlink"/>
    </a:extraClrScheme>
    <a:extraClrScheme>
      <a:clrScheme name="Office Theme 3">
        <a:dk1>
          <a:srgbClr val="333333"/>
        </a:dk1>
        <a:lt1>
          <a:srgbClr val="FFFFFF"/>
        </a:lt1>
        <a:dk2>
          <a:srgbClr val="993333"/>
        </a:dk2>
        <a:lt2>
          <a:srgbClr val="FFFFFF"/>
        </a:lt2>
        <a:accent1>
          <a:srgbClr val="95D1E6"/>
        </a:accent1>
        <a:accent2>
          <a:srgbClr val="F29191"/>
        </a:accent2>
        <a:accent3>
          <a:srgbClr val="CAADAD"/>
        </a:accent3>
        <a:accent4>
          <a:srgbClr val="DADADA"/>
        </a:accent4>
        <a:accent5>
          <a:srgbClr val="C8E5F0"/>
        </a:accent5>
        <a:accent6>
          <a:srgbClr val="DB8383"/>
        </a:accent6>
        <a:hlink>
          <a:srgbClr val="BBD1F2"/>
        </a:hlink>
        <a:folHlink>
          <a:srgbClr val="CCDE9B"/>
        </a:folHlink>
      </a:clrScheme>
      <a:clrMap bg1="dk2" tx1="lt1" bg2="dk1" tx2="lt2" accent1="accent1" accent2="accent2" accent3="accent3" accent4="accent4" accent5="accent5" accent6="accent6" hlink="hlink" folHlink="folHlink"/>
    </a:extraClrScheme>
    <a:extraClrScheme>
      <a:clrScheme name="Office Theme 4">
        <a:dk1>
          <a:srgbClr val="333333"/>
        </a:dk1>
        <a:lt1>
          <a:srgbClr val="FFFFFF"/>
        </a:lt1>
        <a:dk2>
          <a:srgbClr val="993333"/>
        </a:dk2>
        <a:lt2>
          <a:srgbClr val="FFFFFF"/>
        </a:lt2>
        <a:accent1>
          <a:srgbClr val="85D685"/>
        </a:accent1>
        <a:accent2>
          <a:srgbClr val="C2B7F7"/>
        </a:accent2>
        <a:accent3>
          <a:srgbClr val="CAADAD"/>
        </a:accent3>
        <a:accent4>
          <a:srgbClr val="DADADA"/>
        </a:accent4>
        <a:accent5>
          <a:srgbClr val="C2E8C2"/>
        </a:accent5>
        <a:accent6>
          <a:srgbClr val="B0A6E0"/>
        </a:accent6>
        <a:hlink>
          <a:srgbClr val="F2DD8A"/>
        </a:hlink>
        <a:folHlink>
          <a:srgbClr val="F7ADAD"/>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CCCCCC"/>
        </a:lt2>
        <a:accent1>
          <a:srgbClr val="F28585"/>
        </a:accent1>
        <a:accent2>
          <a:srgbClr val="F7949E"/>
        </a:accent2>
        <a:accent3>
          <a:srgbClr val="FFFFFF"/>
        </a:accent3>
        <a:accent4>
          <a:srgbClr val="000000"/>
        </a:accent4>
        <a:accent5>
          <a:srgbClr val="F7C2C2"/>
        </a:accent5>
        <a:accent6>
          <a:srgbClr val="E0868F"/>
        </a:accent6>
        <a:hlink>
          <a:srgbClr val="F7ADAD"/>
        </a:hlink>
        <a:folHlink>
          <a:srgbClr val="FFBFC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CCCCCC"/>
        </a:lt2>
        <a:accent1>
          <a:srgbClr val="F2A26D"/>
        </a:accent1>
        <a:accent2>
          <a:srgbClr val="F291CA"/>
        </a:accent2>
        <a:accent3>
          <a:srgbClr val="FFFFFF"/>
        </a:accent3>
        <a:accent4>
          <a:srgbClr val="000000"/>
        </a:accent4>
        <a:accent5>
          <a:srgbClr val="F7CEBA"/>
        </a:accent5>
        <a:accent6>
          <a:srgbClr val="DB83B7"/>
        </a:accent6>
        <a:hlink>
          <a:srgbClr val="F7ADAD"/>
        </a:hlink>
        <a:folHlink>
          <a:srgbClr val="E7C6F7"/>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CCCCCC"/>
        </a:lt2>
        <a:accent1>
          <a:srgbClr val="95D1E6"/>
        </a:accent1>
        <a:accent2>
          <a:srgbClr val="F29191"/>
        </a:accent2>
        <a:accent3>
          <a:srgbClr val="FFFFFF"/>
        </a:accent3>
        <a:accent4>
          <a:srgbClr val="000000"/>
        </a:accent4>
        <a:accent5>
          <a:srgbClr val="C8E5F0"/>
        </a:accent5>
        <a:accent6>
          <a:srgbClr val="DB8383"/>
        </a:accent6>
        <a:hlink>
          <a:srgbClr val="BBD1F2"/>
        </a:hlink>
        <a:folHlink>
          <a:srgbClr val="CCDE9B"/>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CCCCCC"/>
        </a:lt2>
        <a:accent1>
          <a:srgbClr val="85D685"/>
        </a:accent1>
        <a:accent2>
          <a:srgbClr val="C2B7F7"/>
        </a:accent2>
        <a:accent3>
          <a:srgbClr val="FFFFFF"/>
        </a:accent3>
        <a:accent4>
          <a:srgbClr val="000000"/>
        </a:accent4>
        <a:accent5>
          <a:srgbClr val="C2E8C2"/>
        </a:accent5>
        <a:accent6>
          <a:srgbClr val="B0A6E0"/>
        </a:accent6>
        <a:hlink>
          <a:srgbClr val="F2DD8A"/>
        </a:hlink>
        <a:folHlink>
          <a:srgbClr val="F7ADA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333333"/>
      </a:dk1>
      <a:lt1>
        <a:srgbClr val="FFFFFF"/>
      </a:lt1>
      <a:dk2>
        <a:srgbClr val="993333"/>
      </a:dk2>
      <a:lt2>
        <a:srgbClr val="FFFFFF"/>
      </a:lt2>
      <a:accent1>
        <a:srgbClr val="F2A26D"/>
      </a:accent1>
      <a:accent2>
        <a:srgbClr val="F291CA"/>
      </a:accent2>
      <a:accent3>
        <a:srgbClr val="CAADAD"/>
      </a:accent3>
      <a:accent4>
        <a:srgbClr val="DADADA"/>
      </a:accent4>
      <a:accent5>
        <a:srgbClr val="F7CEBA"/>
      </a:accent5>
      <a:accent6>
        <a:srgbClr val="DB83B7"/>
      </a:accent6>
      <a:hlink>
        <a:srgbClr val="F7ADAD"/>
      </a:hlink>
      <a:folHlink>
        <a:srgbClr val="E7C6F7"/>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333333"/>
        </a:dk1>
        <a:lt1>
          <a:srgbClr val="FFFFFF"/>
        </a:lt1>
        <a:dk2>
          <a:srgbClr val="993333"/>
        </a:dk2>
        <a:lt2>
          <a:srgbClr val="FFFFFF"/>
        </a:lt2>
        <a:accent1>
          <a:srgbClr val="F28585"/>
        </a:accent1>
        <a:accent2>
          <a:srgbClr val="F7949E"/>
        </a:accent2>
        <a:accent3>
          <a:srgbClr val="CAADAD"/>
        </a:accent3>
        <a:accent4>
          <a:srgbClr val="DADADA"/>
        </a:accent4>
        <a:accent5>
          <a:srgbClr val="F7C2C2"/>
        </a:accent5>
        <a:accent6>
          <a:srgbClr val="E0868F"/>
        </a:accent6>
        <a:hlink>
          <a:srgbClr val="F7ADAD"/>
        </a:hlink>
        <a:folHlink>
          <a:srgbClr val="FFBFC6"/>
        </a:folHlink>
      </a:clrScheme>
      <a:clrMap bg1="dk2" tx1="lt1" bg2="dk1" tx2="lt2" accent1="accent1" accent2="accent2" accent3="accent3" accent4="accent4" accent5="accent5" accent6="accent6" hlink="hlink" folHlink="folHlink"/>
    </a:extraClrScheme>
    <a:extraClrScheme>
      <a:clrScheme name="1_Default Design 2">
        <a:dk1>
          <a:srgbClr val="333333"/>
        </a:dk1>
        <a:lt1>
          <a:srgbClr val="FFFFFF"/>
        </a:lt1>
        <a:dk2>
          <a:srgbClr val="993333"/>
        </a:dk2>
        <a:lt2>
          <a:srgbClr val="FFFFFF"/>
        </a:lt2>
        <a:accent1>
          <a:srgbClr val="F2A26D"/>
        </a:accent1>
        <a:accent2>
          <a:srgbClr val="F291CA"/>
        </a:accent2>
        <a:accent3>
          <a:srgbClr val="CAADAD"/>
        </a:accent3>
        <a:accent4>
          <a:srgbClr val="DADADA"/>
        </a:accent4>
        <a:accent5>
          <a:srgbClr val="F7CEBA"/>
        </a:accent5>
        <a:accent6>
          <a:srgbClr val="DB83B7"/>
        </a:accent6>
        <a:hlink>
          <a:srgbClr val="F7ADAD"/>
        </a:hlink>
        <a:folHlink>
          <a:srgbClr val="E7C6F7"/>
        </a:folHlink>
      </a:clrScheme>
      <a:clrMap bg1="dk2" tx1="lt1" bg2="dk1" tx2="lt2" accent1="accent1" accent2="accent2" accent3="accent3" accent4="accent4" accent5="accent5" accent6="accent6" hlink="hlink" folHlink="folHlink"/>
    </a:extraClrScheme>
    <a:extraClrScheme>
      <a:clrScheme name="1_Default Design 3">
        <a:dk1>
          <a:srgbClr val="333333"/>
        </a:dk1>
        <a:lt1>
          <a:srgbClr val="FFFFFF"/>
        </a:lt1>
        <a:dk2>
          <a:srgbClr val="993333"/>
        </a:dk2>
        <a:lt2>
          <a:srgbClr val="FFFFFF"/>
        </a:lt2>
        <a:accent1>
          <a:srgbClr val="95D1E6"/>
        </a:accent1>
        <a:accent2>
          <a:srgbClr val="F29191"/>
        </a:accent2>
        <a:accent3>
          <a:srgbClr val="CAADAD"/>
        </a:accent3>
        <a:accent4>
          <a:srgbClr val="DADADA"/>
        </a:accent4>
        <a:accent5>
          <a:srgbClr val="C8E5F0"/>
        </a:accent5>
        <a:accent6>
          <a:srgbClr val="DB8383"/>
        </a:accent6>
        <a:hlink>
          <a:srgbClr val="BBD1F2"/>
        </a:hlink>
        <a:folHlink>
          <a:srgbClr val="CCDE9B"/>
        </a:folHlink>
      </a:clrScheme>
      <a:clrMap bg1="dk2" tx1="lt1" bg2="dk1" tx2="lt2" accent1="accent1" accent2="accent2" accent3="accent3" accent4="accent4" accent5="accent5" accent6="accent6" hlink="hlink" folHlink="folHlink"/>
    </a:extraClrScheme>
    <a:extraClrScheme>
      <a:clrScheme name="1_Default Design 4">
        <a:dk1>
          <a:srgbClr val="333333"/>
        </a:dk1>
        <a:lt1>
          <a:srgbClr val="FFFFFF"/>
        </a:lt1>
        <a:dk2>
          <a:srgbClr val="993333"/>
        </a:dk2>
        <a:lt2>
          <a:srgbClr val="FFFFFF"/>
        </a:lt2>
        <a:accent1>
          <a:srgbClr val="85D685"/>
        </a:accent1>
        <a:accent2>
          <a:srgbClr val="C2B7F7"/>
        </a:accent2>
        <a:accent3>
          <a:srgbClr val="CAADAD"/>
        </a:accent3>
        <a:accent4>
          <a:srgbClr val="DADADA"/>
        </a:accent4>
        <a:accent5>
          <a:srgbClr val="C2E8C2"/>
        </a:accent5>
        <a:accent6>
          <a:srgbClr val="B0A6E0"/>
        </a:accent6>
        <a:hlink>
          <a:srgbClr val="F2DD8A"/>
        </a:hlink>
        <a:folHlink>
          <a:srgbClr val="F7ADAD"/>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CCCCCC"/>
        </a:lt2>
        <a:accent1>
          <a:srgbClr val="F28585"/>
        </a:accent1>
        <a:accent2>
          <a:srgbClr val="F7949E"/>
        </a:accent2>
        <a:accent3>
          <a:srgbClr val="FFFFFF"/>
        </a:accent3>
        <a:accent4>
          <a:srgbClr val="000000"/>
        </a:accent4>
        <a:accent5>
          <a:srgbClr val="F7C2C2"/>
        </a:accent5>
        <a:accent6>
          <a:srgbClr val="E0868F"/>
        </a:accent6>
        <a:hlink>
          <a:srgbClr val="F7ADAD"/>
        </a:hlink>
        <a:folHlink>
          <a:srgbClr val="FFBFC6"/>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CCCCCC"/>
        </a:lt2>
        <a:accent1>
          <a:srgbClr val="F2A26D"/>
        </a:accent1>
        <a:accent2>
          <a:srgbClr val="F291CA"/>
        </a:accent2>
        <a:accent3>
          <a:srgbClr val="FFFFFF"/>
        </a:accent3>
        <a:accent4>
          <a:srgbClr val="000000"/>
        </a:accent4>
        <a:accent5>
          <a:srgbClr val="F7CEBA"/>
        </a:accent5>
        <a:accent6>
          <a:srgbClr val="DB83B7"/>
        </a:accent6>
        <a:hlink>
          <a:srgbClr val="F7ADAD"/>
        </a:hlink>
        <a:folHlink>
          <a:srgbClr val="E7C6F7"/>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CCCCCC"/>
        </a:lt2>
        <a:accent1>
          <a:srgbClr val="95D1E6"/>
        </a:accent1>
        <a:accent2>
          <a:srgbClr val="F29191"/>
        </a:accent2>
        <a:accent3>
          <a:srgbClr val="FFFFFF"/>
        </a:accent3>
        <a:accent4>
          <a:srgbClr val="000000"/>
        </a:accent4>
        <a:accent5>
          <a:srgbClr val="C8E5F0"/>
        </a:accent5>
        <a:accent6>
          <a:srgbClr val="DB8383"/>
        </a:accent6>
        <a:hlink>
          <a:srgbClr val="BBD1F2"/>
        </a:hlink>
        <a:folHlink>
          <a:srgbClr val="CCDE9B"/>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CCCCCC"/>
        </a:lt2>
        <a:accent1>
          <a:srgbClr val="85D685"/>
        </a:accent1>
        <a:accent2>
          <a:srgbClr val="C2B7F7"/>
        </a:accent2>
        <a:accent3>
          <a:srgbClr val="FFFFFF"/>
        </a:accent3>
        <a:accent4>
          <a:srgbClr val="000000"/>
        </a:accent4>
        <a:accent5>
          <a:srgbClr val="C2E8C2"/>
        </a:accent5>
        <a:accent6>
          <a:srgbClr val="B0A6E0"/>
        </a:accent6>
        <a:hlink>
          <a:srgbClr val="F2DD8A"/>
        </a:hlink>
        <a:folHlink>
          <a:srgbClr val="F7ADA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freeppt_2281_slide</Template>
  <TotalTime>181</TotalTime>
  <Words>701</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freeppt_2281_slide</vt:lpstr>
      <vt:lpstr>1_Default Design</vt:lpstr>
      <vt:lpstr>Slide 1</vt:lpstr>
      <vt:lpstr>Slide 2</vt:lpstr>
      <vt:lpstr>Slide 3</vt:lpstr>
      <vt:lpstr>Student Sample Introduction</vt:lpstr>
      <vt:lpstr>Student Sample Introduction</vt:lpstr>
      <vt:lpstr>Student Sample Introduction</vt:lpstr>
      <vt:lpstr>Student Sample Introduction</vt:lpstr>
      <vt:lpstr>1st Premise Bank Argue … No Summary</vt:lpstr>
      <vt:lpstr>1st Premise Bank</vt:lpstr>
      <vt:lpstr>Slide 10</vt:lpstr>
      <vt:lpstr>Student Sample Syllogism</vt:lpstr>
      <vt:lpstr>Syllogism Continued</vt:lpstr>
      <vt:lpstr>What the Syllogism Should Look Like</vt:lpstr>
      <vt:lpstr>Another Student Syllogism</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27</cp:revision>
  <dcterms:created xsi:type="dcterms:W3CDTF">2011-12-12T14:11:14Z</dcterms:created>
  <dcterms:modified xsi:type="dcterms:W3CDTF">2013-11-21T18:47:00Z</dcterms:modified>
</cp:coreProperties>
</file>