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77" r:id="rId9"/>
    <p:sldId id="264" r:id="rId10"/>
    <p:sldId id="265" r:id="rId11"/>
    <p:sldId id="262" r:id="rId12"/>
    <p:sldId id="267" r:id="rId13"/>
    <p:sldId id="266" r:id="rId14"/>
    <p:sldId id="270" r:id="rId15"/>
    <p:sldId id="271" r:id="rId16"/>
    <p:sldId id="273" r:id="rId17"/>
    <p:sldId id="274" r:id="rId18"/>
    <p:sldId id="272" r:id="rId19"/>
    <p:sldId id="268" r:id="rId20"/>
    <p:sldId id="269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Impac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Impac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Impac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Impac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Impac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Impac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Impac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Impac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Impact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9C815-3975-487A-8208-2260B7B4A084}" type="datetimeFigureOut">
              <a:rPr lang="en-US" smtClean="0"/>
              <a:pPr/>
              <a:t>2/15/2012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D55EE-A5ED-4F4D-992F-E759D7D73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D55EE-A5ED-4F4D-992F-E759D7D7396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F9A05-760C-4435-8D95-9243FFDCFBD8}" type="datetimeFigureOut">
              <a:rPr lang="en-US"/>
              <a:pPr>
                <a:defRPr/>
              </a:pPr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A631A-4169-4CC0-A2FC-4279E351B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4E998-78CF-4C4E-90B2-42D634F05038}" type="datetimeFigureOut">
              <a:rPr lang="en-US"/>
              <a:pPr>
                <a:defRPr/>
              </a:pPr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6F174-5B5A-44C8-9565-25CEAA6093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67692-0CA1-4F00-AC0E-7FD412A8B4D7}" type="datetimeFigureOut">
              <a:rPr lang="en-US"/>
              <a:pPr>
                <a:defRPr/>
              </a:pPr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4E346-95D1-40F1-9986-BA83C64F2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E6E14-7B81-4031-8010-B41BB845EE9F}" type="datetimeFigureOut">
              <a:rPr lang="en-US"/>
              <a:pPr>
                <a:defRPr/>
              </a:pPr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DC147-EBCE-4A28-B828-7FD16C660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41DAD-B171-47F0-9BB1-920EA31D708C}" type="datetimeFigureOut">
              <a:rPr lang="en-US"/>
              <a:pPr>
                <a:defRPr/>
              </a:pPr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04A64-1951-46C1-ADAF-EBA3FB656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7FE67-A320-4297-834A-307082E985A1}" type="datetimeFigureOut">
              <a:rPr lang="en-US"/>
              <a:pPr>
                <a:defRPr/>
              </a:pPr>
              <a:t>2/15/2012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00A1C-42BE-4B09-B6C5-7CA1A7656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C5F74-6430-4E96-BD27-AC107EFD7634}" type="datetimeFigureOut">
              <a:rPr lang="en-US"/>
              <a:pPr>
                <a:defRPr/>
              </a:pPr>
              <a:t>2/15/2012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296B6-6A34-46AF-A0B2-4F0D9560B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27E6B-D040-4CB3-9C86-4FBA7FEC7E73}" type="datetimeFigureOut">
              <a:rPr lang="en-US"/>
              <a:pPr>
                <a:defRPr/>
              </a:pPr>
              <a:t>2/15/2012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9C3A4-7668-4D8D-8401-94BB9D736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8B0B2-3549-4E10-9A78-CE52212BA323}" type="datetimeFigureOut">
              <a:rPr lang="en-US"/>
              <a:pPr>
                <a:defRPr/>
              </a:pPr>
              <a:t>2/15/2012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11E85-C9AF-4082-9BB2-43A97D9D0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38D71-86EC-4C61-802F-09B9B8BACC5C}" type="datetimeFigureOut">
              <a:rPr lang="en-US"/>
              <a:pPr>
                <a:defRPr/>
              </a:pPr>
              <a:t>2/15/2012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D1BBA-C634-4AC9-A0ED-7A4ACA05F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CD909-180F-4D74-8EF8-AE22ED1C6360}" type="datetimeFigureOut">
              <a:rPr lang="en-US"/>
              <a:pPr>
                <a:defRPr/>
              </a:pPr>
              <a:t>2/15/2012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F0DE5-FDBA-4929-8377-7EB00391C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2B51EF-8B4E-4B7D-BEC3-628CC52AD0B9}" type="datetimeFigureOut">
              <a:rPr lang="en-US"/>
              <a:pPr>
                <a:defRPr/>
              </a:pPr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FA0A2B-539F-408B-95EC-1F6CC4BA9F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Reprise Title"/>
              </a:rPr>
              <a:t>Causes of the Russian Revolution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  <p:pic>
        <p:nvPicPr>
          <p:cNvPr id="13315" name="Picture 5" descr="1242249963146457846Hammer_and_sick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81400"/>
            <a:ext cx="28575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7" descr="Tsar_Nicholas_II_-189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43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9" descr="len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0"/>
            <a:ext cx="2743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1" descr="BloodySunday1905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0"/>
            <a:ext cx="3657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244" descr="eastern_front_19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3581400"/>
            <a:ext cx="3581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245" descr="hostingthepeacecarto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3581400"/>
            <a:ext cx="2743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2209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Czar Nicholas II</a:t>
            </a:r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>
            <a:off x="1066800" y="1524000"/>
            <a:ext cx="6858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467600" y="2362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Vladimir Lenin</a:t>
            </a:r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>
            <a:off x="8382000" y="1752600"/>
            <a:ext cx="4572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 nodePh="1">
                                  <p:stCondLst>
                                    <p:cond delay="40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xit" presetSubtype="32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  <p:bldP spid="13313" grpId="1"/>
      <p:bldP spid="13313" grpId="2"/>
      <p:bldP spid="3" grpId="0" build="p"/>
      <p:bldP spid="3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Stencil" pitchFamily="82" charset="0"/>
              </a:rPr>
              <a:t>World War I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Russia’s involvement in WWI as an ally of Serbia dragged them into conflict with Germany &amp; A-H</a:t>
            </a:r>
          </a:p>
          <a:p>
            <a:pPr eaLnBrk="1" hangingPunct="1"/>
            <a:r>
              <a:rPr lang="en-US" sz="2800" smtClean="0"/>
              <a:t>Russia’s lack of industry, railroads and modern weaponry led to huge losses of men &amp; territory (5 million casualties by 1916)</a:t>
            </a:r>
          </a:p>
          <a:p>
            <a:pPr eaLnBrk="1" hangingPunct="1"/>
            <a:r>
              <a:rPr lang="en-US" sz="2800" smtClean="0"/>
              <a:t>Workers and peasants on the home front suffered from lack of food, fuel and medical care</a:t>
            </a:r>
          </a:p>
          <a:p>
            <a:pPr eaLnBrk="1" hangingPunct="1"/>
            <a:r>
              <a:rPr lang="en-US" sz="2800" smtClean="0"/>
              <a:t>90,000 workers went on strike in Moscow &amp; St. Petersburg and demanded that the Czar resign</a:t>
            </a:r>
          </a:p>
          <a:p>
            <a:pPr eaLnBrk="1" hangingPunct="1"/>
            <a:endParaRPr lang="en-US" sz="2800" smtClean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  <p:bldP spid="2150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531" name="Picture 5" descr="Q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46038"/>
            <a:ext cx="8999537" cy="384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Ghosts_of_W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0"/>
            <a:ext cx="42291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8" descr="Russia%20Democracy%20Political%20Cartoon%2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3810000"/>
            <a:ext cx="4953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Britannic Bold" pitchFamily="34" charset="0"/>
              </a:rPr>
              <a:t>Effects of the Russian Revolution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>
          <a:xfrm>
            <a:off x="4419600" y="3962400"/>
            <a:ext cx="8229600" cy="4525963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23555" name="Picture 5" descr="pic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62400"/>
            <a:ext cx="4495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7" descr="trotsky-al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295400"/>
            <a:ext cx="4648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9" descr="hammersickle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66800"/>
            <a:ext cx="44196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1" descr="world_war_i_1914-1918_treaty_brest-litovsk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962400"/>
            <a:ext cx="4648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Algerian" pitchFamily="82" charset="0"/>
              </a:rPr>
              <a:t>Effects of the Russian Revolution</a:t>
            </a:r>
          </a:p>
        </p:txBody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March 1917 Revolution-(February by Russian calendar)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Provisional Government takes over (March, 1917)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Bolsheviks under Lenin overthrow Provisional Government-November 1917 Revolution (October by Russian calendar)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Lenin ends WWI with Germany (Treaty of Brest-Litovsk)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Russian Civil War (1918-1921) Reds </a:t>
            </a:r>
            <a:r>
              <a:rPr lang="en-US" sz="2800" u="sng" smtClean="0"/>
              <a:t>vs</a:t>
            </a:r>
            <a:r>
              <a:rPr lang="en-US" sz="2800" smtClean="0"/>
              <a:t>. Whites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The USSR (Soviet Union) forms</a:t>
            </a:r>
          </a:p>
        </p:txBody>
      </p:sp>
      <p:pic>
        <p:nvPicPr>
          <p:cNvPr id="24580" name="Picture 8" descr="1242249963146457846Hammer_and_sick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00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8" descr="1242249963146457846Hammer_and_sick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0"/>
            <a:ext cx="1600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35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Britannic Bold" pitchFamily="34" charset="0"/>
              </a:rPr>
              <a:t>March 1917 Revolution</a:t>
            </a:r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Over 90,000 workers in St. Petersburg &amp; Moscow strike &amp; riot over bread &amp; fuel shortages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Czar Nicholas II is forced to </a:t>
            </a:r>
            <a:r>
              <a:rPr lang="en-US" sz="2800" b="1" i="1" u="sng" smtClean="0"/>
              <a:t>abdicate</a:t>
            </a:r>
            <a:r>
              <a:rPr lang="en-US" sz="2800" u="sng" smtClean="0"/>
              <a:t> (resign his position as Czar</a:t>
            </a:r>
            <a:r>
              <a:rPr lang="en-US" sz="2800" smtClean="0"/>
              <a:t>) March 15, 1917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The Provisional Government led by Alexander Kerensky takes control of Russia (March, 1917)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The Provisional Government continues to fight (&amp; suffer huge losses) in WWI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The Provisional Government exiles the Czar &amp; his family to Siberia</a:t>
            </a:r>
          </a:p>
          <a:p>
            <a:pPr>
              <a:lnSpc>
                <a:spcPct val="90000"/>
              </a:lnSpc>
            </a:pPr>
            <a:endParaRPr lang="en-US" sz="2800" smtClean="0"/>
          </a:p>
        </p:txBody>
      </p:sp>
      <p:pic>
        <p:nvPicPr>
          <p:cNvPr id="25604" name="Picture 5" descr="len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2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len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0"/>
            <a:ext cx="152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smtClean="0">
                <a:solidFill>
                  <a:schemeClr val="accent2"/>
                </a:solidFill>
                <a:latin typeface="Chiller" pitchFamily="82" charset="0"/>
              </a:rPr>
              <a:t>The November Revolution 1917</a:t>
            </a: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381000" y="1524000"/>
            <a:ext cx="8229600" cy="4525963"/>
          </a:xfrm>
        </p:spPr>
        <p:txBody>
          <a:bodyPr/>
          <a:lstStyle/>
          <a:p>
            <a:pPr algn="r">
              <a:buNone/>
            </a:pPr>
            <a:endParaRPr lang="en-US" dirty="0" smtClean="0"/>
          </a:p>
        </p:txBody>
      </p:sp>
      <p:pic>
        <p:nvPicPr>
          <p:cNvPr id="26627" name="Picture 5" descr="blood-splat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0"/>
            <a:ext cx="1752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9" descr="Blood_Spa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97025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 Box 10"/>
          <p:cNvSpPr txBox="1">
            <a:spLocks noChangeArrowheads="1"/>
          </p:cNvSpPr>
          <p:nvPr/>
        </p:nvSpPr>
        <p:spPr bwMode="auto">
          <a:xfrm>
            <a:off x="381000" y="1524000"/>
            <a:ext cx="7772400" cy="500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Franklin Gothic Heavy" pitchFamily="34" charset="0"/>
              </a:rPr>
              <a:t>Lenin violently overthrows the Provisional Government in November, 1917 (October in Russian calendar)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latin typeface="Franklin Gothic Heavy" pitchFamily="34" charset="0"/>
              </a:rPr>
              <a:t>Lenin institutes Socialism in St. Petersburg &amp; Moscow and calls for the execution of the Czar &amp; his family in </a:t>
            </a:r>
            <a:r>
              <a:rPr lang="en-US" sz="2800" dirty="0" err="1">
                <a:latin typeface="Franklin Gothic Heavy" pitchFamily="34" charset="0"/>
              </a:rPr>
              <a:t>Ekaterinburg</a:t>
            </a:r>
            <a:r>
              <a:rPr lang="en-US" sz="2800" dirty="0">
                <a:latin typeface="Franklin Gothic Heavy" pitchFamily="34" charset="0"/>
              </a:rPr>
              <a:t> (</a:t>
            </a:r>
            <a:r>
              <a:rPr lang="en-US" sz="2400" dirty="0">
                <a:latin typeface="Franklin Gothic Heavy" pitchFamily="34" charset="0"/>
              </a:rPr>
              <a:t>July, 1918)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latin typeface="Franklin Gothic Heavy" pitchFamily="34" charset="0"/>
              </a:rPr>
              <a:t>Lenin creates “War Communism” and the NEP (New Economic Policy) to fix Russia’s failing economy</a:t>
            </a:r>
          </a:p>
          <a:p>
            <a:pPr>
              <a:spcBef>
                <a:spcPct val="50000"/>
              </a:spcBef>
            </a:pPr>
            <a:endParaRPr lang="en-US" sz="2800" dirty="0">
              <a:latin typeface="Franklin Gothic Heavy" pitchFamily="34" charset="0"/>
            </a:endParaRPr>
          </a:p>
        </p:txBody>
      </p:sp>
      <p:pic>
        <p:nvPicPr>
          <p:cNvPr id="26630" name="Picture 12" descr="blood_splatter_don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3886200"/>
            <a:ext cx="1447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Gill Sans Ultra Bold" pitchFamily="34" charset="0"/>
              </a:rPr>
              <a:t>Russia Leaves WWI</a:t>
            </a:r>
          </a:p>
        </p:txBody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/>
              <a:t>Lenin immediately makes peace with Germany (Treaty of Brest-Litovsk)</a:t>
            </a:r>
          </a:p>
          <a:p>
            <a:r>
              <a:rPr lang="en-US" sz="2800" smtClean="0"/>
              <a:t>“Land, Peace &amp; Bread” are used to attract peasants and workers to the Bolshevik party</a:t>
            </a:r>
          </a:p>
          <a:p>
            <a:r>
              <a:rPr lang="en-US" sz="2800" smtClean="0"/>
              <a:t>Russia gives up vast tracts of land to Germany in exchange for ending war on the Eastern Front</a:t>
            </a:r>
          </a:p>
          <a:p>
            <a:r>
              <a:rPr lang="en-US" sz="2800" smtClean="0"/>
              <a:t>Russia’s former possessions will be granted </a:t>
            </a:r>
            <a:r>
              <a:rPr lang="en-US" sz="2800" b="1" i="1" u="sng" smtClean="0"/>
              <a:t>self-determination</a:t>
            </a:r>
            <a:r>
              <a:rPr lang="en-US" sz="2800" smtClean="0"/>
              <a:t> as a result of Allied victory over Germany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Mapping the Treaty of Brest-Litovsk</a:t>
            </a:r>
          </a:p>
        </p:txBody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8675" name="Picture 5" descr="brest2qu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76600" y="34290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Germany gets all of this territory from the Treaty</a:t>
            </a:r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>
            <a:off x="2895600" y="4267200"/>
            <a:ext cx="609600" cy="3048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491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 build="p"/>
      <p:bldP spid="5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Impact" pitchFamily="34" charset="0"/>
              </a:rPr>
              <a:t>The Russian Civil War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The “Whites” </a:t>
            </a:r>
            <a:r>
              <a:rPr lang="en-US" sz="2800" u="sng" smtClean="0"/>
              <a:t>vs</a:t>
            </a:r>
            <a:r>
              <a:rPr lang="en-US" sz="2800" smtClean="0"/>
              <a:t>. The “Reds” (1918-1921)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The Czar’s supporters, a.k.a. “The Whites” (Generals, Admirals, WWI Allies) attempt to regain control of Russia &amp; overthrow the Bolsheviks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The Red Army led by Leon Trotsky maintain control over key cities (Petersburg &amp; Moscow)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The Whites although better supplied are disorganized &amp; poorly commanded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The Red Army defeats the Whites and maintains control over Soviet Russia</a:t>
            </a:r>
          </a:p>
        </p:txBody>
      </p:sp>
      <p:pic>
        <p:nvPicPr>
          <p:cNvPr id="29701" name="Picture 5" descr="1stLabinskyCossacksReg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01838" cy="1630363"/>
          </a:xfrm>
          <a:prstGeom prst="rect">
            <a:avLst/>
          </a:prstGeom>
          <a:noFill/>
        </p:spPr>
      </p:pic>
      <p:pic>
        <p:nvPicPr>
          <p:cNvPr id="29702" name="Picture 8" descr="1242249963146457846Hammer_and_sick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0"/>
            <a:ext cx="1828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Russian Civil War (1918-1921)</a:t>
            </a:r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0723" name="Picture 5" descr="rusciv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4648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7" descr="Russ_w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295400"/>
            <a:ext cx="4495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Elephant" pitchFamily="18" charset="0"/>
              </a:rPr>
              <a:t>Causes</a:t>
            </a:r>
          </a:p>
        </p:txBody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lgerian" pitchFamily="82" charset="0"/>
              </a:rPr>
              <a:t>The Russo-Japanese war (1904-05)</a:t>
            </a:r>
          </a:p>
          <a:p>
            <a:pPr eaLnBrk="1" hangingPunct="1"/>
            <a:r>
              <a:rPr lang="en-US" smtClean="0">
                <a:latin typeface="Algerian" pitchFamily="82" charset="0"/>
              </a:rPr>
              <a:t>The Bloody Sunday Massacre (1905)</a:t>
            </a:r>
          </a:p>
          <a:p>
            <a:pPr eaLnBrk="1" hangingPunct="1"/>
            <a:r>
              <a:rPr lang="en-US" smtClean="0">
                <a:latin typeface="Algerian" pitchFamily="82" charset="0"/>
              </a:rPr>
              <a:t>Absolute Rule (Romanov Dynasty)</a:t>
            </a:r>
          </a:p>
          <a:p>
            <a:pPr eaLnBrk="1" hangingPunct="1"/>
            <a:r>
              <a:rPr lang="en-US" smtClean="0">
                <a:latin typeface="Algerian" pitchFamily="82" charset="0"/>
              </a:rPr>
              <a:t>Social injustice (SERFDOM)</a:t>
            </a:r>
          </a:p>
          <a:p>
            <a:pPr eaLnBrk="1" hangingPunct="1"/>
            <a:r>
              <a:rPr lang="en-US" smtClean="0">
                <a:latin typeface="Algerian" pitchFamily="82" charset="0"/>
              </a:rPr>
              <a:t>Marxist-Leninism/Communism (Vladimir Lenin)</a:t>
            </a:r>
          </a:p>
          <a:p>
            <a:pPr eaLnBrk="1" hangingPunct="1"/>
            <a:r>
              <a:rPr lang="en-US" smtClean="0">
                <a:latin typeface="Algerian" pitchFamily="82" charset="0"/>
              </a:rPr>
              <a:t>WWI (1914-1917)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Images of the Civil War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                                                                                                                               </a:t>
            </a:r>
          </a:p>
        </p:txBody>
      </p:sp>
      <p:pic>
        <p:nvPicPr>
          <p:cNvPr id="31747" name="Picture 5" descr="Russ_DK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40767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7" descr="300px-CWRArticle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447800"/>
            <a:ext cx="28575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 Box 8"/>
          <p:cNvSpPr txBox="1">
            <a:spLocks noChangeArrowheads="1"/>
          </p:cNvSpPr>
          <p:nvPr/>
        </p:nvSpPr>
        <p:spPr bwMode="auto">
          <a:xfrm>
            <a:off x="914400" y="480060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               The Whites</a:t>
            </a:r>
          </a:p>
        </p:txBody>
      </p:sp>
      <p:sp>
        <p:nvSpPr>
          <p:cNvPr id="31750" name="Text Box 9"/>
          <p:cNvSpPr txBox="1">
            <a:spLocks noChangeArrowheads="1"/>
          </p:cNvSpPr>
          <p:nvPr/>
        </p:nvSpPr>
        <p:spPr bwMode="auto">
          <a:xfrm>
            <a:off x="6019800" y="53340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               The Reds</a:t>
            </a:r>
          </a:p>
        </p:txBody>
      </p:sp>
      <p:sp>
        <p:nvSpPr>
          <p:cNvPr id="31751" name="Text Box 10"/>
          <p:cNvSpPr txBox="1">
            <a:spLocks noChangeArrowheads="1"/>
          </p:cNvSpPr>
          <p:nvPr/>
        </p:nvSpPr>
        <p:spPr bwMode="auto">
          <a:xfrm>
            <a:off x="4572000" y="2743200"/>
            <a:ext cx="9906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/>
              <a:t>      </a:t>
            </a:r>
            <a:r>
              <a:rPr lang="en-US" sz="4400" u="sng"/>
              <a:t>vs.</a:t>
            </a:r>
            <a:r>
              <a:rPr lang="en-US" u="sng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43400" y="1371600"/>
            <a:ext cx="114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Who is holding back the “dogs of war”?</a:t>
            </a:r>
            <a:endParaRPr lang="en-US" dirty="0"/>
          </a:p>
        </p:txBody>
      </p:sp>
      <p:sp>
        <p:nvSpPr>
          <p:cNvPr id="10" name="Left Arrow 9"/>
          <p:cNvSpPr/>
          <p:nvPr/>
        </p:nvSpPr>
        <p:spPr>
          <a:xfrm>
            <a:off x="4267200" y="2895600"/>
            <a:ext cx="8382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3276600" y="1143000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  <p:bldP spid="9" grpId="0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Broadway" pitchFamily="82" charset="0"/>
              </a:rPr>
              <a:t>The USSR Forms</a:t>
            </a:r>
          </a:p>
        </p:txBody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After the Civil War ended in 1921, Lenin established the </a:t>
            </a:r>
            <a:r>
              <a:rPr lang="en-US" sz="2400" b="1" i="1" u="sng" smtClean="0"/>
              <a:t>Union of Soviet Socialist Republics (USSR)</a:t>
            </a:r>
            <a:r>
              <a:rPr lang="en-US" sz="2400" smtClean="0"/>
              <a:t> in 1922 under </a:t>
            </a:r>
            <a:r>
              <a:rPr lang="en-US" sz="2400" b="1" smtClean="0"/>
              <a:t>Communist</a:t>
            </a:r>
            <a:r>
              <a:rPr lang="en-US" sz="2400" smtClean="0"/>
              <a:t> rule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Lenin repaired the economy by mixing elements of Capitalism (</a:t>
            </a:r>
            <a:r>
              <a:rPr lang="en-US" sz="2400" b="1" smtClean="0"/>
              <a:t>free market</a:t>
            </a:r>
            <a:r>
              <a:rPr lang="en-US" sz="2400" smtClean="0"/>
              <a:t>) for the peasants with Command economics (</a:t>
            </a:r>
            <a:r>
              <a:rPr lang="en-US" sz="2400" b="1" smtClean="0"/>
              <a:t>government ownership</a:t>
            </a:r>
            <a:r>
              <a:rPr lang="en-US" sz="2400" smtClean="0"/>
              <a:t>) of heavy industries like coal, steel, ships, electricity, weapons (</a:t>
            </a:r>
            <a:r>
              <a:rPr lang="en-US" sz="2400" b="1" smtClean="0"/>
              <a:t>The NEP-New Economic Policy</a:t>
            </a:r>
            <a:r>
              <a:rPr lang="en-US" sz="2400" smtClean="0"/>
              <a:t>)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The USSR is governed as a series of </a:t>
            </a:r>
            <a:r>
              <a:rPr lang="en-US" sz="2400" b="1" i="1" u="sng" smtClean="0"/>
              <a:t>Soviets </a:t>
            </a:r>
            <a:r>
              <a:rPr lang="en-US" sz="2400" smtClean="0"/>
              <a:t>(local councils of workers, soldiers &amp; peasants)</a:t>
            </a:r>
          </a:p>
          <a:p>
            <a:pPr>
              <a:lnSpc>
                <a:spcPct val="90000"/>
              </a:lnSpc>
            </a:pPr>
            <a:r>
              <a:rPr lang="en-US" sz="2400" b="1" i="1" u="sng" smtClean="0"/>
              <a:t>Economic recovery</a:t>
            </a:r>
            <a:r>
              <a:rPr lang="en-US" sz="2400" smtClean="0"/>
              <a:t> begins under Lenin, unfortunately he dies in 1924 before his plans take full effect</a:t>
            </a:r>
            <a:endParaRPr lang="en-US" sz="2400" b="1" i="1" u="sng" smtClean="0"/>
          </a:p>
        </p:txBody>
      </p:sp>
      <p:pic>
        <p:nvPicPr>
          <p:cNvPr id="32772" name="Picture 9" descr="hammersickle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57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9" descr="hammersickle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0"/>
            <a:ext cx="2057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USSR</a:t>
            </a:r>
          </a:p>
        </p:txBody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3795" name="Picture 5" descr="soviet_union_map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Bookman" pitchFamily="18" charset="0"/>
              </a:rPr>
              <a:t>The Russo-Japanese War &amp; Bloody Sunday (1904-05)</a:t>
            </a:r>
          </a:p>
        </p:txBody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Russia never recovered its losses from the Russo Japanese War (Manchuria, Korea, Port Arthur, Baltic &amp; Pacific Fleet 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Workers &amp; peasants marched in protest on the Winter Palace of Czar Nicholas II during February 1905 and were massacred by the Czar’s police force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The people demanded a Duma (elected parliament) in 1906 but it was soon revoked by the Czar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The Czar never regained the full support of the people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6387" name="Picture 5" descr="bloody%20sund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7" descr="g1-5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362200"/>
            <a:ext cx="457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9" descr="250px-BloodySunday19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0575" y="0"/>
            <a:ext cx="45434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1" descr="8265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648200" y="762000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Bloody Sunday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Franklin Gothic Heavy" pitchFamily="34" charset="0"/>
              </a:rPr>
              <a:t>Absolute Rule &amp; Social Injustice</a:t>
            </a:r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mtClean="0">
                <a:latin typeface="Clarendon" pitchFamily="18" charset="0"/>
              </a:rPr>
              <a:t>Czar Nicholas II used harsh control over his people to keep them repressed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mtClean="0">
                <a:latin typeface="Clarendon" pitchFamily="18" charset="0"/>
              </a:rPr>
              <a:t>No individual rights, voting abilities or freedom to travel was allowed for peasants (Absolutism)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mtClean="0">
                <a:latin typeface="Clarendon" pitchFamily="18" charset="0"/>
              </a:rPr>
              <a:t> Peasants (serfs) were bound to the land, heavily taxed, uneducated &amp; poor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mtClean="0">
              <a:latin typeface="Clarendo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98" decel="100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8435" name="Picture 5" descr="081001-czar-vmed-23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46038"/>
            <a:ext cx="4427537" cy="323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7" descr="fro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0"/>
            <a:ext cx="4267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9" descr="32823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76600"/>
            <a:ext cx="4572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1" descr="200px-Nicolas_ii_carto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352800"/>
            <a:ext cx="4572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81000" y="34290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Political Cartoons do not  favor the Czar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304800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Russian Social Order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nstantia" pitchFamily="18" charset="0"/>
              </a:rPr>
              <a:t>Lenin &amp; Communism</a:t>
            </a:r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Vladimir Ilyich Lenin was exiled by the Czar for his revolutionary Communist ideas (inspired by Karl Marx)</a:t>
            </a:r>
          </a:p>
          <a:p>
            <a:pPr eaLnBrk="1" hangingPunct="1"/>
            <a:r>
              <a:rPr lang="en-US" smtClean="0"/>
              <a:t>Lenin led a small group of Socialist revolutionaries (Bolsheviks) to attempt to overthrow the Czar &amp; absolutism in Russia</a:t>
            </a:r>
          </a:p>
          <a:p>
            <a:pPr eaLnBrk="1" hangingPunct="1"/>
            <a:r>
              <a:rPr lang="en-US" smtClean="0"/>
              <a:t>Lenin’s promise of “Land, Peace &amp; Bread” appealed to the serfs &amp; workers of Russia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Russian People LOVE Lenin!</a:t>
            </a:r>
            <a:br>
              <a:rPr lang="en-US" dirty="0" smtClean="0"/>
            </a:br>
            <a:r>
              <a:rPr lang="en-US" sz="1400" dirty="0" smtClean="0"/>
              <a:t>(His body is ON DISPLAY permanently in a glass coffin in Moscow!)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marjoriekayesbabylondreams.com/wp-content/uploads/2011/04/Lenin-guardian-gr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4838700" cy="5181600"/>
          </a:xfrm>
          <a:prstGeom prst="rect">
            <a:avLst/>
          </a:prstGeom>
          <a:noFill/>
        </p:spPr>
      </p:pic>
      <p:pic>
        <p:nvPicPr>
          <p:cNvPr id="1028" name="Picture 4" descr="http://blogs.funeralwise.com/dying/files/2010/10/lenin-mausole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76400"/>
            <a:ext cx="43434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482" name="Picture 5" descr="len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81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7" descr="portra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6425" y="0"/>
            <a:ext cx="3457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8" descr="1242249963146457846Hammer_and_sickl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581400" y="0"/>
            <a:ext cx="21336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856</Words>
  <Application>Microsoft Office PowerPoint</Application>
  <PresentationFormat>On-screen Show (4:3)</PresentationFormat>
  <Paragraphs>77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Causes of the Russian Revolution</vt:lpstr>
      <vt:lpstr>Causes</vt:lpstr>
      <vt:lpstr>The Russo-Japanese War &amp; Bloody Sunday (1904-05)</vt:lpstr>
      <vt:lpstr>Slide 4</vt:lpstr>
      <vt:lpstr>Absolute Rule &amp; Social Injustice</vt:lpstr>
      <vt:lpstr>Slide 6</vt:lpstr>
      <vt:lpstr>Lenin &amp; Communism</vt:lpstr>
      <vt:lpstr>The Russian People LOVE Lenin! (His body is ON DISPLAY permanently in a glass coffin in Moscow!)</vt:lpstr>
      <vt:lpstr>Slide 9</vt:lpstr>
      <vt:lpstr>World War I</vt:lpstr>
      <vt:lpstr>Slide 11</vt:lpstr>
      <vt:lpstr>Effects of the Russian Revolution</vt:lpstr>
      <vt:lpstr>Effects of the Russian Revolution</vt:lpstr>
      <vt:lpstr>March 1917 Revolution</vt:lpstr>
      <vt:lpstr>The November Revolution 1917</vt:lpstr>
      <vt:lpstr>Russia Leaves WWI</vt:lpstr>
      <vt:lpstr>Mapping the Treaty of Brest-Litovsk</vt:lpstr>
      <vt:lpstr>The Russian Civil War</vt:lpstr>
      <vt:lpstr>The Russian Civil War (1918-1921)</vt:lpstr>
      <vt:lpstr>Images of the Civil War</vt:lpstr>
      <vt:lpstr>The USSR Forms</vt:lpstr>
      <vt:lpstr>The USSR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Causes &amp; effects of the Russian Revolution</dc:title>
  <dc:creator>Best Buy</dc:creator>
  <cp:lastModifiedBy>millerm</cp:lastModifiedBy>
  <cp:revision>89</cp:revision>
  <dcterms:created xsi:type="dcterms:W3CDTF">2010-01-06T01:39:57Z</dcterms:created>
  <dcterms:modified xsi:type="dcterms:W3CDTF">2012-02-15T15:38:02Z</dcterms:modified>
</cp:coreProperties>
</file>