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Default Extension="jpeg" ContentType="image/jpeg"/>
  <Override PartName="/ppt/tags/tag3.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ags/tag7.xml" ContentType="application/vnd.openxmlformats-officedocument.presentationml.tags+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14"/>
  </p:notesMasterIdLst>
  <p:sldIdLst>
    <p:sldId id="256" r:id="rId3"/>
    <p:sldId id="257" r:id="rId4"/>
    <p:sldId id="258" r:id="rId5"/>
    <p:sldId id="259" r:id="rId6"/>
    <p:sldId id="260" r:id="rId7"/>
    <p:sldId id="261" r:id="rId8"/>
    <p:sldId id="263" r:id="rId9"/>
    <p:sldId id="264" r:id="rId10"/>
    <p:sldId id="265" r:id="rId11"/>
    <p:sldId id="267" r:id="rId12"/>
    <p:sldId id="268" r:id="rId1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00" autoAdjust="0"/>
    <p:restoredTop sz="94600"/>
  </p:normalViewPr>
  <p:slideViewPr>
    <p:cSldViewPr>
      <p:cViewPr varScale="1">
        <p:scale>
          <a:sx n="82" d="100"/>
          <a:sy n="82" d="100"/>
        </p:scale>
        <p:origin x="-15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3993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994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94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3994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DCB05E9-8EB6-40DA-807C-17F4A6A9DF88}" type="slidenum">
              <a:rPr lang="en-US"/>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r>
              <a:rPr lang="en-US" smtClean="0"/>
              <a:t>Click to edit Master title style</a:t>
            </a:r>
            <a:endParaRPr lang="en-US"/>
          </a:p>
        </p:txBody>
      </p:sp>
      <p:sp>
        <p:nvSpPr>
          <p:cNvPr id="23555"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r>
              <a:rPr lang="en-US" smtClean="0"/>
              <a:t>Click to edit Master subtitle style</a:t>
            </a:r>
            <a:endParaRPr lang="en-US"/>
          </a:p>
        </p:txBody>
      </p:sp>
      <p:sp>
        <p:nvSpPr>
          <p:cNvPr id="23556" name="Rectangle 4"/>
          <p:cNvSpPr>
            <a:spLocks noGrp="1" noChangeArrowheads="1"/>
          </p:cNvSpPr>
          <p:nvPr>
            <p:ph type="dt" sz="half" idx="2"/>
          </p:nvPr>
        </p:nvSpPr>
        <p:spPr/>
        <p:txBody>
          <a:bodyPr/>
          <a:lstStyle>
            <a:lvl1pPr>
              <a:defRPr/>
            </a:lvl1pPr>
          </a:lstStyle>
          <a:p>
            <a:endParaRPr lang="en-US" dirty="0"/>
          </a:p>
        </p:txBody>
      </p:sp>
      <p:sp>
        <p:nvSpPr>
          <p:cNvPr id="23557" name="Rectangle 5"/>
          <p:cNvSpPr>
            <a:spLocks noGrp="1" noChangeArrowheads="1"/>
          </p:cNvSpPr>
          <p:nvPr>
            <p:ph type="ftr" sz="quarter" idx="3"/>
          </p:nvPr>
        </p:nvSpPr>
        <p:spPr/>
        <p:txBody>
          <a:bodyPr/>
          <a:lstStyle>
            <a:lvl1pPr>
              <a:defRPr/>
            </a:lvl1pPr>
          </a:lstStyle>
          <a:p>
            <a:endParaRPr lang="en-US" dirty="0"/>
          </a:p>
        </p:txBody>
      </p:sp>
      <p:sp>
        <p:nvSpPr>
          <p:cNvPr id="23558" name="Rectangle 6"/>
          <p:cNvSpPr>
            <a:spLocks noGrp="1" noChangeArrowheads="1"/>
          </p:cNvSpPr>
          <p:nvPr>
            <p:ph type="sldNum" sz="quarter" idx="4"/>
          </p:nvPr>
        </p:nvSpPr>
        <p:spPr/>
        <p:txBody>
          <a:bodyPr/>
          <a:lstStyle>
            <a:lvl1pPr>
              <a:defRPr/>
            </a:lvl1pPr>
          </a:lstStyle>
          <a:p>
            <a:fld id="{DE4D2577-2B46-41D2-8B33-81522AD191F0}"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EC5DD372-3613-4385-BBE9-0421E1A5D7E0}"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073CE9B8-FB91-4661-B677-A68AD9F7E1C6}"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en-US" dirty="0"/>
          </a:p>
        </p:txBody>
      </p:sp>
      <p:sp>
        <p:nvSpPr>
          <p:cNvPr id="30723" name="Rectangle 3"/>
          <p:cNvSpPr>
            <a:spLocks noGrp="1" noChangeArrowheads="1"/>
          </p:cNvSpPr>
          <p:nvPr>
            <p:ph type="ctrTitle"/>
            <p:custDataLst>
              <p:tags r:id="rId1"/>
            </p:custDataLst>
          </p:nvPr>
        </p:nvSpPr>
        <p:spPr>
          <a:xfrm>
            <a:off x="455613" y="2130425"/>
            <a:ext cx="7313612" cy="1470025"/>
          </a:xfrm>
        </p:spPr>
        <p:txBody>
          <a:bodyPr/>
          <a:lstStyle>
            <a:lvl1pPr>
              <a:defRPr/>
            </a:lvl1pPr>
          </a:lstStyle>
          <a:p>
            <a:r>
              <a:rPr lang="en-US"/>
              <a:t>Click to edit Master title style</a:t>
            </a:r>
          </a:p>
        </p:txBody>
      </p:sp>
      <p:sp>
        <p:nvSpPr>
          <p:cNvPr id="30724" name="Rectangle 4"/>
          <p:cNvSpPr>
            <a:spLocks noGrp="1" noChangeArrowheads="1"/>
          </p:cNvSpPr>
          <p:nvPr>
            <p:ph type="subTitle" idx="1"/>
            <p:custDataLst>
              <p:tags r:id="rId2"/>
            </p:custDataLst>
          </p:nvPr>
        </p:nvSpPr>
        <p:spPr>
          <a:xfrm>
            <a:off x="455613" y="3886200"/>
            <a:ext cx="7313612" cy="1752600"/>
          </a:xfrm>
        </p:spPr>
        <p:txBody>
          <a:bodyPr/>
          <a:lstStyle>
            <a:lvl1pPr marL="0" indent="0">
              <a:buClr>
                <a:srgbClr val="FFFFFF"/>
              </a:buClr>
              <a:buFontTx/>
              <a:buNone/>
              <a:defRPr/>
            </a:lvl1pPr>
          </a:lstStyle>
          <a:p>
            <a:r>
              <a:rPr lang="en-US"/>
              <a:t>Click to edit Master subtitle style</a:t>
            </a:r>
          </a:p>
        </p:txBody>
      </p:sp>
      <p:sp>
        <p:nvSpPr>
          <p:cNvPr id="30725" name="Rectangle 5"/>
          <p:cNvSpPr>
            <a:spLocks noGrp="1" noChangeArrowheads="1"/>
          </p:cNvSpPr>
          <p:nvPr>
            <p:ph type="dt" sz="half" idx="2"/>
          </p:nvPr>
        </p:nvSpPr>
        <p:spPr/>
        <p:txBody>
          <a:bodyPr/>
          <a:lstStyle>
            <a:lvl1pPr>
              <a:defRPr/>
            </a:lvl1pPr>
          </a:lstStyle>
          <a:p>
            <a:endParaRPr lang="en-US" dirty="0"/>
          </a:p>
        </p:txBody>
      </p:sp>
      <p:sp>
        <p:nvSpPr>
          <p:cNvPr id="30726" name="Rectangle 6"/>
          <p:cNvSpPr>
            <a:spLocks noGrp="1" noChangeArrowheads="1"/>
          </p:cNvSpPr>
          <p:nvPr>
            <p:ph type="ftr" sz="quarter" idx="3"/>
          </p:nvPr>
        </p:nvSpPr>
        <p:spPr/>
        <p:txBody>
          <a:bodyPr/>
          <a:lstStyle>
            <a:lvl1pPr>
              <a:defRPr/>
            </a:lvl1pPr>
          </a:lstStyle>
          <a:p>
            <a:endParaRPr lang="en-US" dirty="0"/>
          </a:p>
        </p:txBody>
      </p:sp>
      <p:sp>
        <p:nvSpPr>
          <p:cNvPr id="30727" name="Rectangle 7"/>
          <p:cNvSpPr>
            <a:spLocks noGrp="1" noChangeArrowheads="1"/>
          </p:cNvSpPr>
          <p:nvPr>
            <p:ph type="sldNum" sz="quarter" idx="4"/>
          </p:nvPr>
        </p:nvSpPr>
        <p:spPr/>
        <p:txBody>
          <a:bodyPr/>
          <a:lstStyle>
            <a:lvl1pPr>
              <a:defRPr/>
            </a:lvl1pPr>
          </a:lstStyle>
          <a:p>
            <a:fld id="{35ACC461-BCF4-473D-A764-34ED4078C39D}" type="slidenum">
              <a:rPr lang="en-US"/>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69BBE8BE-8C24-4A03-BA08-E938AD682096}" type="slidenum">
              <a:rPr lang="en-US"/>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D2B79300-AEFF-41DB-9920-5D83D06C906C}" type="slidenum">
              <a:rPr lang="en-US"/>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A432A329-6CC2-43BF-BD5D-0EC4A9ED5440}" type="slidenum">
              <a:rPr lang="en-US"/>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CB34B3BE-8109-48E3-B1D1-7F383CACA676}" type="slidenum">
              <a:rPr lang="en-US"/>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86B0E3B6-AF5E-4765-8044-7D2D6D2F7892}" type="slidenum">
              <a:rPr lang="en-US"/>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8FEA08C4-A944-4E37-B8F1-7CB512332FE1}" type="slidenum">
              <a:rPr lang="en-US"/>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9A227642-19F6-4307-8B1A-9FAFE49FE1F1}"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8DDE36B8-2DF9-461E-ABAE-1358E3AD850A}" type="slidenum">
              <a:rPr lang="en-US"/>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294FA833-FE77-4B83-91F2-914470672C21}" type="slidenum">
              <a:rPr lang="en-US"/>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CE70BC20-16A0-4134-B06E-B3186FD8F120}" type="slidenum">
              <a:rPr lang="en-US"/>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74638"/>
            <a:ext cx="6018212"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E6DCBB26-A67E-497F-A5D9-470A0C90971D}"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F60984EE-7A8C-4DA9-8ECE-E968565D0A4F}"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B8A24A94-D0A0-49B9-ACF7-4160D1EEC579}"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6D3B0C0F-BDEB-41F1-83CF-18E86C4154C1}"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6AFC3C52-E510-48A4-85EA-3B147116E06E}"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2B2EE7C8-CE02-4F2D-9392-F40732C36BEA}"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420F9570-5B89-4590-BE82-3883D266AB18}"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2275ED24-ABE6-4E4D-9663-64A47CE60E26}"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5.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7FFF4DC-79DC-4AF7-80CE-450DE3946D42}" type="slidenum">
              <a:rPr lang="en-US"/>
              <a:pPr/>
              <a:t>‹#›</a:t>
            </a:fld>
            <a:endParaRPr lang="en-US" dirty="0"/>
          </a:p>
        </p:txBody>
      </p:sp>
    </p:spTree>
  </p:cSld>
  <p:clrMap bg1="dk2" tx1="lt1" bg2="dk1" tx2="lt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defRPr>
      </a:lvl2pPr>
      <a:lvl3pPr algn="l" rtl="0" eaLnBrk="1" fontAlgn="base" hangingPunct="1">
        <a:spcBef>
          <a:spcPct val="0"/>
        </a:spcBef>
        <a:spcAft>
          <a:spcPct val="0"/>
        </a:spcAft>
        <a:buClr>
          <a:schemeClr val="tx1"/>
        </a:buClr>
        <a:defRPr sz="3200">
          <a:solidFill>
            <a:schemeClr val="tx1"/>
          </a:solidFill>
          <a:latin typeface="Arial" charset="0"/>
        </a:defRPr>
      </a:lvl3pPr>
      <a:lvl4pPr algn="l" rtl="0" eaLnBrk="1" fontAlgn="base" hangingPunct="1">
        <a:spcBef>
          <a:spcPct val="0"/>
        </a:spcBef>
        <a:spcAft>
          <a:spcPct val="0"/>
        </a:spcAft>
        <a:buClr>
          <a:schemeClr val="tx1"/>
        </a:buClr>
        <a:defRPr sz="3200">
          <a:solidFill>
            <a:schemeClr val="tx1"/>
          </a:solidFill>
          <a:latin typeface="Arial" charset="0"/>
        </a:defRPr>
      </a:lvl4pPr>
      <a:lvl5pPr algn="l" rtl="0" eaLnBrk="1" fontAlgn="base" hangingPunct="1">
        <a:spcBef>
          <a:spcPct val="0"/>
        </a:spcBef>
        <a:spcAft>
          <a:spcPct val="0"/>
        </a:spcAft>
        <a:buClr>
          <a:schemeClr val="tx1"/>
        </a:buClr>
        <a:defRPr sz="3200">
          <a:solidFill>
            <a:schemeClr val="tx1"/>
          </a:solidFill>
          <a:latin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en-US" dirty="0"/>
          </a:p>
        </p:txBody>
      </p:sp>
      <p:sp>
        <p:nvSpPr>
          <p:cNvPr id="29699" name="Rectangle 3"/>
          <p:cNvSpPr>
            <a:spLocks noGrp="1" noChangeArrowheads="1"/>
          </p:cNvSpPr>
          <p:nvPr>
            <p:ph type="title"/>
            <p:custDataLst>
              <p:tags r:id="rId13"/>
            </p:custDataLst>
          </p:nvPr>
        </p:nvSpPr>
        <p:spPr bwMode="auto">
          <a:xfrm>
            <a:off x="455613" y="274638"/>
            <a:ext cx="8226425"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9700" name="Rectangle 4"/>
          <p:cNvSpPr>
            <a:spLocks noGrp="1" noChangeArrowheads="1"/>
          </p:cNvSpPr>
          <p:nvPr>
            <p:ph type="body" idx="1"/>
            <p:custDataLst>
              <p:tags r:id="rId14"/>
            </p:custDataLst>
          </p:nvPr>
        </p:nvSpPr>
        <p:spPr bwMode="auto">
          <a:xfrm>
            <a:off x="455613" y="1600200"/>
            <a:ext cx="8226425"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701"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dirty="0"/>
          </a:p>
        </p:txBody>
      </p:sp>
      <p:sp>
        <p:nvSpPr>
          <p:cNvPr id="29702"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29703"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D51434A-B01D-4D90-B656-750980A14AAF}" type="slidenum">
              <a:rPr lang="en-US"/>
              <a:pPr/>
              <a:t>‹#›</a:t>
            </a:fld>
            <a:endParaRPr lang="en-US" dirty="0"/>
          </a:p>
        </p:txBody>
      </p:sp>
    </p:spTree>
  </p:cSld>
  <p:clrMap bg1="dk2" tx1="lt1" bg2="dk1" tx2="lt2" accent1="accent1" accent2="accent2" accent3="accent3" accent4="accent4" accent5="accent5" accent6="accent6" hlink="hlink" folHlink="folHlink"/>
  <p:sldLayoutIdLst>
    <p:sldLayoutId id="214748365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spcBef>
          <a:spcPct val="0"/>
        </a:spcBef>
        <a:spcAft>
          <a:spcPct val="0"/>
        </a:spcAft>
        <a:buClr>
          <a:schemeClr val="tx1"/>
        </a:buClr>
        <a:defRPr sz="3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charset="0"/>
        </a:defRPr>
      </a:lvl2pPr>
      <a:lvl3pPr algn="l" rtl="0" fontAlgn="base">
        <a:spcBef>
          <a:spcPct val="0"/>
        </a:spcBef>
        <a:spcAft>
          <a:spcPct val="0"/>
        </a:spcAft>
        <a:buClr>
          <a:schemeClr val="tx1"/>
        </a:buClr>
        <a:defRPr sz="3200">
          <a:solidFill>
            <a:schemeClr val="tx1"/>
          </a:solidFill>
          <a:latin typeface="Arial" charset="0"/>
        </a:defRPr>
      </a:lvl3pPr>
      <a:lvl4pPr algn="l" rtl="0" fontAlgn="base">
        <a:spcBef>
          <a:spcPct val="0"/>
        </a:spcBef>
        <a:spcAft>
          <a:spcPct val="0"/>
        </a:spcAft>
        <a:buClr>
          <a:schemeClr val="tx1"/>
        </a:buClr>
        <a:defRPr sz="3200">
          <a:solidFill>
            <a:schemeClr val="tx1"/>
          </a:solidFill>
          <a:latin typeface="Arial" charset="0"/>
        </a:defRPr>
      </a:lvl4pPr>
      <a:lvl5pPr algn="l" rtl="0" fontAlgn="base">
        <a:spcBef>
          <a:spcPct val="0"/>
        </a:spcBef>
        <a:spcAft>
          <a:spcPct val="0"/>
        </a:spcAft>
        <a:buClr>
          <a:schemeClr val="tx1"/>
        </a:buClr>
        <a:defRPr sz="3200">
          <a:solidFill>
            <a:schemeClr val="tx1"/>
          </a:solidFill>
          <a:latin typeface="Arial" charset="0"/>
        </a:defRPr>
      </a:lvl5pPr>
      <a:lvl6pPr marL="457200" algn="l" rtl="0" fontAlgn="base">
        <a:spcBef>
          <a:spcPct val="0"/>
        </a:spcBef>
        <a:spcAft>
          <a:spcPct val="0"/>
        </a:spcAft>
        <a:buClr>
          <a:schemeClr val="tx1"/>
        </a:buClr>
        <a:defRPr sz="3200">
          <a:solidFill>
            <a:schemeClr val="tx1"/>
          </a:solidFill>
          <a:latin typeface="Arial" charset="0"/>
        </a:defRPr>
      </a:lvl6pPr>
      <a:lvl7pPr marL="914400" algn="l" rtl="0" fontAlgn="base">
        <a:spcBef>
          <a:spcPct val="0"/>
        </a:spcBef>
        <a:spcAft>
          <a:spcPct val="0"/>
        </a:spcAft>
        <a:buClr>
          <a:schemeClr val="tx1"/>
        </a:buClr>
        <a:defRPr sz="3200">
          <a:solidFill>
            <a:schemeClr val="tx1"/>
          </a:solidFill>
          <a:latin typeface="Arial" charset="0"/>
        </a:defRPr>
      </a:lvl7pPr>
      <a:lvl8pPr marL="1371600" algn="l" rtl="0" fontAlgn="base">
        <a:spcBef>
          <a:spcPct val="0"/>
        </a:spcBef>
        <a:spcAft>
          <a:spcPct val="0"/>
        </a:spcAft>
        <a:buClr>
          <a:schemeClr val="tx1"/>
        </a:buClr>
        <a:defRPr sz="3200">
          <a:solidFill>
            <a:schemeClr val="tx1"/>
          </a:solidFill>
          <a:latin typeface="Arial" charset="0"/>
        </a:defRPr>
      </a:lvl8pPr>
      <a:lvl9pPr marL="1828800" algn="l" rtl="0" fontAlgn="base">
        <a:spcBef>
          <a:spcPct val="0"/>
        </a:spcBef>
        <a:spcAft>
          <a:spcPct val="0"/>
        </a:spcAft>
        <a:buClr>
          <a:schemeClr val="tx1"/>
        </a:buClr>
        <a:defRPr sz="3200">
          <a:solidFill>
            <a:schemeClr val="tx1"/>
          </a:solidFill>
          <a:latin typeface="Arial" charset="0"/>
        </a:defRPr>
      </a:lvl9pPr>
    </p:titleStyle>
    <p:bodyStyle>
      <a:lvl1pPr marL="342900" indent="-342900" algn="l" rtl="0" fontAlgn="base">
        <a:spcBef>
          <a:spcPct val="20000"/>
        </a:spcBef>
        <a:spcAft>
          <a:spcPct val="0"/>
        </a:spcAft>
        <a:buClr>
          <a:schemeClr val="tx1"/>
        </a:buClr>
        <a:buChar char="•"/>
        <a:defRPr sz="24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400">
          <a:solidFill>
            <a:schemeClr val="tx1"/>
          </a:solidFill>
          <a:latin typeface="+mn-lt"/>
        </a:defRPr>
      </a:lvl2pPr>
      <a:lvl3pPr marL="1143000" indent="-228600" algn="l" rtl="0" fontAlgn="base">
        <a:spcBef>
          <a:spcPct val="20000"/>
        </a:spcBef>
        <a:spcAft>
          <a:spcPct val="0"/>
        </a:spcAft>
        <a:buClr>
          <a:schemeClr val="tx1"/>
        </a:buClr>
        <a:buChar char="•"/>
        <a:defRPr sz="2400">
          <a:solidFill>
            <a:schemeClr val="tx1"/>
          </a:solidFill>
          <a:latin typeface="+mn-lt"/>
        </a:defRPr>
      </a:lvl3pPr>
      <a:lvl4pPr marL="1600200" indent="-228600" algn="l" rtl="0" fontAlgn="base">
        <a:spcBef>
          <a:spcPct val="20000"/>
        </a:spcBef>
        <a:spcAft>
          <a:spcPct val="0"/>
        </a:spcAft>
        <a:buClr>
          <a:schemeClr val="tx1"/>
        </a:buClr>
        <a:buChar char="•"/>
        <a:defRPr sz="2400">
          <a:solidFill>
            <a:schemeClr val="tx1"/>
          </a:solidFill>
          <a:latin typeface="+mn-lt"/>
        </a:defRPr>
      </a:lvl4pPr>
      <a:lvl5pPr marL="2057400" indent="-228600" algn="l" rtl="0" fontAlgn="base">
        <a:spcBef>
          <a:spcPct val="20000"/>
        </a:spcBef>
        <a:spcAft>
          <a:spcPct val="0"/>
        </a:spcAft>
        <a:buClr>
          <a:schemeClr val="tx1"/>
        </a:buClr>
        <a:buChar char="•"/>
        <a:defRPr sz="2400">
          <a:solidFill>
            <a:schemeClr val="tx1"/>
          </a:solidFill>
          <a:latin typeface="+mn-lt"/>
        </a:defRPr>
      </a:lvl5pPr>
      <a:lvl6pPr marL="2514600" indent="-228600" algn="l" rtl="0" fontAlgn="base">
        <a:spcBef>
          <a:spcPct val="20000"/>
        </a:spcBef>
        <a:spcAft>
          <a:spcPct val="0"/>
        </a:spcAft>
        <a:buClr>
          <a:schemeClr val="tx1"/>
        </a:buClr>
        <a:buChar char="•"/>
        <a:defRPr sz="2400">
          <a:solidFill>
            <a:schemeClr val="tx1"/>
          </a:solidFill>
          <a:latin typeface="+mn-lt"/>
        </a:defRPr>
      </a:lvl6pPr>
      <a:lvl7pPr marL="2971800" indent="-228600" algn="l" rtl="0" fontAlgn="base">
        <a:spcBef>
          <a:spcPct val="20000"/>
        </a:spcBef>
        <a:spcAft>
          <a:spcPct val="0"/>
        </a:spcAft>
        <a:buClr>
          <a:schemeClr val="tx1"/>
        </a:buClr>
        <a:buChar char="•"/>
        <a:defRPr sz="2400">
          <a:solidFill>
            <a:schemeClr val="tx1"/>
          </a:solidFill>
          <a:latin typeface="+mn-lt"/>
        </a:defRPr>
      </a:lvl7pPr>
      <a:lvl8pPr marL="3429000" indent="-228600" algn="l" rtl="0" fontAlgn="base">
        <a:spcBef>
          <a:spcPct val="20000"/>
        </a:spcBef>
        <a:spcAft>
          <a:spcPct val="0"/>
        </a:spcAft>
        <a:buClr>
          <a:schemeClr val="tx1"/>
        </a:buClr>
        <a:buChar char="•"/>
        <a:defRPr sz="2400">
          <a:solidFill>
            <a:schemeClr val="tx1"/>
          </a:solidFill>
          <a:latin typeface="+mn-lt"/>
        </a:defRPr>
      </a:lvl8pPr>
      <a:lvl9pPr marL="3886200" indent="-228600" algn="l" rtl="0" fontAlgn="base">
        <a:spcBef>
          <a:spcPct val="20000"/>
        </a:spcBef>
        <a:spcAft>
          <a:spcPct val="0"/>
        </a:spcAft>
        <a:buClr>
          <a:schemeClr val="tx1"/>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15927" y="228600"/>
            <a:ext cx="4904484" cy="923330"/>
          </a:xfrm>
          <a:prstGeom prst="rect">
            <a:avLst/>
          </a:prstGeom>
          <a:noFill/>
        </p:spPr>
        <p:txBody>
          <a:bodyPr wrap="none" lIns="91440" tIns="45720" rIns="91440" bIns="45720">
            <a:spAutoFit/>
          </a:bodyPr>
          <a:lstStyle/>
          <a:p>
            <a:pPr algn="ctr"/>
            <a:r>
              <a:rPr lang="en-US"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Awakening</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4338" name="Picture 2" descr="http://womeninsouthernlit.files.wordpress.com/2011/05/2089.jpg"/>
          <p:cNvPicPr>
            <a:picLocks noChangeAspect="1" noChangeArrowheads="1"/>
          </p:cNvPicPr>
          <p:nvPr/>
        </p:nvPicPr>
        <p:blipFill>
          <a:blip r:embed="rId2" cstate="print"/>
          <a:srcRect/>
          <a:stretch>
            <a:fillRect/>
          </a:stretch>
        </p:blipFill>
        <p:spPr bwMode="auto">
          <a:xfrm>
            <a:off x="3581400" y="1600200"/>
            <a:ext cx="2286000" cy="40386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514600" y="1295400"/>
            <a:ext cx="3810000" cy="2857500"/>
          </a:xfrm>
          <a:prstGeom prst="rect">
            <a:avLst/>
          </a:prstGeom>
          <a:noFill/>
          <a:ln w="9525">
            <a:noFill/>
            <a:miter lim="800000"/>
            <a:headEnd/>
            <a:tailEnd/>
          </a:ln>
        </p:spPr>
      </p:pic>
      <p:sp>
        <p:nvSpPr>
          <p:cNvPr id="5" name="Rectangle 4"/>
          <p:cNvSpPr/>
          <p:nvPr/>
        </p:nvSpPr>
        <p:spPr>
          <a:xfrm>
            <a:off x="465234" y="304800"/>
            <a:ext cx="8109912" cy="923330"/>
          </a:xfrm>
          <a:prstGeom prst="rect">
            <a:avLst/>
          </a:prstGeom>
          <a:noFill/>
        </p:spPr>
        <p:txBody>
          <a:bodyPr wrap="none" lIns="91440" tIns="45720" rIns="91440" bIns="45720">
            <a:spAutoFit/>
          </a:bodyPr>
          <a:lstStyle/>
          <a:p>
            <a:pPr algn="ctr"/>
            <a:r>
              <a:rPr lang="en-US" sz="5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What Are Your Targets?</a:t>
            </a:r>
            <a:endParaRPr lang="en-US"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6" name="Rectangle 5"/>
          <p:cNvSpPr/>
          <p:nvPr/>
        </p:nvSpPr>
        <p:spPr>
          <a:xfrm>
            <a:off x="304800" y="4267200"/>
            <a:ext cx="8693406" cy="584775"/>
          </a:xfrm>
          <a:prstGeom prst="rect">
            <a:avLst/>
          </a:prstGeom>
          <a:noFill/>
        </p:spPr>
        <p:txBody>
          <a:bodyPr wrap="none" lIns="91440" tIns="45720" rIns="91440" bIns="45720">
            <a:spAutoFit/>
          </a:bodyPr>
          <a:lstStyle/>
          <a:p>
            <a:pPr algn="ctr"/>
            <a:r>
              <a:rPr lang="en-US" sz="32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1</a:t>
            </a:r>
            <a:r>
              <a:rPr lang="en-US" sz="3200" b="1" cap="none" spc="0" baseline="3000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st</a:t>
            </a:r>
            <a:r>
              <a:rPr lang="en-US" sz="32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 premises that contain literary arguments</a:t>
            </a:r>
            <a:endParaRPr lang="en-US" sz="32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
        <p:nvSpPr>
          <p:cNvPr id="7" name="Rectangle 6"/>
          <p:cNvSpPr/>
          <p:nvPr/>
        </p:nvSpPr>
        <p:spPr>
          <a:xfrm>
            <a:off x="-182591" y="4800600"/>
            <a:ext cx="9326591" cy="461665"/>
          </a:xfrm>
          <a:prstGeom prst="rect">
            <a:avLst/>
          </a:prstGeom>
          <a:noFill/>
        </p:spPr>
        <p:txBody>
          <a:bodyPr wrap="none" lIns="91440" tIns="45720" rIns="91440" bIns="45720">
            <a:spAutoFit/>
          </a:bodyPr>
          <a:lstStyle/>
          <a:p>
            <a:pPr algn="ctr"/>
            <a:r>
              <a:rPr lang="en-US" sz="2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Provide sufficient textual support to fully prove your argument</a:t>
            </a:r>
            <a:endParaRPr lang="en-US" sz="2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9" name="Rectangle 8"/>
          <p:cNvSpPr/>
          <p:nvPr/>
        </p:nvSpPr>
        <p:spPr>
          <a:xfrm>
            <a:off x="2259127" y="5181600"/>
            <a:ext cx="4304960" cy="584775"/>
          </a:xfrm>
          <a:prstGeom prst="rect">
            <a:avLst/>
          </a:prstGeom>
          <a:noFill/>
        </p:spPr>
        <p:txBody>
          <a:bodyPr wrap="none" lIns="91440" tIns="45720" rIns="91440" bIns="45720">
            <a:spAutoFit/>
          </a:bodyPr>
          <a:lstStyle/>
          <a:p>
            <a:pPr algn="ctr"/>
            <a:r>
              <a:rPr lang="en-US" sz="3200" b="1" cap="none"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Embed Your Quotes</a:t>
            </a:r>
            <a:endParaRPr lang="en-US" sz="3200" b="1" cap="none"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
        <p:nvSpPr>
          <p:cNvPr id="10" name="Rectangle 9"/>
          <p:cNvSpPr/>
          <p:nvPr/>
        </p:nvSpPr>
        <p:spPr>
          <a:xfrm>
            <a:off x="1676400" y="5715000"/>
            <a:ext cx="5442451" cy="646331"/>
          </a:xfrm>
          <a:prstGeom prst="rect">
            <a:avLst/>
          </a:prstGeom>
          <a:noFill/>
        </p:spPr>
        <p:txBody>
          <a:bodyPr wrap="none" lIns="91440" tIns="45720" rIns="91440" bIns="45720">
            <a:spAutoFit/>
          </a:bodyPr>
          <a:lstStyle/>
          <a:p>
            <a:pPr algn="ctr"/>
            <a:r>
              <a:rPr lang="en-US" sz="36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Lots of Textual Analysis</a:t>
            </a:r>
            <a:endPar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715962"/>
          </a:xfrm>
        </p:spPr>
        <p:txBody>
          <a:bodyPr/>
          <a:lstStyle/>
          <a:p>
            <a:r>
              <a:rPr lang="en-US" dirty="0" smtClean="0"/>
              <a:t>Student Sample</a:t>
            </a:r>
            <a:endParaRPr lang="en-US" dirty="0"/>
          </a:p>
        </p:txBody>
      </p:sp>
      <p:sp>
        <p:nvSpPr>
          <p:cNvPr id="3" name="Content Placeholder 2"/>
          <p:cNvSpPr>
            <a:spLocks noGrp="1"/>
          </p:cNvSpPr>
          <p:nvPr>
            <p:ph idx="1"/>
          </p:nvPr>
        </p:nvSpPr>
        <p:spPr>
          <a:xfrm>
            <a:off x="228600" y="1066800"/>
            <a:ext cx="8762999" cy="5486400"/>
          </a:xfrm>
        </p:spPr>
        <p:txBody>
          <a:bodyPr/>
          <a:lstStyle/>
          <a:p>
            <a:r>
              <a:rPr lang="en-US" dirty="0" smtClean="0"/>
              <a:t>The imagery in chapter VI foreshadows Edna’s martyrdom</a:t>
            </a:r>
            <a:r>
              <a:rPr lang="en-US" dirty="0" smtClean="0"/>
              <a:t>.  She sits by the edge of the sea and “abandons herself to tears” – like a child in her infancy, she struggles to find the words for what she cannot express.  Her feminist sentiments are allowing her to “realize her position in the universe as a human being,” but the “ponderous weight of this wisdom” is too much to “vouchsafe to any woman.”  Chopin is ironically highlighting the preconceived bias of the era – that women are intellectually inferior to man and cannot process the “wisdom of the Holy Ghost.”  What is interesting about this chapter is that the sea is trying to speak, just as Edna is trying to give voice to her objections with the cult of domesticity.  The sea is given a “voice” that “whispers, clamors, murmurs, and invites the [young] soul” to form the words of </a:t>
            </a:r>
            <a:r>
              <a:rPr lang="en-US" smtClean="0"/>
              <a:t>Edna’s protest.  </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0" y="304800"/>
            <a:ext cx="6316662" cy="533400"/>
          </a:xfrm>
        </p:spPr>
        <p:txBody>
          <a:bodyPr/>
          <a:lstStyle/>
          <a:p>
            <a:r>
              <a:rPr lang="en-US" dirty="0" smtClean="0"/>
              <a:t>Constructing the Introduction</a:t>
            </a:r>
            <a:endParaRPr lang="en-US" dirty="0"/>
          </a:p>
        </p:txBody>
      </p:sp>
      <p:sp>
        <p:nvSpPr>
          <p:cNvPr id="7" name="Oval Callout 6"/>
          <p:cNvSpPr/>
          <p:nvPr/>
        </p:nvSpPr>
        <p:spPr>
          <a:xfrm>
            <a:off x="457200" y="3276600"/>
            <a:ext cx="2743200" cy="2743200"/>
          </a:xfrm>
          <a:prstGeom prst="wedgeEllipseCallout">
            <a:avLst>
              <a:gd name="adj1" fmla="val 96216"/>
              <a:gd name="adj2" fmla="val 152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THE DECLARATIVE THESIS</a:t>
            </a:r>
            <a:endParaRPr lang="en-US" dirty="0"/>
          </a:p>
        </p:txBody>
      </p:sp>
      <p:pic>
        <p:nvPicPr>
          <p:cNvPr id="13313" name="Picture 1"/>
          <p:cNvPicPr>
            <a:picLocks noChangeAspect="1" noChangeArrowheads="1"/>
          </p:cNvPicPr>
          <p:nvPr/>
        </p:nvPicPr>
        <p:blipFill>
          <a:blip r:embed="rId2" cstate="print"/>
          <a:srcRect/>
          <a:stretch>
            <a:fillRect/>
          </a:stretch>
        </p:blipFill>
        <p:spPr bwMode="auto">
          <a:xfrm>
            <a:off x="4495800" y="1981200"/>
            <a:ext cx="2369668" cy="405765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4"/>
          <p:cNvSpPr>
            <a:spLocks noGrp="1" noChangeArrowheads="1"/>
          </p:cNvSpPr>
          <p:nvPr>
            <p:ph type="ctrTitle"/>
          </p:nvPr>
        </p:nvSpPr>
        <p:spPr>
          <a:xfrm>
            <a:off x="228600" y="457200"/>
            <a:ext cx="7313612" cy="765175"/>
          </a:xfrm>
        </p:spPr>
        <p:txBody>
          <a:bodyPr/>
          <a:lstStyle/>
          <a:p>
            <a:r>
              <a:rPr lang="en-US" dirty="0" smtClean="0"/>
              <a:t>Declarative Thesis</a:t>
            </a:r>
            <a:endParaRPr lang="en-US" dirty="0"/>
          </a:p>
        </p:txBody>
      </p:sp>
      <p:sp>
        <p:nvSpPr>
          <p:cNvPr id="57349" name="Rectangle 5"/>
          <p:cNvSpPr>
            <a:spLocks noGrp="1" noChangeArrowheads="1"/>
          </p:cNvSpPr>
          <p:nvPr>
            <p:ph type="subTitle" idx="1"/>
          </p:nvPr>
        </p:nvSpPr>
        <p:spPr>
          <a:xfrm>
            <a:off x="228600" y="1524000"/>
            <a:ext cx="8534400" cy="1524000"/>
          </a:xfrm>
        </p:spPr>
        <p:txBody>
          <a:bodyPr/>
          <a:lstStyle/>
          <a:p>
            <a:r>
              <a:rPr lang="en-US" dirty="0" smtClean="0"/>
              <a:t>By juxtaposing the land and the sea, Chopin inverts traditional gender roles in order to create a feminist discourse.  What was once the silenced voice of women becomes the revisionist narrative of feminine power.</a:t>
            </a:r>
            <a:endParaRPr lang="en-US" dirty="0"/>
          </a:p>
        </p:txBody>
      </p:sp>
      <p:pic>
        <p:nvPicPr>
          <p:cNvPr id="12289" name="Picture 1"/>
          <p:cNvPicPr>
            <a:picLocks noChangeAspect="1" noChangeArrowheads="1"/>
          </p:cNvPicPr>
          <p:nvPr/>
        </p:nvPicPr>
        <p:blipFill>
          <a:blip r:embed="rId2" cstate="print"/>
          <a:srcRect/>
          <a:stretch>
            <a:fillRect/>
          </a:stretch>
        </p:blipFill>
        <p:spPr bwMode="auto">
          <a:xfrm>
            <a:off x="3200400" y="3276600"/>
            <a:ext cx="2400300" cy="3296412"/>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5613" y="274638"/>
            <a:ext cx="8226425" cy="868362"/>
          </a:xfrm>
        </p:spPr>
        <p:txBody>
          <a:bodyPr/>
          <a:lstStyle/>
          <a:p>
            <a:r>
              <a:rPr lang="en-US" dirty="0" smtClean="0"/>
              <a:t>Declarative Thesis</a:t>
            </a:r>
            <a:endParaRPr lang="en-US" dirty="0"/>
          </a:p>
        </p:txBody>
      </p:sp>
      <p:sp>
        <p:nvSpPr>
          <p:cNvPr id="58371" name="Rectangle 3"/>
          <p:cNvSpPr>
            <a:spLocks noGrp="1" noChangeArrowheads="1"/>
          </p:cNvSpPr>
          <p:nvPr>
            <p:ph type="body" idx="1"/>
          </p:nvPr>
        </p:nvSpPr>
        <p:spPr>
          <a:xfrm>
            <a:off x="455613" y="1600201"/>
            <a:ext cx="8226425" cy="1905000"/>
          </a:xfrm>
        </p:spPr>
        <p:txBody>
          <a:bodyPr/>
          <a:lstStyle/>
          <a:p>
            <a:r>
              <a:rPr lang="en-US" dirty="0" smtClean="0"/>
              <a:t>Chopin has her protagonist die as a Christ-like martyr in order to create the birth of the feminist movement.  By juxtaposing Edna to Jesus, the text of the bible is revised to include a more prominent space for women.</a:t>
            </a:r>
            <a:endParaRPr lang="en-US" dirty="0"/>
          </a:p>
        </p:txBody>
      </p:sp>
      <p:pic>
        <p:nvPicPr>
          <p:cNvPr id="11265" name="Picture 1"/>
          <p:cNvPicPr>
            <a:picLocks noChangeAspect="1" noChangeArrowheads="1"/>
          </p:cNvPicPr>
          <p:nvPr/>
        </p:nvPicPr>
        <p:blipFill>
          <a:blip r:embed="rId2" cstate="print"/>
          <a:srcRect/>
          <a:stretch>
            <a:fillRect/>
          </a:stretch>
        </p:blipFill>
        <p:spPr bwMode="auto">
          <a:xfrm>
            <a:off x="2514600" y="3810000"/>
            <a:ext cx="4019550" cy="2665887"/>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Declarative Thesis</a:t>
            </a:r>
            <a:endParaRPr lang="en-US" dirty="0"/>
          </a:p>
        </p:txBody>
      </p:sp>
      <p:sp>
        <p:nvSpPr>
          <p:cNvPr id="3" name="Content Placeholder 2"/>
          <p:cNvSpPr>
            <a:spLocks noGrp="1"/>
          </p:cNvSpPr>
          <p:nvPr>
            <p:ph idx="1"/>
          </p:nvPr>
        </p:nvSpPr>
        <p:spPr>
          <a:xfrm>
            <a:off x="455613" y="1600201"/>
            <a:ext cx="8226425" cy="2057399"/>
          </a:xfrm>
        </p:spPr>
        <p:txBody>
          <a:bodyPr/>
          <a:lstStyle/>
          <a:p>
            <a:r>
              <a:rPr lang="en-US" dirty="0" smtClean="0"/>
              <a:t>The cult of domesticity is eradicated in </a:t>
            </a:r>
            <a:r>
              <a:rPr lang="en-US" i="1" dirty="0" smtClean="0"/>
              <a:t>The Awakening</a:t>
            </a:r>
            <a:r>
              <a:rPr lang="en-US" dirty="0" smtClean="0"/>
              <a:t> in order to create the genesis of the feminist movement.  What was once the squabble of “bird talk” becomes the powerful voice of a collective feminine reasoning.</a:t>
            </a:r>
            <a:endParaRPr lang="en-US" dirty="0"/>
          </a:p>
        </p:txBody>
      </p:sp>
      <p:pic>
        <p:nvPicPr>
          <p:cNvPr id="10241" name="Picture 1"/>
          <p:cNvPicPr>
            <a:picLocks noChangeAspect="1" noChangeArrowheads="1"/>
          </p:cNvPicPr>
          <p:nvPr/>
        </p:nvPicPr>
        <p:blipFill>
          <a:blip r:embed="rId2" cstate="print"/>
          <a:srcRect/>
          <a:stretch>
            <a:fillRect/>
          </a:stretch>
        </p:blipFill>
        <p:spPr bwMode="auto">
          <a:xfrm>
            <a:off x="2438400" y="3886200"/>
            <a:ext cx="4391025" cy="27051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Declarative Thesis</a:t>
            </a:r>
            <a:endParaRPr lang="en-US" dirty="0"/>
          </a:p>
        </p:txBody>
      </p:sp>
      <p:sp>
        <p:nvSpPr>
          <p:cNvPr id="3" name="Content Placeholder 2"/>
          <p:cNvSpPr>
            <a:spLocks noGrp="1"/>
          </p:cNvSpPr>
          <p:nvPr>
            <p:ph idx="1"/>
          </p:nvPr>
        </p:nvSpPr>
        <p:spPr>
          <a:xfrm>
            <a:off x="455613" y="1600201"/>
            <a:ext cx="7773987" cy="2209799"/>
          </a:xfrm>
        </p:spPr>
        <p:txBody>
          <a:bodyPr/>
          <a:lstStyle/>
          <a:p>
            <a:r>
              <a:rPr lang="en-US" dirty="0" smtClean="0"/>
              <a:t>Edna becomes a symbol for all women by the end of the story.  She kills herself but not really – she is the mother of feminism.  There are a lot of binaries that get inverted throughout the novella.</a:t>
            </a:r>
            <a:endParaRPr lang="en-US" dirty="0"/>
          </a:p>
        </p:txBody>
      </p:sp>
      <p:pic>
        <p:nvPicPr>
          <p:cNvPr id="9217" name="Picture 1"/>
          <p:cNvPicPr>
            <a:picLocks noChangeAspect="1" noChangeArrowheads="1"/>
          </p:cNvPicPr>
          <p:nvPr/>
        </p:nvPicPr>
        <p:blipFill>
          <a:blip r:embed="rId2" cstate="print"/>
          <a:srcRect/>
          <a:stretch>
            <a:fillRect/>
          </a:stretch>
        </p:blipFill>
        <p:spPr bwMode="auto">
          <a:xfrm>
            <a:off x="2590800" y="4038600"/>
            <a:ext cx="4333875" cy="2257091"/>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715962"/>
          </a:xfrm>
        </p:spPr>
        <p:txBody>
          <a:bodyPr/>
          <a:lstStyle/>
          <a:p>
            <a:r>
              <a:rPr lang="en-US" dirty="0" smtClean="0"/>
              <a:t>Revisiting the Syllogistic Method</a:t>
            </a:r>
            <a:endParaRPr lang="en-US" dirty="0"/>
          </a:p>
        </p:txBody>
      </p:sp>
      <p:sp>
        <p:nvSpPr>
          <p:cNvPr id="3" name="Content Placeholder 2"/>
          <p:cNvSpPr>
            <a:spLocks noGrp="1"/>
          </p:cNvSpPr>
          <p:nvPr>
            <p:ph idx="1"/>
          </p:nvPr>
        </p:nvSpPr>
        <p:spPr>
          <a:xfrm>
            <a:off x="152401" y="1447801"/>
            <a:ext cx="8529638" cy="2667000"/>
          </a:xfrm>
        </p:spPr>
        <p:txBody>
          <a:bodyPr/>
          <a:lstStyle/>
          <a:p>
            <a:r>
              <a:rPr lang="en-US" dirty="0" smtClean="0"/>
              <a:t>1</a:t>
            </a:r>
            <a:r>
              <a:rPr lang="en-US" baseline="30000" dirty="0" smtClean="0"/>
              <a:t>st</a:t>
            </a:r>
            <a:r>
              <a:rPr lang="en-US" dirty="0" smtClean="0"/>
              <a:t> Premise: Statement that contains an argument </a:t>
            </a:r>
            <a:r>
              <a:rPr lang="en-US" b="1" u="sng" dirty="0" smtClean="0"/>
              <a:t>OR</a:t>
            </a:r>
            <a:r>
              <a:rPr lang="en-US" dirty="0" smtClean="0"/>
              <a:t>  a literary term</a:t>
            </a:r>
          </a:p>
          <a:p>
            <a:endParaRPr lang="en-US" dirty="0" smtClean="0"/>
          </a:p>
          <a:p>
            <a:r>
              <a:rPr lang="en-US" dirty="0" smtClean="0"/>
              <a:t>2</a:t>
            </a:r>
            <a:r>
              <a:rPr lang="en-US" baseline="30000" dirty="0" smtClean="0"/>
              <a:t>nd</a:t>
            </a:r>
            <a:r>
              <a:rPr lang="en-US" dirty="0" smtClean="0"/>
              <a:t> Premise: Textual Support</a:t>
            </a:r>
          </a:p>
          <a:p>
            <a:endParaRPr lang="en-US" dirty="0" smtClean="0"/>
          </a:p>
          <a:p>
            <a:r>
              <a:rPr lang="en-US" dirty="0" smtClean="0"/>
              <a:t>Conclusion: Textual Analysis</a:t>
            </a:r>
            <a:endParaRPr lang="en-US" dirty="0"/>
          </a:p>
        </p:txBody>
      </p:sp>
      <p:pic>
        <p:nvPicPr>
          <p:cNvPr id="8193" name="Picture 1"/>
          <p:cNvPicPr>
            <a:picLocks noChangeAspect="1" noChangeArrowheads="1"/>
          </p:cNvPicPr>
          <p:nvPr/>
        </p:nvPicPr>
        <p:blipFill>
          <a:blip r:embed="rId2" cstate="print"/>
          <a:srcRect/>
          <a:stretch>
            <a:fillRect/>
          </a:stretch>
        </p:blipFill>
        <p:spPr bwMode="auto">
          <a:xfrm>
            <a:off x="6019800" y="3886200"/>
            <a:ext cx="2857500" cy="23622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1" y="304800"/>
            <a:ext cx="8529638" cy="6324600"/>
          </a:xfrm>
        </p:spPr>
        <p:txBody>
          <a:bodyPr/>
          <a:lstStyle/>
          <a:p>
            <a:r>
              <a:rPr lang="en-US" sz="2000" dirty="0" smtClean="0"/>
              <a:t>Chopin juxtaposes feminine discourse to “bird talk” early in the story in order to show the oppressive confines of the cult of domesticity.  It is significant that her narrative begins with “a green and yellow parrot [hanging] in a cage outside the door, [which] kept repeating over and over: </a:t>
            </a:r>
            <a:r>
              <a:rPr lang="en-US" sz="2000" dirty="0" err="1" smtClean="0"/>
              <a:t>Allez</a:t>
            </a:r>
            <a:r>
              <a:rPr lang="en-US" sz="2000" dirty="0" smtClean="0"/>
              <a:t> </a:t>
            </a:r>
            <a:r>
              <a:rPr lang="en-US" sz="2000" dirty="0" err="1" smtClean="0"/>
              <a:t>vous</a:t>
            </a:r>
            <a:r>
              <a:rPr lang="en-US" sz="2000" dirty="0" smtClean="0"/>
              <a:t>-en!  </a:t>
            </a:r>
            <a:r>
              <a:rPr lang="en-US" sz="2000" dirty="0" err="1" smtClean="0"/>
              <a:t>Sapristi</a:t>
            </a:r>
            <a:r>
              <a:rPr lang="en-US" sz="2000" dirty="0" smtClean="0"/>
              <a:t>!  That’s all right” (1).  These opening remarks become an invocation, a desperate plea for women to “Get out!  Get out, gosh darn it!”  Women in this era are viewed as social “chattering and whistling birds” that are the mere property of their husbands.  They “bustle” about their trivial social engagements “in a high key.”  In these opening </a:t>
            </a:r>
            <a:r>
              <a:rPr lang="en-US" sz="2000" dirty="0" smtClean="0"/>
              <a:t>remarks, </a:t>
            </a:r>
            <a:r>
              <a:rPr lang="en-US" sz="2000" dirty="0" smtClean="0"/>
              <a:t>Chopin correlates women to birds in an effort to play with the notion that “birds of a </a:t>
            </a:r>
            <a:r>
              <a:rPr lang="en-US" sz="2000" dirty="0" smtClean="0"/>
              <a:t>feather </a:t>
            </a:r>
            <a:r>
              <a:rPr lang="en-US" sz="2000" dirty="0" smtClean="0"/>
              <a:t>flock together.”  All the women in this society dress identically – always “clad in white with elbow sleeves.”  As such, these women “whistle” the common discourse of “bird talk” – they are caged creatures that “jabber” the same notes over and over again.  Despite this polarizing dichotomy between men and women in this opening chapter, Chopin gives indications that Edna is already beginning to break free from the cult of domesticity – she swims in the sea without her wedding band – an image that comes full circle for it is there that she dies a martyr for the feminist movement.</a:t>
            </a:r>
            <a:endParaRPr lang="en-US"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563562"/>
          </a:xfrm>
        </p:spPr>
        <p:txBody>
          <a:bodyPr/>
          <a:lstStyle/>
          <a:p>
            <a:r>
              <a:rPr lang="en-US" dirty="0" smtClean="0"/>
              <a:t>It Comes Down to Your 1</a:t>
            </a:r>
            <a:r>
              <a:rPr lang="en-US" baseline="30000" dirty="0" smtClean="0"/>
              <a:t>st</a:t>
            </a:r>
            <a:r>
              <a:rPr lang="en-US" dirty="0" smtClean="0"/>
              <a:t> Premises</a:t>
            </a:r>
            <a:endParaRPr lang="en-US" dirty="0"/>
          </a:p>
        </p:txBody>
      </p:sp>
      <p:sp>
        <p:nvSpPr>
          <p:cNvPr id="3" name="Content Placeholder 2"/>
          <p:cNvSpPr>
            <a:spLocks noGrp="1"/>
          </p:cNvSpPr>
          <p:nvPr>
            <p:ph idx="1"/>
          </p:nvPr>
        </p:nvSpPr>
        <p:spPr>
          <a:xfrm>
            <a:off x="455613" y="990601"/>
            <a:ext cx="8226425" cy="4267200"/>
          </a:xfrm>
        </p:spPr>
        <p:txBody>
          <a:bodyPr/>
          <a:lstStyle/>
          <a:p>
            <a:r>
              <a:rPr lang="en-US" dirty="0" smtClean="0"/>
              <a:t>Edna is juxtaposed to a caged bird.</a:t>
            </a:r>
          </a:p>
          <a:p>
            <a:r>
              <a:rPr lang="en-US" dirty="0" smtClean="0"/>
              <a:t>Edna is juxtaposed to a caged bird in order to show her inevitable flight away from the cult of domesticity.</a:t>
            </a:r>
          </a:p>
          <a:p>
            <a:r>
              <a:rPr lang="en-US" dirty="0" smtClean="0"/>
              <a:t>In juxtaposing Edna to Christ, we see that she dies a martyr for the feminist cause.</a:t>
            </a:r>
          </a:p>
          <a:p>
            <a:r>
              <a:rPr lang="en-US" dirty="0" smtClean="0"/>
              <a:t>Early in the story, Edna plays the part of the good wife.</a:t>
            </a:r>
          </a:p>
          <a:p>
            <a:r>
              <a:rPr lang="en-US" dirty="0" smtClean="0"/>
              <a:t>Early in the story, Edna can only speak the language of domesticity, but by the end of the story she becomes fluent in the language of feminism .</a:t>
            </a:r>
          </a:p>
          <a:p>
            <a:endParaRPr lang="en-US" dirty="0"/>
          </a:p>
        </p:txBody>
      </p:sp>
      <p:pic>
        <p:nvPicPr>
          <p:cNvPr id="6145" name="Picture 1"/>
          <p:cNvPicPr>
            <a:picLocks noChangeAspect="1" noChangeArrowheads="1"/>
          </p:cNvPicPr>
          <p:nvPr/>
        </p:nvPicPr>
        <p:blipFill>
          <a:blip r:embed="rId2" cstate="print"/>
          <a:srcRect/>
          <a:stretch>
            <a:fillRect/>
          </a:stretch>
        </p:blipFill>
        <p:spPr bwMode="auto">
          <a:xfrm>
            <a:off x="3657600" y="4800600"/>
            <a:ext cx="1191126" cy="1905000"/>
          </a:xfrm>
          <a:prstGeom prst="rect">
            <a:avLst/>
          </a:prstGeom>
          <a:noFill/>
          <a:ln w="9525">
            <a:noFill/>
            <a:miter lim="800000"/>
            <a:headEnd/>
            <a:tailEnd/>
          </a:ln>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5.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6.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7.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8.xml><?xml version="1.0" encoding="utf-8"?>
<p:tagLst xmlns:a="http://schemas.openxmlformats.org/drawingml/2006/main" xmlns:r="http://schemas.openxmlformats.org/officeDocument/2006/relationships" xmlns:p="http://schemas.openxmlformats.org/presentationml/2006/main">
  <p:tag name="RNRSTYLE" val="Indezine_TM2_Text"/>
</p:tagLst>
</file>

<file path=ppt/theme/theme1.xml><?xml version="1.0" encoding="utf-8"?>
<a:theme xmlns:a="http://schemas.openxmlformats.org/drawingml/2006/main" name="ind_0047_slide">
  <a:themeElements>
    <a:clrScheme name="Office Theme 2">
      <a:dk1>
        <a:srgbClr val="333333"/>
      </a:dk1>
      <a:lt1>
        <a:srgbClr val="FFFFFF"/>
      </a:lt1>
      <a:dk2>
        <a:srgbClr val="336600"/>
      </a:dk2>
      <a:lt2>
        <a:srgbClr val="FFFFFF"/>
      </a:lt2>
      <a:accent1>
        <a:srgbClr val="28F071"/>
      </a:accent1>
      <a:accent2>
        <a:srgbClr val="DFE93E"/>
      </a:accent2>
      <a:accent3>
        <a:srgbClr val="ADB8AA"/>
      </a:accent3>
      <a:accent4>
        <a:srgbClr val="DADADA"/>
      </a:accent4>
      <a:accent5>
        <a:srgbClr val="ACF6BB"/>
      </a:accent5>
      <a:accent6>
        <a:srgbClr val="CAD337"/>
      </a:accent6>
      <a:hlink>
        <a:srgbClr val="FFD480"/>
      </a:hlink>
      <a:folHlink>
        <a:srgbClr val="B0F76A"/>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333333"/>
        </a:dk1>
        <a:lt1>
          <a:srgbClr val="FFFFFF"/>
        </a:lt1>
        <a:dk2>
          <a:srgbClr val="336600"/>
        </a:dk2>
        <a:lt2>
          <a:srgbClr val="FFFFFF"/>
        </a:lt2>
        <a:accent1>
          <a:srgbClr val="78C12F"/>
        </a:accent1>
        <a:accent2>
          <a:srgbClr val="7EE01B"/>
        </a:accent2>
        <a:accent3>
          <a:srgbClr val="ADB8AA"/>
        </a:accent3>
        <a:accent4>
          <a:srgbClr val="DADADA"/>
        </a:accent4>
        <a:accent5>
          <a:srgbClr val="BEDDAD"/>
        </a:accent5>
        <a:accent6>
          <a:srgbClr val="72CB17"/>
        </a:accent6>
        <a:hlink>
          <a:srgbClr val="A6E06C"/>
        </a:hlink>
        <a:folHlink>
          <a:srgbClr val="ADEF6C"/>
        </a:folHlink>
      </a:clrScheme>
      <a:clrMap bg1="dk2" tx1="lt1" bg2="dk1" tx2="lt2" accent1="accent1" accent2="accent2" accent3="accent3" accent4="accent4" accent5="accent5" accent6="accent6" hlink="hlink" folHlink="folHlink"/>
    </a:extraClrScheme>
    <a:extraClrScheme>
      <a:clrScheme name="Office Theme 2">
        <a:dk1>
          <a:srgbClr val="333333"/>
        </a:dk1>
        <a:lt1>
          <a:srgbClr val="FFFFFF"/>
        </a:lt1>
        <a:dk2>
          <a:srgbClr val="336600"/>
        </a:dk2>
        <a:lt2>
          <a:srgbClr val="FFFFFF"/>
        </a:lt2>
        <a:accent1>
          <a:srgbClr val="28F071"/>
        </a:accent1>
        <a:accent2>
          <a:srgbClr val="DFE93E"/>
        </a:accent2>
        <a:accent3>
          <a:srgbClr val="ADB8AA"/>
        </a:accent3>
        <a:accent4>
          <a:srgbClr val="DADADA"/>
        </a:accent4>
        <a:accent5>
          <a:srgbClr val="ACF6BB"/>
        </a:accent5>
        <a:accent6>
          <a:srgbClr val="CAD337"/>
        </a:accent6>
        <a:hlink>
          <a:srgbClr val="FFD480"/>
        </a:hlink>
        <a:folHlink>
          <a:srgbClr val="B0F76A"/>
        </a:folHlink>
      </a:clrScheme>
      <a:clrMap bg1="dk2" tx1="lt1" bg2="dk1" tx2="lt2" accent1="accent1" accent2="accent2" accent3="accent3" accent4="accent4" accent5="accent5" accent6="accent6" hlink="hlink" folHlink="folHlink"/>
    </a:extraClrScheme>
    <a:extraClrScheme>
      <a:clrScheme name="Office Theme 3">
        <a:dk1>
          <a:srgbClr val="333333"/>
        </a:dk1>
        <a:lt1>
          <a:srgbClr val="FFFFFF"/>
        </a:lt1>
        <a:dk2>
          <a:srgbClr val="336600"/>
        </a:dk2>
        <a:lt2>
          <a:srgbClr val="FFFFFF"/>
        </a:lt2>
        <a:accent1>
          <a:srgbClr val="CDD8FF"/>
        </a:accent1>
        <a:accent2>
          <a:srgbClr val="FFC1B7"/>
        </a:accent2>
        <a:accent3>
          <a:srgbClr val="ADB8AA"/>
        </a:accent3>
        <a:accent4>
          <a:srgbClr val="DADADA"/>
        </a:accent4>
        <a:accent5>
          <a:srgbClr val="E3E9FF"/>
        </a:accent5>
        <a:accent6>
          <a:srgbClr val="E7AFA6"/>
        </a:accent6>
        <a:hlink>
          <a:srgbClr val="FCD6FF"/>
        </a:hlink>
        <a:folHlink>
          <a:srgbClr val="D9F5BC"/>
        </a:folHlink>
      </a:clrScheme>
      <a:clrMap bg1="dk2" tx1="lt1" bg2="dk1" tx2="lt2" accent1="accent1" accent2="accent2" accent3="accent3" accent4="accent4" accent5="accent5" accent6="accent6" hlink="hlink" folHlink="folHlink"/>
    </a:extraClrScheme>
    <a:extraClrScheme>
      <a:clrScheme name="Office Theme 4">
        <a:dk1>
          <a:srgbClr val="333333"/>
        </a:dk1>
        <a:lt1>
          <a:srgbClr val="FFFFFF"/>
        </a:lt1>
        <a:dk2>
          <a:srgbClr val="336600"/>
        </a:dk2>
        <a:lt2>
          <a:srgbClr val="FFFFFF"/>
        </a:lt2>
        <a:accent1>
          <a:srgbClr val="FFD37A"/>
        </a:accent1>
        <a:accent2>
          <a:srgbClr val="FFC2D5"/>
        </a:accent2>
        <a:accent3>
          <a:srgbClr val="ADB8AA"/>
        </a:accent3>
        <a:accent4>
          <a:srgbClr val="DADADA"/>
        </a:accent4>
        <a:accent5>
          <a:srgbClr val="FFE6BE"/>
        </a:accent5>
        <a:accent6>
          <a:srgbClr val="E7B0C1"/>
        </a:accent6>
        <a:hlink>
          <a:srgbClr val="BDFF7A"/>
        </a:hlink>
        <a:folHlink>
          <a:srgbClr val="D6E0FF"/>
        </a:folHlink>
      </a:clrScheme>
      <a:clrMap bg1="dk2" tx1="lt1" bg2="dk1" tx2="lt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CCCCCC"/>
        </a:lt2>
        <a:accent1>
          <a:srgbClr val="78C12F"/>
        </a:accent1>
        <a:accent2>
          <a:srgbClr val="7EE01B"/>
        </a:accent2>
        <a:accent3>
          <a:srgbClr val="FFFFFF"/>
        </a:accent3>
        <a:accent4>
          <a:srgbClr val="000000"/>
        </a:accent4>
        <a:accent5>
          <a:srgbClr val="BEDDAD"/>
        </a:accent5>
        <a:accent6>
          <a:srgbClr val="72CB17"/>
        </a:accent6>
        <a:hlink>
          <a:srgbClr val="A6E06C"/>
        </a:hlink>
        <a:folHlink>
          <a:srgbClr val="ADEF6C"/>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CCCCCC"/>
        </a:lt2>
        <a:accent1>
          <a:srgbClr val="28F071"/>
        </a:accent1>
        <a:accent2>
          <a:srgbClr val="DFE93E"/>
        </a:accent2>
        <a:accent3>
          <a:srgbClr val="FFFFFF"/>
        </a:accent3>
        <a:accent4>
          <a:srgbClr val="000000"/>
        </a:accent4>
        <a:accent5>
          <a:srgbClr val="ACF6BB"/>
        </a:accent5>
        <a:accent6>
          <a:srgbClr val="CAD337"/>
        </a:accent6>
        <a:hlink>
          <a:srgbClr val="FFD480"/>
        </a:hlink>
        <a:folHlink>
          <a:srgbClr val="B0F76A"/>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CCCCCC"/>
        </a:lt2>
        <a:accent1>
          <a:srgbClr val="CDD8FF"/>
        </a:accent1>
        <a:accent2>
          <a:srgbClr val="FFC1B7"/>
        </a:accent2>
        <a:accent3>
          <a:srgbClr val="FFFFFF"/>
        </a:accent3>
        <a:accent4>
          <a:srgbClr val="000000"/>
        </a:accent4>
        <a:accent5>
          <a:srgbClr val="E3E9FF"/>
        </a:accent5>
        <a:accent6>
          <a:srgbClr val="E7AFA6"/>
        </a:accent6>
        <a:hlink>
          <a:srgbClr val="FCD6FF"/>
        </a:hlink>
        <a:folHlink>
          <a:srgbClr val="D9F5BC"/>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CCCCCC"/>
        </a:lt2>
        <a:accent1>
          <a:srgbClr val="FFD37A"/>
        </a:accent1>
        <a:accent2>
          <a:srgbClr val="FFC2D5"/>
        </a:accent2>
        <a:accent3>
          <a:srgbClr val="FFFFFF"/>
        </a:accent3>
        <a:accent4>
          <a:srgbClr val="000000"/>
        </a:accent4>
        <a:accent5>
          <a:srgbClr val="FFE6BE"/>
        </a:accent5>
        <a:accent6>
          <a:srgbClr val="E7B0C1"/>
        </a:accent6>
        <a:hlink>
          <a:srgbClr val="BDFF7A"/>
        </a:hlink>
        <a:folHlink>
          <a:srgbClr val="D6E0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2">
      <a:dk1>
        <a:srgbClr val="333333"/>
      </a:dk1>
      <a:lt1>
        <a:srgbClr val="FFFFFF"/>
      </a:lt1>
      <a:dk2>
        <a:srgbClr val="336600"/>
      </a:dk2>
      <a:lt2>
        <a:srgbClr val="FFFFFF"/>
      </a:lt2>
      <a:accent1>
        <a:srgbClr val="28F071"/>
      </a:accent1>
      <a:accent2>
        <a:srgbClr val="DFE93E"/>
      </a:accent2>
      <a:accent3>
        <a:srgbClr val="ADB8AA"/>
      </a:accent3>
      <a:accent4>
        <a:srgbClr val="DADADA"/>
      </a:accent4>
      <a:accent5>
        <a:srgbClr val="ACF6BB"/>
      </a:accent5>
      <a:accent6>
        <a:srgbClr val="CAD337"/>
      </a:accent6>
      <a:hlink>
        <a:srgbClr val="FFD480"/>
      </a:hlink>
      <a:folHlink>
        <a:srgbClr val="B0F76A"/>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333333"/>
        </a:dk1>
        <a:lt1>
          <a:srgbClr val="FFFFFF"/>
        </a:lt1>
        <a:dk2>
          <a:srgbClr val="336600"/>
        </a:dk2>
        <a:lt2>
          <a:srgbClr val="FFFFFF"/>
        </a:lt2>
        <a:accent1>
          <a:srgbClr val="78C12F"/>
        </a:accent1>
        <a:accent2>
          <a:srgbClr val="7EE01B"/>
        </a:accent2>
        <a:accent3>
          <a:srgbClr val="ADB8AA"/>
        </a:accent3>
        <a:accent4>
          <a:srgbClr val="DADADA"/>
        </a:accent4>
        <a:accent5>
          <a:srgbClr val="BEDDAD"/>
        </a:accent5>
        <a:accent6>
          <a:srgbClr val="72CB17"/>
        </a:accent6>
        <a:hlink>
          <a:srgbClr val="A6E06C"/>
        </a:hlink>
        <a:folHlink>
          <a:srgbClr val="ADEF6C"/>
        </a:folHlink>
      </a:clrScheme>
      <a:clrMap bg1="dk2" tx1="lt1" bg2="dk1" tx2="lt2" accent1="accent1" accent2="accent2" accent3="accent3" accent4="accent4" accent5="accent5" accent6="accent6" hlink="hlink" folHlink="folHlink"/>
    </a:extraClrScheme>
    <a:extraClrScheme>
      <a:clrScheme name="1_Default Design 2">
        <a:dk1>
          <a:srgbClr val="333333"/>
        </a:dk1>
        <a:lt1>
          <a:srgbClr val="FFFFFF"/>
        </a:lt1>
        <a:dk2>
          <a:srgbClr val="336600"/>
        </a:dk2>
        <a:lt2>
          <a:srgbClr val="FFFFFF"/>
        </a:lt2>
        <a:accent1>
          <a:srgbClr val="28F071"/>
        </a:accent1>
        <a:accent2>
          <a:srgbClr val="DFE93E"/>
        </a:accent2>
        <a:accent3>
          <a:srgbClr val="ADB8AA"/>
        </a:accent3>
        <a:accent4>
          <a:srgbClr val="DADADA"/>
        </a:accent4>
        <a:accent5>
          <a:srgbClr val="ACF6BB"/>
        </a:accent5>
        <a:accent6>
          <a:srgbClr val="CAD337"/>
        </a:accent6>
        <a:hlink>
          <a:srgbClr val="FFD480"/>
        </a:hlink>
        <a:folHlink>
          <a:srgbClr val="B0F76A"/>
        </a:folHlink>
      </a:clrScheme>
      <a:clrMap bg1="dk2" tx1="lt1" bg2="dk1" tx2="lt2" accent1="accent1" accent2="accent2" accent3="accent3" accent4="accent4" accent5="accent5" accent6="accent6" hlink="hlink" folHlink="folHlink"/>
    </a:extraClrScheme>
    <a:extraClrScheme>
      <a:clrScheme name="1_Default Design 3">
        <a:dk1>
          <a:srgbClr val="333333"/>
        </a:dk1>
        <a:lt1>
          <a:srgbClr val="FFFFFF"/>
        </a:lt1>
        <a:dk2>
          <a:srgbClr val="336600"/>
        </a:dk2>
        <a:lt2>
          <a:srgbClr val="FFFFFF"/>
        </a:lt2>
        <a:accent1>
          <a:srgbClr val="CDD8FF"/>
        </a:accent1>
        <a:accent2>
          <a:srgbClr val="FFC1B7"/>
        </a:accent2>
        <a:accent3>
          <a:srgbClr val="ADB8AA"/>
        </a:accent3>
        <a:accent4>
          <a:srgbClr val="DADADA"/>
        </a:accent4>
        <a:accent5>
          <a:srgbClr val="E3E9FF"/>
        </a:accent5>
        <a:accent6>
          <a:srgbClr val="E7AFA6"/>
        </a:accent6>
        <a:hlink>
          <a:srgbClr val="FCD6FF"/>
        </a:hlink>
        <a:folHlink>
          <a:srgbClr val="D9F5BC"/>
        </a:folHlink>
      </a:clrScheme>
      <a:clrMap bg1="dk2" tx1="lt1" bg2="dk1" tx2="lt2" accent1="accent1" accent2="accent2" accent3="accent3" accent4="accent4" accent5="accent5" accent6="accent6" hlink="hlink" folHlink="folHlink"/>
    </a:extraClrScheme>
    <a:extraClrScheme>
      <a:clrScheme name="1_Default Design 4">
        <a:dk1>
          <a:srgbClr val="333333"/>
        </a:dk1>
        <a:lt1>
          <a:srgbClr val="FFFFFF"/>
        </a:lt1>
        <a:dk2>
          <a:srgbClr val="336600"/>
        </a:dk2>
        <a:lt2>
          <a:srgbClr val="FFFFFF"/>
        </a:lt2>
        <a:accent1>
          <a:srgbClr val="FFD37A"/>
        </a:accent1>
        <a:accent2>
          <a:srgbClr val="FFC2D5"/>
        </a:accent2>
        <a:accent3>
          <a:srgbClr val="ADB8AA"/>
        </a:accent3>
        <a:accent4>
          <a:srgbClr val="DADADA"/>
        </a:accent4>
        <a:accent5>
          <a:srgbClr val="FFE6BE"/>
        </a:accent5>
        <a:accent6>
          <a:srgbClr val="E7B0C1"/>
        </a:accent6>
        <a:hlink>
          <a:srgbClr val="BDFF7A"/>
        </a:hlink>
        <a:folHlink>
          <a:srgbClr val="D6E0FF"/>
        </a:folHlink>
      </a:clrScheme>
      <a:clrMap bg1="dk2" tx1="lt1" bg2="dk1" tx2="lt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CCCCCC"/>
        </a:lt2>
        <a:accent1>
          <a:srgbClr val="78C12F"/>
        </a:accent1>
        <a:accent2>
          <a:srgbClr val="7EE01B"/>
        </a:accent2>
        <a:accent3>
          <a:srgbClr val="FFFFFF"/>
        </a:accent3>
        <a:accent4>
          <a:srgbClr val="000000"/>
        </a:accent4>
        <a:accent5>
          <a:srgbClr val="BEDDAD"/>
        </a:accent5>
        <a:accent6>
          <a:srgbClr val="72CB17"/>
        </a:accent6>
        <a:hlink>
          <a:srgbClr val="A6E06C"/>
        </a:hlink>
        <a:folHlink>
          <a:srgbClr val="ADEF6C"/>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CCCCCC"/>
        </a:lt2>
        <a:accent1>
          <a:srgbClr val="28F071"/>
        </a:accent1>
        <a:accent2>
          <a:srgbClr val="DFE93E"/>
        </a:accent2>
        <a:accent3>
          <a:srgbClr val="FFFFFF"/>
        </a:accent3>
        <a:accent4>
          <a:srgbClr val="000000"/>
        </a:accent4>
        <a:accent5>
          <a:srgbClr val="ACF6BB"/>
        </a:accent5>
        <a:accent6>
          <a:srgbClr val="CAD337"/>
        </a:accent6>
        <a:hlink>
          <a:srgbClr val="FFD480"/>
        </a:hlink>
        <a:folHlink>
          <a:srgbClr val="B0F76A"/>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CCCCCC"/>
        </a:lt2>
        <a:accent1>
          <a:srgbClr val="CDD8FF"/>
        </a:accent1>
        <a:accent2>
          <a:srgbClr val="FFC1B7"/>
        </a:accent2>
        <a:accent3>
          <a:srgbClr val="FFFFFF"/>
        </a:accent3>
        <a:accent4>
          <a:srgbClr val="000000"/>
        </a:accent4>
        <a:accent5>
          <a:srgbClr val="E3E9FF"/>
        </a:accent5>
        <a:accent6>
          <a:srgbClr val="E7AFA6"/>
        </a:accent6>
        <a:hlink>
          <a:srgbClr val="FCD6FF"/>
        </a:hlink>
        <a:folHlink>
          <a:srgbClr val="D9F5BC"/>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CCCCCC"/>
        </a:lt2>
        <a:accent1>
          <a:srgbClr val="FFD37A"/>
        </a:accent1>
        <a:accent2>
          <a:srgbClr val="FFC2D5"/>
        </a:accent2>
        <a:accent3>
          <a:srgbClr val="FFFFFF"/>
        </a:accent3>
        <a:accent4>
          <a:srgbClr val="000000"/>
        </a:accent4>
        <a:accent5>
          <a:srgbClr val="FFE6BE"/>
        </a:accent5>
        <a:accent6>
          <a:srgbClr val="E7B0C1"/>
        </a:accent6>
        <a:hlink>
          <a:srgbClr val="BDFF7A"/>
        </a:hlink>
        <a:folHlink>
          <a:srgbClr val="D6E0F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ind_0047_slide</Template>
  <TotalTime>119</TotalTime>
  <Words>774</Words>
  <Application>Microsoft Office PowerPoint</Application>
  <PresentationFormat>On-screen Show (4:3)</PresentationFormat>
  <Paragraphs>31</Paragraphs>
  <Slides>11</Slides>
  <Notes>0</Notes>
  <HiddenSlides>0</HiddenSlides>
  <MMClips>0</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ind_0047_slide</vt:lpstr>
      <vt:lpstr>1_Default Design</vt:lpstr>
      <vt:lpstr>Slide 1</vt:lpstr>
      <vt:lpstr>Constructing the Introduction</vt:lpstr>
      <vt:lpstr>Declarative Thesis</vt:lpstr>
      <vt:lpstr>Declarative Thesis</vt:lpstr>
      <vt:lpstr>Declarative Thesis</vt:lpstr>
      <vt:lpstr>Declarative Thesis</vt:lpstr>
      <vt:lpstr>Revisiting the Syllogistic Method</vt:lpstr>
      <vt:lpstr>Slide 8</vt:lpstr>
      <vt:lpstr>It Comes Down to Your 1st Premises</vt:lpstr>
      <vt:lpstr>Slide 10</vt:lpstr>
      <vt:lpstr>Student Sample</vt:lpstr>
    </vt:vector>
  </TitlesOfParts>
  <Company>Rush-Henrietta Central School District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Kristian Kuhn</dc:creator>
  <cp:lastModifiedBy>Kristian Kuhn</cp:lastModifiedBy>
  <cp:revision>14</cp:revision>
  <dcterms:created xsi:type="dcterms:W3CDTF">2012-10-29T14:02:38Z</dcterms:created>
  <dcterms:modified xsi:type="dcterms:W3CDTF">2012-11-07T16:42:03Z</dcterms:modified>
</cp:coreProperties>
</file>