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tags/tag6.xml" ContentType="application/vnd.openxmlformats-officedocument.presentationml.tags+xml"/>
  <Override PartName="/ppt/tags/tag8.xml" ContentType="application/vnd.openxmlformats-officedocument.presentationml.tag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ags/tag4.xml" ContentType="application/vnd.openxmlformats-officedocument.presentationml.tags+xml"/>
  <Override PartName="/ppt/slideLayouts/slideLayout17.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ags/tag2.xml" ContentType="application/vnd.openxmlformats-officedocument.presentationml.tags+xml"/>
  <Default Extension="jpeg" ContentType="image/jpeg"/>
  <Override PartName="/ppt/tags/tag3.xml" ContentType="application/vnd.openxmlformats-officedocument.presentationml.tags+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ags/tag1.xml" ContentType="application/vnd.openxmlformats-officedocument.presentationml.tags+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tags/tag7.xml" ContentType="application/vnd.openxmlformats-officedocument.presentationml.tags+xml"/>
  <Default Extension="png" ContentType="image/png"/>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0" r:id="rId2"/>
  </p:sldMasterIdLst>
  <p:notesMasterIdLst>
    <p:notesMasterId r:id="rId13"/>
  </p:notesMasterIdLst>
  <p:sldIdLst>
    <p:sldId id="256" r:id="rId3"/>
    <p:sldId id="257" r:id="rId4"/>
    <p:sldId id="258" r:id="rId5"/>
    <p:sldId id="259" r:id="rId6"/>
    <p:sldId id="260" r:id="rId7"/>
    <p:sldId id="261" r:id="rId8"/>
    <p:sldId id="262" r:id="rId9"/>
    <p:sldId id="263" r:id="rId10"/>
    <p:sldId id="264" r:id="rId11"/>
    <p:sldId id="265" r:id="rId1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0"/>
    <p:restoredTop sz="94600"/>
  </p:normalViewPr>
  <p:slideViewPr>
    <p:cSldViewPr snapToGrid="0">
      <p:cViewPr varScale="1">
        <p:scale>
          <a:sx n="69" d="100"/>
          <a:sy n="69" d="100"/>
        </p:scale>
        <p:origin x="-141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3789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37892"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3789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789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3789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321FBA9F-E7FF-4155-98F9-6CD5AB7FC705}"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Arial" charset="0"/>
      </a:defRPr>
    </a:lvl1pPr>
    <a:lvl2pPr marL="457200" algn="l" rtl="0" fontAlgn="base">
      <a:spcBef>
        <a:spcPct val="30000"/>
      </a:spcBef>
      <a:spcAft>
        <a:spcPct val="0"/>
      </a:spcAft>
      <a:defRPr sz="1200" kern="1200">
        <a:solidFill>
          <a:schemeClr val="tx1"/>
        </a:solidFill>
        <a:latin typeface="Arial" charset="0"/>
        <a:ea typeface="+mn-ea"/>
        <a:cs typeface="Arial" charset="0"/>
      </a:defRPr>
    </a:lvl2pPr>
    <a:lvl3pPr marL="914400" algn="l" rtl="0" fontAlgn="base">
      <a:spcBef>
        <a:spcPct val="30000"/>
      </a:spcBef>
      <a:spcAft>
        <a:spcPct val="0"/>
      </a:spcAft>
      <a:defRPr sz="1200" kern="1200">
        <a:solidFill>
          <a:schemeClr val="tx1"/>
        </a:solidFill>
        <a:latin typeface="Arial" charset="0"/>
        <a:ea typeface="+mn-ea"/>
        <a:cs typeface="Arial" charset="0"/>
      </a:defRPr>
    </a:lvl3pPr>
    <a:lvl4pPr marL="1371600" algn="l" rtl="0" fontAlgn="base">
      <a:spcBef>
        <a:spcPct val="30000"/>
      </a:spcBef>
      <a:spcAft>
        <a:spcPct val="0"/>
      </a:spcAft>
      <a:defRPr sz="1200" kern="1200">
        <a:solidFill>
          <a:schemeClr val="tx1"/>
        </a:solidFill>
        <a:latin typeface="Arial" charset="0"/>
        <a:ea typeface="+mn-ea"/>
        <a:cs typeface="Arial" charset="0"/>
      </a:defRPr>
    </a:lvl4pPr>
    <a:lvl5pPr marL="1828800" algn="l" rtl="0" fontAlgn="base">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4.xml"/><Relationship Id="rId1" Type="http://schemas.openxmlformats.org/officeDocument/2006/relationships/tags" Target="../tags/tag3.xml"/><Relationship Id="rId4" Type="http://schemas.openxmlformats.org/officeDocument/2006/relationships/image" Target="../media/image2.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8.xml"/><Relationship Id="rId1" Type="http://schemas.openxmlformats.org/officeDocument/2006/relationships/tags" Target="../tags/tag7.xml"/><Relationship Id="rId4" Type="http://schemas.openxmlformats.org/officeDocument/2006/relationships/image" Target="../media/image2.jpe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4" cstate="print"/>
          <a:srcRect/>
          <a:stretch>
            <a:fillRect/>
          </a:stretch>
        </a:blip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ctrTitle"/>
            <p:custDataLst>
              <p:tags r:id="rId1"/>
            </p:custDataLst>
          </p:nvPr>
        </p:nvSpPr>
        <p:spPr>
          <a:xfrm>
            <a:off x="2701925" y="2130425"/>
            <a:ext cx="4800600" cy="1470025"/>
          </a:xfrm>
        </p:spPr>
        <p:txBody>
          <a:bodyPr/>
          <a:lstStyle>
            <a:lvl1pPr>
              <a:buClr>
                <a:srgbClr val="FFFFFF"/>
              </a:buClr>
              <a:defRPr/>
            </a:lvl1pPr>
          </a:lstStyle>
          <a:p>
            <a:r>
              <a:rPr lang="en-US" smtClean="0"/>
              <a:t>Click to edit Master title style</a:t>
            </a:r>
            <a:endParaRPr lang="en-US"/>
          </a:p>
        </p:txBody>
      </p:sp>
      <p:sp>
        <p:nvSpPr>
          <p:cNvPr id="20483" name="Rectangle 3"/>
          <p:cNvSpPr>
            <a:spLocks noGrp="1" noChangeArrowheads="1"/>
          </p:cNvSpPr>
          <p:nvPr>
            <p:ph type="subTitle" idx="1"/>
            <p:custDataLst>
              <p:tags r:id="rId2"/>
            </p:custDataLst>
          </p:nvPr>
        </p:nvSpPr>
        <p:spPr>
          <a:xfrm>
            <a:off x="2701925" y="3886200"/>
            <a:ext cx="4114800" cy="1752600"/>
          </a:xfrm>
        </p:spPr>
        <p:txBody>
          <a:bodyPr/>
          <a:lstStyle>
            <a:lvl1pPr marL="0" indent="0">
              <a:buClr>
                <a:srgbClr val="FFFFFF"/>
              </a:buClr>
              <a:buFontTx/>
              <a:buNone/>
              <a:defRPr/>
            </a:lvl1pPr>
          </a:lstStyle>
          <a:p>
            <a:r>
              <a:rPr lang="en-US" smtClean="0"/>
              <a:t>Click to edit Master subtitle style</a:t>
            </a:r>
            <a:endParaRPr lang="en-US"/>
          </a:p>
        </p:txBody>
      </p:sp>
      <p:sp>
        <p:nvSpPr>
          <p:cNvPr id="20484" name="Rectangle 4"/>
          <p:cNvSpPr>
            <a:spLocks noGrp="1" noChangeArrowheads="1"/>
          </p:cNvSpPr>
          <p:nvPr>
            <p:ph type="dt" sz="half" idx="2"/>
          </p:nvPr>
        </p:nvSpPr>
        <p:spPr/>
        <p:txBody>
          <a:bodyPr/>
          <a:lstStyle>
            <a:lvl1pPr>
              <a:defRPr/>
            </a:lvl1pPr>
          </a:lstStyle>
          <a:p>
            <a:endParaRPr lang="en-US"/>
          </a:p>
        </p:txBody>
      </p:sp>
      <p:sp>
        <p:nvSpPr>
          <p:cNvPr id="20485" name="Rectangle 5"/>
          <p:cNvSpPr>
            <a:spLocks noGrp="1" noChangeArrowheads="1"/>
          </p:cNvSpPr>
          <p:nvPr>
            <p:ph type="ftr" sz="quarter" idx="3"/>
          </p:nvPr>
        </p:nvSpPr>
        <p:spPr/>
        <p:txBody>
          <a:bodyPr/>
          <a:lstStyle>
            <a:lvl1pPr>
              <a:defRPr/>
            </a:lvl1pPr>
          </a:lstStyle>
          <a:p>
            <a:endParaRPr lang="en-US"/>
          </a:p>
        </p:txBody>
      </p:sp>
      <p:sp>
        <p:nvSpPr>
          <p:cNvPr id="20486" name="Rectangle 6"/>
          <p:cNvSpPr>
            <a:spLocks noGrp="1" noChangeArrowheads="1"/>
          </p:cNvSpPr>
          <p:nvPr>
            <p:ph type="sldNum" sz="quarter" idx="4"/>
          </p:nvPr>
        </p:nvSpPr>
        <p:spPr/>
        <p:txBody>
          <a:bodyPr/>
          <a:lstStyle>
            <a:lvl1pPr>
              <a:defRPr/>
            </a:lvl1pPr>
          </a:lstStyle>
          <a:p>
            <a:fld id="{BD37C6F5-27EA-459A-8874-6AEEF0DDEC27}"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C38A346-E8AE-4010-9C1D-57D5B75649F6}"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439025" y="274638"/>
            <a:ext cx="158115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693988" y="274638"/>
            <a:ext cx="4592637"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3F23FFF-7D4B-4910-B779-EAC782585AE8}"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0">
          <a:blip r:embed="rId4" cstate="print"/>
          <a:srcRect/>
          <a:stretch>
            <a:fillRect/>
          </a:stretch>
        </a:blipFill>
        <a:effectLst/>
      </p:bgPr>
    </p:bg>
    <p:spTree>
      <p:nvGrpSpPr>
        <p:cNvPr id="1" name=""/>
        <p:cNvGrpSpPr/>
        <p:nvPr/>
      </p:nvGrpSpPr>
      <p:grpSpPr>
        <a:xfrm>
          <a:off x="0" y="0"/>
          <a:ext cx="0" cy="0"/>
          <a:chOff x="0" y="0"/>
          <a:chExt cx="0" cy="0"/>
        </a:xfrm>
      </p:grpSpPr>
      <p:sp>
        <p:nvSpPr>
          <p:cNvPr id="27650" name="Rectangle 2"/>
          <p:cNvSpPr>
            <a:spLocks noChangeArrowheads="1"/>
          </p:cNvSpPr>
          <p:nvPr/>
        </p:nvSpPr>
        <p:spPr bwMode="auto">
          <a:xfrm>
            <a:off x="136525" y="136525"/>
            <a:ext cx="8866188" cy="6581775"/>
          </a:xfrm>
          <a:prstGeom prst="rect">
            <a:avLst/>
          </a:prstGeom>
          <a:solidFill>
            <a:schemeClr val="bg1">
              <a:alpha val="50000"/>
            </a:schemeClr>
          </a:solidFill>
          <a:ln w="9525">
            <a:noFill/>
            <a:miter lim="800000"/>
            <a:headEnd/>
            <a:tailEnd/>
          </a:ln>
          <a:effectLst/>
        </p:spPr>
        <p:txBody>
          <a:bodyPr wrap="none" anchor="ctr"/>
          <a:lstStyle/>
          <a:p>
            <a:endParaRPr lang="en-US"/>
          </a:p>
        </p:txBody>
      </p:sp>
      <p:sp>
        <p:nvSpPr>
          <p:cNvPr id="27651" name="Rectangle 3"/>
          <p:cNvSpPr>
            <a:spLocks noGrp="1" noChangeArrowheads="1"/>
          </p:cNvSpPr>
          <p:nvPr>
            <p:ph type="ctrTitle"/>
            <p:custDataLst>
              <p:tags r:id="rId1"/>
            </p:custDataLst>
          </p:nvPr>
        </p:nvSpPr>
        <p:spPr>
          <a:xfrm>
            <a:off x="455613" y="2130425"/>
            <a:ext cx="7313612" cy="1470025"/>
          </a:xfrm>
        </p:spPr>
        <p:txBody>
          <a:bodyPr/>
          <a:lstStyle>
            <a:lvl1pPr>
              <a:defRPr/>
            </a:lvl1pPr>
          </a:lstStyle>
          <a:p>
            <a:r>
              <a:rPr lang="en-US"/>
              <a:t>Click to edit Master title style</a:t>
            </a:r>
          </a:p>
        </p:txBody>
      </p:sp>
      <p:sp>
        <p:nvSpPr>
          <p:cNvPr id="27652" name="Rectangle 4"/>
          <p:cNvSpPr>
            <a:spLocks noGrp="1" noChangeArrowheads="1"/>
          </p:cNvSpPr>
          <p:nvPr>
            <p:ph type="subTitle" idx="1"/>
            <p:custDataLst>
              <p:tags r:id="rId2"/>
            </p:custDataLst>
          </p:nvPr>
        </p:nvSpPr>
        <p:spPr>
          <a:xfrm>
            <a:off x="455613" y="3886200"/>
            <a:ext cx="7313612" cy="1752600"/>
          </a:xfrm>
        </p:spPr>
        <p:txBody>
          <a:bodyPr/>
          <a:lstStyle>
            <a:lvl1pPr marL="0" indent="0">
              <a:buClr>
                <a:srgbClr val="FFFFFF"/>
              </a:buClr>
              <a:buFontTx/>
              <a:buNone/>
              <a:defRPr/>
            </a:lvl1pPr>
          </a:lstStyle>
          <a:p>
            <a:r>
              <a:rPr lang="en-US"/>
              <a:t>Click to edit Master subtitle style</a:t>
            </a:r>
          </a:p>
        </p:txBody>
      </p:sp>
      <p:sp>
        <p:nvSpPr>
          <p:cNvPr id="27653" name="Rectangle 5"/>
          <p:cNvSpPr>
            <a:spLocks noGrp="1" noChangeArrowheads="1"/>
          </p:cNvSpPr>
          <p:nvPr>
            <p:ph type="dt" sz="half" idx="2"/>
          </p:nvPr>
        </p:nvSpPr>
        <p:spPr/>
        <p:txBody>
          <a:bodyPr/>
          <a:lstStyle>
            <a:lvl1pPr>
              <a:defRPr/>
            </a:lvl1pPr>
          </a:lstStyle>
          <a:p>
            <a:endParaRPr lang="en-US"/>
          </a:p>
        </p:txBody>
      </p:sp>
      <p:sp>
        <p:nvSpPr>
          <p:cNvPr id="27654" name="Rectangle 6"/>
          <p:cNvSpPr>
            <a:spLocks noGrp="1" noChangeArrowheads="1"/>
          </p:cNvSpPr>
          <p:nvPr>
            <p:ph type="ftr" sz="quarter" idx="3"/>
          </p:nvPr>
        </p:nvSpPr>
        <p:spPr/>
        <p:txBody>
          <a:bodyPr/>
          <a:lstStyle>
            <a:lvl1pPr>
              <a:defRPr/>
            </a:lvl1pPr>
          </a:lstStyle>
          <a:p>
            <a:endParaRPr lang="en-US"/>
          </a:p>
        </p:txBody>
      </p:sp>
      <p:sp>
        <p:nvSpPr>
          <p:cNvPr id="27655" name="Rectangle 7"/>
          <p:cNvSpPr>
            <a:spLocks noGrp="1" noChangeArrowheads="1"/>
          </p:cNvSpPr>
          <p:nvPr>
            <p:ph type="sldNum" sz="quarter" idx="4"/>
          </p:nvPr>
        </p:nvSpPr>
        <p:spPr/>
        <p:txBody>
          <a:bodyPr/>
          <a:lstStyle>
            <a:lvl1pPr>
              <a:defRPr/>
            </a:lvl1pPr>
          </a:lstStyle>
          <a:p>
            <a:fld id="{63B9B445-204D-4639-97A5-49CE72F0A1BB}"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C5653C2-EAAC-4D48-899E-790E2CFE93F7}" type="slidenum">
              <a:rPr lang="en-US"/>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FBE6B16-604B-4B48-B093-5CBF472EC889}" type="slidenum">
              <a:rPr lang="en-US"/>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5613" y="1600200"/>
            <a:ext cx="4037012"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5025" y="1600200"/>
            <a:ext cx="4037013"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F0261DF-7DB0-46B9-8E5D-132E88CA417F}" type="slidenum">
              <a:rPr lang="en-US"/>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583FCB8F-44DC-41A0-A9FE-70EED153D718}" type="slidenum">
              <a:rPr lang="en-US"/>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6A12CCDE-AF40-40D0-96EE-D43F4CB2D2D1}" type="slidenum">
              <a:rPr lang="en-US"/>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B07E1E5E-12F0-4995-85EE-9C8E80BDDB7D}" type="slidenum">
              <a:rPr lang="en-US"/>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3085CCA-0F10-4949-AC39-6D8C846EB9BB}"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6B09166-F25B-49D9-9FF9-49EF6A1A757D}" type="slidenum">
              <a:rPr lang="en-US"/>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BB8F33D6-8C49-4E3C-8759-4794E83E2DD5}" type="slidenum">
              <a:rPr lang="en-US"/>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67CE518-6277-4ACC-AE21-DD62FC3FD2EB}" type="slidenum">
              <a:rPr lang="en-US"/>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6225" y="274638"/>
            <a:ext cx="2055813"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5613" y="274638"/>
            <a:ext cx="6018212"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0F76B7F-5D47-4DA6-A687-74EC363B89AF}"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FC876EA-2992-43C9-AB29-C19E4B251A73}"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693988" y="1600200"/>
            <a:ext cx="30861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932488" y="1600200"/>
            <a:ext cx="3087687"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8BBF93BA-A80F-49BD-899D-20067EE8DF91}"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3F815C21-C6CD-4A41-8C69-721C3D6F050A}"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31BC5BB3-C846-406E-A6A8-8590F7DB6677}"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0CF52CE5-4570-4D7D-8DF9-79DC54A70848}"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F2333A9A-C623-4F3F-A4F4-0EE3D183FB0B}"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3A693E73-FBF9-4A92-BF54-6EFEEB41BECC}"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2.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ags" Target="../tags/tag5.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1.jpe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ags" Target="../tags/tag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5"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custDataLst>
              <p:tags r:id="rId13"/>
            </p:custDataLst>
          </p:nvPr>
        </p:nvSpPr>
        <p:spPr bwMode="auto">
          <a:xfrm>
            <a:off x="2703513" y="274638"/>
            <a:ext cx="6316662" cy="11430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US" smtClean="0"/>
              <a:t>Click to edit Master title style</a:t>
            </a:r>
            <a:endParaRPr lang="en-US" smtClean="0"/>
          </a:p>
        </p:txBody>
      </p:sp>
      <p:sp>
        <p:nvSpPr>
          <p:cNvPr id="1027" name="Rectangle 3"/>
          <p:cNvSpPr>
            <a:spLocks noGrp="1" noChangeArrowheads="1"/>
          </p:cNvSpPr>
          <p:nvPr>
            <p:ph type="body" idx="1"/>
            <p:custDataLst>
              <p:tags r:id="rId14"/>
            </p:custDataLst>
          </p:nvPr>
        </p:nvSpPr>
        <p:spPr bwMode="auto">
          <a:xfrm>
            <a:off x="2693988" y="1600200"/>
            <a:ext cx="6326187"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smtClean="0"/>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327ECEA8-9A5E-48BB-920B-FB3795745775}" type="slidenum">
              <a:rPr lang="en-US"/>
              <a:pPr/>
              <a:t>‹#›</a:t>
            </a:fld>
            <a:endParaRPr lang="en-US"/>
          </a:p>
        </p:txBody>
      </p:sp>
    </p:spTree>
  </p:cSld>
  <p:clrMap bg1="dk2" tx1="lt1" bg2="dk1" tx2="lt2" accent1="accent1" accent2="accent2" accent3="accent3" accent4="accent4" accent5="accent5" accent6="accent6" hlink="hlink" folHlink="folHlink"/>
  <p:sldLayoutIdLst>
    <p:sldLayoutId id="2147483649"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xStyles>
    <p:titleStyle>
      <a:lvl1pPr algn="l" rtl="0" eaLnBrk="1" fontAlgn="base" hangingPunct="1">
        <a:spcBef>
          <a:spcPct val="0"/>
        </a:spcBef>
        <a:spcAft>
          <a:spcPct val="0"/>
        </a:spcAft>
        <a:buClr>
          <a:schemeClr val="tx1"/>
        </a:buClr>
        <a:defRPr sz="3200">
          <a:solidFill>
            <a:schemeClr val="tx1"/>
          </a:solidFill>
          <a:latin typeface="+mj-lt"/>
          <a:ea typeface="+mj-ea"/>
          <a:cs typeface="+mj-cs"/>
        </a:defRPr>
      </a:lvl1pPr>
      <a:lvl2pPr algn="l" rtl="0" eaLnBrk="1" fontAlgn="base" hangingPunct="1">
        <a:spcBef>
          <a:spcPct val="0"/>
        </a:spcBef>
        <a:spcAft>
          <a:spcPct val="0"/>
        </a:spcAft>
        <a:buClr>
          <a:schemeClr val="tx1"/>
        </a:buClr>
        <a:defRPr sz="3200">
          <a:solidFill>
            <a:schemeClr val="tx1"/>
          </a:solidFill>
          <a:latin typeface="Arial" charset="0"/>
          <a:cs typeface="Arial" charset="0"/>
        </a:defRPr>
      </a:lvl2pPr>
      <a:lvl3pPr algn="l" rtl="0" eaLnBrk="1" fontAlgn="base" hangingPunct="1">
        <a:spcBef>
          <a:spcPct val="0"/>
        </a:spcBef>
        <a:spcAft>
          <a:spcPct val="0"/>
        </a:spcAft>
        <a:buClr>
          <a:schemeClr val="tx1"/>
        </a:buClr>
        <a:defRPr sz="3200">
          <a:solidFill>
            <a:schemeClr val="tx1"/>
          </a:solidFill>
          <a:latin typeface="Arial" charset="0"/>
          <a:cs typeface="Arial" charset="0"/>
        </a:defRPr>
      </a:lvl3pPr>
      <a:lvl4pPr algn="l" rtl="0" eaLnBrk="1" fontAlgn="base" hangingPunct="1">
        <a:spcBef>
          <a:spcPct val="0"/>
        </a:spcBef>
        <a:spcAft>
          <a:spcPct val="0"/>
        </a:spcAft>
        <a:buClr>
          <a:schemeClr val="tx1"/>
        </a:buClr>
        <a:defRPr sz="3200">
          <a:solidFill>
            <a:schemeClr val="tx1"/>
          </a:solidFill>
          <a:latin typeface="Arial" charset="0"/>
          <a:cs typeface="Arial" charset="0"/>
        </a:defRPr>
      </a:lvl4pPr>
      <a:lvl5pPr algn="l" rtl="0" eaLnBrk="1" fontAlgn="base" hangingPunct="1">
        <a:spcBef>
          <a:spcPct val="0"/>
        </a:spcBef>
        <a:spcAft>
          <a:spcPct val="0"/>
        </a:spcAft>
        <a:buClr>
          <a:schemeClr val="tx1"/>
        </a:buClr>
        <a:defRPr sz="3200">
          <a:solidFill>
            <a:schemeClr val="tx1"/>
          </a:solidFill>
          <a:latin typeface="Arial" charset="0"/>
          <a:cs typeface="Arial" charset="0"/>
        </a:defRPr>
      </a:lvl5pPr>
      <a:lvl6pPr marL="457200" algn="l" rtl="0" eaLnBrk="1" fontAlgn="base" hangingPunct="1">
        <a:spcBef>
          <a:spcPct val="0"/>
        </a:spcBef>
        <a:spcAft>
          <a:spcPct val="0"/>
        </a:spcAft>
        <a:buClr>
          <a:schemeClr val="tx1"/>
        </a:buClr>
        <a:defRPr sz="3200">
          <a:solidFill>
            <a:schemeClr val="tx1"/>
          </a:solidFill>
          <a:latin typeface="Arial" charset="0"/>
          <a:cs typeface="Arial" charset="0"/>
        </a:defRPr>
      </a:lvl6pPr>
      <a:lvl7pPr marL="914400" algn="l" rtl="0" eaLnBrk="1" fontAlgn="base" hangingPunct="1">
        <a:spcBef>
          <a:spcPct val="0"/>
        </a:spcBef>
        <a:spcAft>
          <a:spcPct val="0"/>
        </a:spcAft>
        <a:buClr>
          <a:schemeClr val="tx1"/>
        </a:buClr>
        <a:defRPr sz="3200">
          <a:solidFill>
            <a:schemeClr val="tx1"/>
          </a:solidFill>
          <a:latin typeface="Arial" charset="0"/>
          <a:cs typeface="Arial" charset="0"/>
        </a:defRPr>
      </a:lvl7pPr>
      <a:lvl8pPr marL="1371600" algn="l" rtl="0" eaLnBrk="1" fontAlgn="base" hangingPunct="1">
        <a:spcBef>
          <a:spcPct val="0"/>
        </a:spcBef>
        <a:spcAft>
          <a:spcPct val="0"/>
        </a:spcAft>
        <a:buClr>
          <a:schemeClr val="tx1"/>
        </a:buClr>
        <a:defRPr sz="3200">
          <a:solidFill>
            <a:schemeClr val="tx1"/>
          </a:solidFill>
          <a:latin typeface="Arial" charset="0"/>
          <a:cs typeface="Arial" charset="0"/>
        </a:defRPr>
      </a:lvl8pPr>
      <a:lvl9pPr marL="1828800" algn="l" rtl="0" eaLnBrk="1" fontAlgn="base" hangingPunct="1">
        <a:spcBef>
          <a:spcPct val="0"/>
        </a:spcBef>
        <a:spcAft>
          <a:spcPct val="0"/>
        </a:spcAft>
        <a:buClr>
          <a:schemeClr val="tx1"/>
        </a:buClr>
        <a:defRPr sz="3200">
          <a:solidFill>
            <a:schemeClr val="tx1"/>
          </a:solidFill>
          <a:latin typeface="Arial" charset="0"/>
          <a:cs typeface="Arial" charset="0"/>
        </a:defRPr>
      </a:lvl9pPr>
    </p:titleStyle>
    <p:bodyStyle>
      <a:lvl1pPr marL="342900" indent="-342900" algn="l" rtl="0" eaLnBrk="1" fontAlgn="base" hangingPunct="1">
        <a:spcBef>
          <a:spcPct val="20000"/>
        </a:spcBef>
        <a:spcAft>
          <a:spcPct val="0"/>
        </a:spcAft>
        <a:buClr>
          <a:schemeClr val="tx1"/>
        </a:buClr>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lr>
          <a:schemeClr val="tx1"/>
        </a:buClr>
        <a:buChar char="•"/>
        <a:defRPr sz="2400">
          <a:solidFill>
            <a:schemeClr val="tx1"/>
          </a:solidFill>
          <a:latin typeface="+mn-lt"/>
          <a:cs typeface="+mn-cs"/>
        </a:defRPr>
      </a:lvl2pPr>
      <a:lvl3pPr marL="1143000" indent="-228600" algn="l" rtl="0" eaLnBrk="1" fontAlgn="base" hangingPunct="1">
        <a:spcBef>
          <a:spcPct val="20000"/>
        </a:spcBef>
        <a:spcAft>
          <a:spcPct val="0"/>
        </a:spcAft>
        <a:buClr>
          <a:schemeClr val="tx1"/>
        </a:buClr>
        <a:buChar char="•"/>
        <a:defRPr sz="2400">
          <a:solidFill>
            <a:schemeClr val="tx1"/>
          </a:solidFill>
          <a:latin typeface="+mn-lt"/>
          <a:cs typeface="+mn-cs"/>
        </a:defRPr>
      </a:lvl3pPr>
      <a:lvl4pPr marL="1600200" indent="-228600" algn="l" rtl="0" eaLnBrk="1" fontAlgn="base" hangingPunct="1">
        <a:spcBef>
          <a:spcPct val="20000"/>
        </a:spcBef>
        <a:spcAft>
          <a:spcPct val="0"/>
        </a:spcAft>
        <a:buClr>
          <a:schemeClr val="tx1"/>
        </a:buClr>
        <a:buChar char="•"/>
        <a:defRPr sz="2400">
          <a:solidFill>
            <a:schemeClr val="tx1"/>
          </a:solidFill>
          <a:latin typeface="+mn-lt"/>
          <a:cs typeface="+mn-cs"/>
        </a:defRPr>
      </a:lvl4pPr>
      <a:lvl5pPr marL="2057400" indent="-228600" algn="l" rtl="0" eaLnBrk="1" fontAlgn="base" hangingPunct="1">
        <a:spcBef>
          <a:spcPct val="20000"/>
        </a:spcBef>
        <a:spcAft>
          <a:spcPct val="0"/>
        </a:spcAft>
        <a:buClr>
          <a:schemeClr val="tx1"/>
        </a:buClr>
        <a:buChar char="•"/>
        <a:defRPr sz="2400">
          <a:solidFill>
            <a:schemeClr val="tx1"/>
          </a:solidFill>
          <a:latin typeface="+mn-lt"/>
          <a:cs typeface="+mn-cs"/>
        </a:defRPr>
      </a:lvl5pPr>
      <a:lvl6pPr marL="2514600" indent="-228600" algn="l" rtl="0" eaLnBrk="1" fontAlgn="base" hangingPunct="1">
        <a:spcBef>
          <a:spcPct val="20000"/>
        </a:spcBef>
        <a:spcAft>
          <a:spcPct val="0"/>
        </a:spcAft>
        <a:buClr>
          <a:schemeClr val="tx1"/>
        </a:buClr>
        <a:buChar char="•"/>
        <a:defRPr sz="2400">
          <a:solidFill>
            <a:schemeClr val="tx1"/>
          </a:solidFill>
          <a:latin typeface="+mn-lt"/>
          <a:cs typeface="+mn-cs"/>
        </a:defRPr>
      </a:lvl6pPr>
      <a:lvl7pPr marL="2971800" indent="-228600" algn="l" rtl="0" eaLnBrk="1" fontAlgn="base" hangingPunct="1">
        <a:spcBef>
          <a:spcPct val="20000"/>
        </a:spcBef>
        <a:spcAft>
          <a:spcPct val="0"/>
        </a:spcAft>
        <a:buClr>
          <a:schemeClr val="tx1"/>
        </a:buClr>
        <a:buChar char="•"/>
        <a:defRPr sz="2400">
          <a:solidFill>
            <a:schemeClr val="tx1"/>
          </a:solidFill>
          <a:latin typeface="+mn-lt"/>
          <a:cs typeface="+mn-cs"/>
        </a:defRPr>
      </a:lvl7pPr>
      <a:lvl8pPr marL="3429000" indent="-228600" algn="l" rtl="0" eaLnBrk="1" fontAlgn="base" hangingPunct="1">
        <a:spcBef>
          <a:spcPct val="20000"/>
        </a:spcBef>
        <a:spcAft>
          <a:spcPct val="0"/>
        </a:spcAft>
        <a:buClr>
          <a:schemeClr val="tx1"/>
        </a:buClr>
        <a:buChar char="•"/>
        <a:defRPr sz="2400">
          <a:solidFill>
            <a:schemeClr val="tx1"/>
          </a:solidFill>
          <a:latin typeface="+mn-lt"/>
          <a:cs typeface="+mn-cs"/>
        </a:defRPr>
      </a:lvl8pPr>
      <a:lvl9pPr marL="3886200" indent="-228600" algn="l" rtl="0" eaLnBrk="1" fontAlgn="base" hangingPunct="1">
        <a:spcBef>
          <a:spcPct val="20000"/>
        </a:spcBef>
        <a:spcAft>
          <a:spcPct val="0"/>
        </a:spcAft>
        <a:buClr>
          <a:schemeClr val="tx1"/>
        </a:buClr>
        <a:buChar char="•"/>
        <a:defRPr sz="24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5" cstate="print"/>
          <a:srcRect/>
          <a:stretch>
            <a:fillRect/>
          </a:stretch>
        </a:blipFill>
        <a:effectLst/>
      </p:bgPr>
    </p:bg>
    <p:spTree>
      <p:nvGrpSpPr>
        <p:cNvPr id="1" name=""/>
        <p:cNvGrpSpPr/>
        <p:nvPr/>
      </p:nvGrpSpPr>
      <p:grpSpPr>
        <a:xfrm>
          <a:off x="0" y="0"/>
          <a:ext cx="0" cy="0"/>
          <a:chOff x="0" y="0"/>
          <a:chExt cx="0" cy="0"/>
        </a:xfrm>
      </p:grpSpPr>
      <p:sp>
        <p:nvSpPr>
          <p:cNvPr id="26626" name="Rectangle 2"/>
          <p:cNvSpPr>
            <a:spLocks noChangeArrowheads="1"/>
          </p:cNvSpPr>
          <p:nvPr/>
        </p:nvSpPr>
        <p:spPr bwMode="auto">
          <a:xfrm>
            <a:off x="136525" y="136525"/>
            <a:ext cx="8866188" cy="6581775"/>
          </a:xfrm>
          <a:prstGeom prst="rect">
            <a:avLst/>
          </a:prstGeom>
          <a:solidFill>
            <a:schemeClr val="bg1">
              <a:alpha val="50000"/>
            </a:schemeClr>
          </a:solidFill>
          <a:ln w="9525">
            <a:noFill/>
            <a:miter lim="800000"/>
            <a:headEnd/>
            <a:tailEnd/>
          </a:ln>
          <a:effectLst/>
        </p:spPr>
        <p:txBody>
          <a:bodyPr wrap="none" anchor="ctr"/>
          <a:lstStyle/>
          <a:p>
            <a:endParaRPr lang="en-US"/>
          </a:p>
        </p:txBody>
      </p:sp>
      <p:sp>
        <p:nvSpPr>
          <p:cNvPr id="26627" name="Rectangle 3"/>
          <p:cNvSpPr>
            <a:spLocks noGrp="1" noChangeArrowheads="1"/>
          </p:cNvSpPr>
          <p:nvPr>
            <p:ph type="title"/>
            <p:custDataLst>
              <p:tags r:id="rId13"/>
            </p:custDataLst>
          </p:nvPr>
        </p:nvSpPr>
        <p:spPr bwMode="auto">
          <a:xfrm>
            <a:off x="455613" y="274638"/>
            <a:ext cx="8226425" cy="11430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26628" name="Rectangle 4"/>
          <p:cNvSpPr>
            <a:spLocks noGrp="1" noChangeArrowheads="1"/>
          </p:cNvSpPr>
          <p:nvPr>
            <p:ph type="body" idx="1"/>
            <p:custDataLst>
              <p:tags r:id="rId14"/>
            </p:custDataLst>
          </p:nvPr>
        </p:nvSpPr>
        <p:spPr bwMode="auto">
          <a:xfrm>
            <a:off x="455613" y="1600200"/>
            <a:ext cx="8226425"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6629" name="Rectangle 5"/>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26630" name="Rectangle 6"/>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26631" name="Rectangle 7"/>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DE86E2E4-B531-4794-87C2-52CEB04CFB8C}" type="slidenum">
              <a:rPr lang="en-US"/>
              <a:pPr/>
              <a:t>‹#›</a:t>
            </a:fld>
            <a:endParaRPr lang="en-US"/>
          </a:p>
        </p:txBody>
      </p:sp>
    </p:spTree>
  </p:cSld>
  <p:clrMap bg1="dk2" tx1="lt1" bg2="dk1" tx2="lt2" accent1="accent1" accent2="accent2" accent3="accent3" accent4="accent4" accent5="accent5" accent6="accent6" hlink="hlink" folHlink="folHlink"/>
  <p:sldLayoutIdLst>
    <p:sldLayoutId id="214748365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fontAlgn="base">
        <a:spcBef>
          <a:spcPct val="0"/>
        </a:spcBef>
        <a:spcAft>
          <a:spcPct val="0"/>
        </a:spcAft>
        <a:buClr>
          <a:schemeClr val="tx1"/>
        </a:buClr>
        <a:defRPr sz="3200">
          <a:solidFill>
            <a:schemeClr val="tx1"/>
          </a:solidFill>
          <a:latin typeface="+mj-lt"/>
          <a:ea typeface="+mj-ea"/>
          <a:cs typeface="+mj-cs"/>
        </a:defRPr>
      </a:lvl1pPr>
      <a:lvl2pPr algn="l" rtl="0" fontAlgn="base">
        <a:spcBef>
          <a:spcPct val="0"/>
        </a:spcBef>
        <a:spcAft>
          <a:spcPct val="0"/>
        </a:spcAft>
        <a:buClr>
          <a:schemeClr val="tx1"/>
        </a:buClr>
        <a:defRPr sz="3200">
          <a:solidFill>
            <a:schemeClr val="tx1"/>
          </a:solidFill>
          <a:latin typeface="Arial" charset="0"/>
        </a:defRPr>
      </a:lvl2pPr>
      <a:lvl3pPr algn="l" rtl="0" fontAlgn="base">
        <a:spcBef>
          <a:spcPct val="0"/>
        </a:spcBef>
        <a:spcAft>
          <a:spcPct val="0"/>
        </a:spcAft>
        <a:buClr>
          <a:schemeClr val="tx1"/>
        </a:buClr>
        <a:defRPr sz="3200">
          <a:solidFill>
            <a:schemeClr val="tx1"/>
          </a:solidFill>
          <a:latin typeface="Arial" charset="0"/>
        </a:defRPr>
      </a:lvl3pPr>
      <a:lvl4pPr algn="l" rtl="0" fontAlgn="base">
        <a:spcBef>
          <a:spcPct val="0"/>
        </a:spcBef>
        <a:spcAft>
          <a:spcPct val="0"/>
        </a:spcAft>
        <a:buClr>
          <a:schemeClr val="tx1"/>
        </a:buClr>
        <a:defRPr sz="3200">
          <a:solidFill>
            <a:schemeClr val="tx1"/>
          </a:solidFill>
          <a:latin typeface="Arial" charset="0"/>
        </a:defRPr>
      </a:lvl4pPr>
      <a:lvl5pPr algn="l" rtl="0" fontAlgn="base">
        <a:spcBef>
          <a:spcPct val="0"/>
        </a:spcBef>
        <a:spcAft>
          <a:spcPct val="0"/>
        </a:spcAft>
        <a:buClr>
          <a:schemeClr val="tx1"/>
        </a:buClr>
        <a:defRPr sz="3200">
          <a:solidFill>
            <a:schemeClr val="tx1"/>
          </a:solidFill>
          <a:latin typeface="Arial" charset="0"/>
        </a:defRPr>
      </a:lvl5pPr>
      <a:lvl6pPr marL="457200" algn="l" rtl="0" fontAlgn="base">
        <a:spcBef>
          <a:spcPct val="0"/>
        </a:spcBef>
        <a:spcAft>
          <a:spcPct val="0"/>
        </a:spcAft>
        <a:buClr>
          <a:schemeClr val="tx1"/>
        </a:buClr>
        <a:defRPr sz="3200">
          <a:solidFill>
            <a:schemeClr val="tx1"/>
          </a:solidFill>
          <a:latin typeface="Arial" charset="0"/>
        </a:defRPr>
      </a:lvl6pPr>
      <a:lvl7pPr marL="914400" algn="l" rtl="0" fontAlgn="base">
        <a:spcBef>
          <a:spcPct val="0"/>
        </a:spcBef>
        <a:spcAft>
          <a:spcPct val="0"/>
        </a:spcAft>
        <a:buClr>
          <a:schemeClr val="tx1"/>
        </a:buClr>
        <a:defRPr sz="3200">
          <a:solidFill>
            <a:schemeClr val="tx1"/>
          </a:solidFill>
          <a:latin typeface="Arial" charset="0"/>
        </a:defRPr>
      </a:lvl7pPr>
      <a:lvl8pPr marL="1371600" algn="l" rtl="0" fontAlgn="base">
        <a:spcBef>
          <a:spcPct val="0"/>
        </a:spcBef>
        <a:spcAft>
          <a:spcPct val="0"/>
        </a:spcAft>
        <a:buClr>
          <a:schemeClr val="tx1"/>
        </a:buClr>
        <a:defRPr sz="3200">
          <a:solidFill>
            <a:schemeClr val="tx1"/>
          </a:solidFill>
          <a:latin typeface="Arial" charset="0"/>
        </a:defRPr>
      </a:lvl8pPr>
      <a:lvl9pPr marL="1828800" algn="l" rtl="0" fontAlgn="base">
        <a:spcBef>
          <a:spcPct val="0"/>
        </a:spcBef>
        <a:spcAft>
          <a:spcPct val="0"/>
        </a:spcAft>
        <a:buClr>
          <a:schemeClr val="tx1"/>
        </a:buClr>
        <a:defRPr sz="3200">
          <a:solidFill>
            <a:schemeClr val="tx1"/>
          </a:solidFill>
          <a:latin typeface="Arial" charset="0"/>
        </a:defRPr>
      </a:lvl9pPr>
    </p:titleStyle>
    <p:bodyStyle>
      <a:lvl1pPr marL="342900" indent="-342900" algn="l" rtl="0" fontAlgn="base">
        <a:spcBef>
          <a:spcPct val="20000"/>
        </a:spcBef>
        <a:spcAft>
          <a:spcPct val="0"/>
        </a:spcAft>
        <a:buClr>
          <a:schemeClr val="tx1"/>
        </a:buClr>
        <a:buChar char="•"/>
        <a:defRPr sz="2400">
          <a:solidFill>
            <a:schemeClr val="tx1"/>
          </a:solidFill>
          <a:latin typeface="+mn-lt"/>
          <a:ea typeface="+mn-ea"/>
          <a:cs typeface="+mn-cs"/>
        </a:defRPr>
      </a:lvl1pPr>
      <a:lvl2pPr marL="742950" indent="-285750" algn="l" rtl="0" fontAlgn="base">
        <a:spcBef>
          <a:spcPct val="20000"/>
        </a:spcBef>
        <a:spcAft>
          <a:spcPct val="0"/>
        </a:spcAft>
        <a:buClr>
          <a:schemeClr val="tx1"/>
        </a:buClr>
        <a:buChar char="•"/>
        <a:defRPr sz="2400">
          <a:solidFill>
            <a:schemeClr val="tx1"/>
          </a:solidFill>
          <a:latin typeface="+mn-lt"/>
        </a:defRPr>
      </a:lvl2pPr>
      <a:lvl3pPr marL="1143000" indent="-228600" algn="l" rtl="0" fontAlgn="base">
        <a:spcBef>
          <a:spcPct val="20000"/>
        </a:spcBef>
        <a:spcAft>
          <a:spcPct val="0"/>
        </a:spcAft>
        <a:buClr>
          <a:schemeClr val="tx1"/>
        </a:buClr>
        <a:buChar char="•"/>
        <a:defRPr sz="2400">
          <a:solidFill>
            <a:schemeClr val="tx1"/>
          </a:solidFill>
          <a:latin typeface="+mn-lt"/>
        </a:defRPr>
      </a:lvl3pPr>
      <a:lvl4pPr marL="1600200" indent="-228600" algn="l" rtl="0" fontAlgn="base">
        <a:spcBef>
          <a:spcPct val="20000"/>
        </a:spcBef>
        <a:spcAft>
          <a:spcPct val="0"/>
        </a:spcAft>
        <a:buClr>
          <a:schemeClr val="tx1"/>
        </a:buClr>
        <a:buChar char="•"/>
        <a:defRPr sz="2400">
          <a:solidFill>
            <a:schemeClr val="tx1"/>
          </a:solidFill>
          <a:latin typeface="+mn-lt"/>
        </a:defRPr>
      </a:lvl4pPr>
      <a:lvl5pPr marL="2057400" indent="-228600" algn="l" rtl="0" fontAlgn="base">
        <a:spcBef>
          <a:spcPct val="20000"/>
        </a:spcBef>
        <a:spcAft>
          <a:spcPct val="0"/>
        </a:spcAft>
        <a:buClr>
          <a:schemeClr val="tx1"/>
        </a:buClr>
        <a:buChar char="•"/>
        <a:defRPr sz="2400">
          <a:solidFill>
            <a:schemeClr val="tx1"/>
          </a:solidFill>
          <a:latin typeface="+mn-lt"/>
        </a:defRPr>
      </a:lvl5pPr>
      <a:lvl6pPr marL="2514600" indent="-228600" algn="l" rtl="0" fontAlgn="base">
        <a:spcBef>
          <a:spcPct val="20000"/>
        </a:spcBef>
        <a:spcAft>
          <a:spcPct val="0"/>
        </a:spcAft>
        <a:buClr>
          <a:schemeClr val="tx1"/>
        </a:buClr>
        <a:buChar char="•"/>
        <a:defRPr sz="2400">
          <a:solidFill>
            <a:schemeClr val="tx1"/>
          </a:solidFill>
          <a:latin typeface="+mn-lt"/>
        </a:defRPr>
      </a:lvl6pPr>
      <a:lvl7pPr marL="2971800" indent="-228600" algn="l" rtl="0" fontAlgn="base">
        <a:spcBef>
          <a:spcPct val="20000"/>
        </a:spcBef>
        <a:spcAft>
          <a:spcPct val="0"/>
        </a:spcAft>
        <a:buClr>
          <a:schemeClr val="tx1"/>
        </a:buClr>
        <a:buChar char="•"/>
        <a:defRPr sz="2400">
          <a:solidFill>
            <a:schemeClr val="tx1"/>
          </a:solidFill>
          <a:latin typeface="+mn-lt"/>
        </a:defRPr>
      </a:lvl7pPr>
      <a:lvl8pPr marL="3429000" indent="-228600" algn="l" rtl="0" fontAlgn="base">
        <a:spcBef>
          <a:spcPct val="20000"/>
        </a:spcBef>
        <a:spcAft>
          <a:spcPct val="0"/>
        </a:spcAft>
        <a:buClr>
          <a:schemeClr val="tx1"/>
        </a:buClr>
        <a:buChar char="•"/>
        <a:defRPr sz="2400">
          <a:solidFill>
            <a:schemeClr val="tx1"/>
          </a:solidFill>
          <a:latin typeface="+mn-lt"/>
        </a:defRPr>
      </a:lvl8pPr>
      <a:lvl9pPr marL="3886200" indent="-228600" algn="l" rtl="0" fontAlgn="base">
        <a:spcBef>
          <a:spcPct val="20000"/>
        </a:spcBef>
        <a:spcAft>
          <a:spcPct val="0"/>
        </a:spcAft>
        <a:buClr>
          <a:schemeClr val="tx1"/>
        </a:buClr>
        <a:buChar char="•"/>
        <a:defRPr sz="2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541118" y="334971"/>
            <a:ext cx="8200323" cy="923330"/>
          </a:xfrm>
          <a:prstGeom prst="rect">
            <a:avLst/>
          </a:prstGeom>
          <a:noFill/>
        </p:spPr>
        <p:txBody>
          <a:bodyPr wrap="none" lIns="91440" tIns="45720" rIns="91440" bIns="45720">
            <a:spAutoFit/>
          </a:bodyPr>
          <a:lstStyle/>
          <a:p>
            <a:pPr algn="ctr"/>
            <a:r>
              <a:rPr lang="en-US" sz="5400"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Outliers Writing Workshop</a:t>
            </a:r>
            <a:endParaRPr lang="en-US" sz="5400"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pic>
        <p:nvPicPr>
          <p:cNvPr id="50181" name="Picture 5" descr="http://emprnt.com/system/9/articles/original/gift_outliers.jpg"/>
          <p:cNvPicPr>
            <a:picLocks noChangeAspect="1" noChangeArrowheads="1"/>
          </p:cNvPicPr>
          <p:nvPr/>
        </p:nvPicPr>
        <p:blipFill>
          <a:blip r:embed="rId2" cstate="print"/>
          <a:srcRect/>
          <a:stretch>
            <a:fillRect/>
          </a:stretch>
        </p:blipFill>
        <p:spPr bwMode="auto">
          <a:xfrm>
            <a:off x="3092739" y="1585912"/>
            <a:ext cx="3000375" cy="4648201"/>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9383" y="1246909"/>
            <a:ext cx="8894618" cy="5102947"/>
          </a:xfrm>
        </p:spPr>
        <p:txBody>
          <a:bodyPr/>
          <a:lstStyle/>
          <a:p>
            <a:r>
              <a:rPr lang="en-US" sz="2200" dirty="0">
                <a:solidFill>
                  <a:schemeClr val="tx1"/>
                </a:solidFill>
                <a:latin typeface="+mj-lt"/>
                <a:ea typeface="+mj-ea"/>
                <a:cs typeface="+mj-cs"/>
              </a:rPr>
              <a:t>Surely, by </a:t>
            </a:r>
            <a:r>
              <a:rPr lang="en-US" sz="2200" dirty="0" err="1">
                <a:solidFill>
                  <a:schemeClr val="tx1"/>
                </a:solidFill>
                <a:latin typeface="+mj-lt"/>
                <a:ea typeface="+mj-ea"/>
                <a:cs typeface="+mj-cs"/>
              </a:rPr>
              <a:t>Gladwell's</a:t>
            </a:r>
            <a:r>
              <a:rPr lang="en-US" sz="2200" dirty="0">
                <a:solidFill>
                  <a:schemeClr val="tx1"/>
                </a:solidFill>
                <a:latin typeface="+mj-lt"/>
                <a:ea typeface="+mj-ea"/>
                <a:cs typeface="+mj-cs"/>
              </a:rPr>
              <a:t> standards, the less-experienced player could never surpass the actual "master."  But Patton has undeniable talent in certain areas of football that uniquely qualified him for the NFL, and no matter how much Chase practices, he can't attain that level of aptitude if he wasn't born with it.  </a:t>
            </a:r>
            <a:r>
              <a:rPr lang="en-US" sz="2200" dirty="0" err="1">
                <a:solidFill>
                  <a:schemeClr val="tx1"/>
                </a:solidFill>
                <a:latin typeface="+mj-lt"/>
                <a:ea typeface="+mj-ea"/>
                <a:cs typeface="+mj-cs"/>
              </a:rPr>
              <a:t>Gladwell</a:t>
            </a:r>
            <a:r>
              <a:rPr lang="en-US" sz="2200" dirty="0">
                <a:solidFill>
                  <a:schemeClr val="tx1"/>
                </a:solidFill>
                <a:latin typeface="+mj-lt"/>
                <a:ea typeface="+mj-ea"/>
                <a:cs typeface="+mj-cs"/>
              </a:rPr>
              <a:t> tries to assert that "extraordinary achievement is less about talent than it is about opportunity" (</a:t>
            </a:r>
            <a:r>
              <a:rPr lang="en-US" sz="2200" dirty="0" err="1">
                <a:solidFill>
                  <a:schemeClr val="tx1"/>
                </a:solidFill>
                <a:latin typeface="+mj-lt"/>
                <a:ea typeface="+mj-ea"/>
                <a:cs typeface="+mj-cs"/>
              </a:rPr>
              <a:t>Gladwell</a:t>
            </a:r>
            <a:r>
              <a:rPr lang="en-US" sz="2200" dirty="0">
                <a:solidFill>
                  <a:schemeClr val="tx1"/>
                </a:solidFill>
                <a:latin typeface="+mj-lt"/>
                <a:ea typeface="+mj-ea"/>
                <a:cs typeface="+mj-cs"/>
              </a:rPr>
              <a:t> 76).  But wouldn't it be safe to say that opportunities present themselves all the time, and only the talented at young ages have the ability and passion to seize them.  Truly talented people tend to seek out opportunities, instead of waiting for them to appear.  When Chris </a:t>
            </a:r>
            <a:r>
              <a:rPr lang="en-US" sz="2200" dirty="0" err="1">
                <a:solidFill>
                  <a:schemeClr val="tx1"/>
                </a:solidFill>
                <a:latin typeface="+mj-lt"/>
                <a:ea typeface="+mj-ea"/>
                <a:cs typeface="+mj-cs"/>
              </a:rPr>
              <a:t>Langan</a:t>
            </a:r>
            <a:r>
              <a:rPr lang="en-US" sz="2200" dirty="0">
                <a:solidFill>
                  <a:schemeClr val="tx1"/>
                </a:solidFill>
                <a:latin typeface="+mj-lt"/>
                <a:ea typeface="+mj-ea"/>
                <a:cs typeface="+mj-cs"/>
              </a:rPr>
              <a:t> was able "to get through </a:t>
            </a:r>
            <a:r>
              <a:rPr lang="en-US" sz="2200" i="1" dirty="0">
                <a:solidFill>
                  <a:schemeClr val="tx1"/>
                </a:solidFill>
                <a:latin typeface="+mj-lt"/>
                <a:ea typeface="+mj-ea"/>
                <a:cs typeface="+mj-cs"/>
              </a:rPr>
              <a:t>Principia </a:t>
            </a:r>
            <a:r>
              <a:rPr lang="en-US" sz="2200" i="1" dirty="0" err="1">
                <a:solidFill>
                  <a:schemeClr val="tx1"/>
                </a:solidFill>
                <a:latin typeface="+mj-lt"/>
                <a:ea typeface="+mj-ea"/>
                <a:cs typeface="+mj-cs"/>
              </a:rPr>
              <a:t>Mathematica</a:t>
            </a:r>
            <a:r>
              <a:rPr lang="en-US" sz="2200" dirty="0">
                <a:solidFill>
                  <a:schemeClr val="tx1"/>
                </a:solidFill>
                <a:latin typeface="+mj-lt"/>
                <a:ea typeface="+mj-ea"/>
                <a:cs typeface="+mj-cs"/>
              </a:rPr>
              <a:t> at sixteen" (</a:t>
            </a:r>
            <a:r>
              <a:rPr lang="en-US" sz="2200" dirty="0" err="1">
                <a:solidFill>
                  <a:schemeClr val="tx1"/>
                </a:solidFill>
                <a:latin typeface="+mj-lt"/>
                <a:ea typeface="+mj-ea"/>
                <a:cs typeface="+mj-cs"/>
              </a:rPr>
              <a:t>Gladwell</a:t>
            </a:r>
            <a:r>
              <a:rPr lang="en-US" sz="2200" dirty="0">
                <a:solidFill>
                  <a:schemeClr val="tx1"/>
                </a:solidFill>
                <a:latin typeface="+mj-lt"/>
                <a:ea typeface="+mj-ea"/>
                <a:cs typeface="+mj-cs"/>
              </a:rPr>
              <a:t> 90), it wasn't because he practiced thinking for 10,000 hours.  It wasn't because he stumbled upon an opportunity.  It was because he was born with an unprecedented disposition to absorb information and contemplate on a much higher level than his peers, immediately distinguishing himself as a brilliant talent destined for success.</a:t>
            </a:r>
            <a:r>
              <a:rPr lang="en-US" sz="2000" dirty="0">
                <a:solidFill>
                  <a:schemeClr val="tx1"/>
                </a:solidFill>
                <a:latin typeface="+mj-lt"/>
                <a:ea typeface="+mj-ea"/>
                <a:cs typeface="+mj-cs"/>
              </a:rPr>
              <a:t/>
            </a:r>
            <a:br>
              <a:rPr lang="en-US" sz="2000" dirty="0">
                <a:solidFill>
                  <a:schemeClr val="tx1"/>
                </a:solidFill>
                <a:latin typeface="+mj-lt"/>
                <a:ea typeface="+mj-ea"/>
                <a:cs typeface="+mj-cs"/>
              </a:rPr>
            </a:br>
            <a:endParaRPr lang="en-US"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346364" y="274638"/>
            <a:ext cx="8673811" cy="792162"/>
          </a:xfrm>
        </p:spPr>
        <p:txBody>
          <a:bodyPr/>
          <a:lstStyle/>
          <a:p>
            <a:pPr algn="ctr"/>
            <a:r>
              <a:rPr lang="en-US" dirty="0" smtClean="0"/>
              <a:t>Student Sample: Introduction</a:t>
            </a:r>
            <a:endParaRPr lang="en-US" dirty="0"/>
          </a:p>
        </p:txBody>
      </p:sp>
      <p:sp>
        <p:nvSpPr>
          <p:cNvPr id="51203" name="Rectangle 3"/>
          <p:cNvSpPr>
            <a:spLocks noGrp="1" noChangeArrowheads="1"/>
          </p:cNvSpPr>
          <p:nvPr>
            <p:ph type="body" idx="1"/>
          </p:nvPr>
        </p:nvSpPr>
        <p:spPr>
          <a:xfrm>
            <a:off x="221674" y="1059874"/>
            <a:ext cx="8743084" cy="4135582"/>
          </a:xfrm>
        </p:spPr>
        <p:txBody>
          <a:bodyPr/>
          <a:lstStyle/>
          <a:p>
            <a:r>
              <a:rPr lang="en-US" sz="3600" dirty="0">
                <a:solidFill>
                  <a:schemeClr val="tx1"/>
                </a:solidFill>
                <a:latin typeface="+mn-lt"/>
                <a:ea typeface="+mn-ea"/>
                <a:cs typeface="+mn-cs"/>
              </a:rPr>
              <a:t>Talent is an inherent disposition that is required to achieve a certain level of success, which cannot be acquired simply by practicing.  Though practice inevitably refines a skill, the mastery of an activity cannot be achieved without the presence of natural ability.</a:t>
            </a:r>
          </a:p>
          <a:p>
            <a:endParaRPr lang="en-US" dirty="0"/>
          </a:p>
        </p:txBody>
      </p:sp>
      <p:pic>
        <p:nvPicPr>
          <p:cNvPr id="51204" name="Picture 4"/>
          <p:cNvPicPr>
            <a:picLocks noChangeAspect="1" noChangeArrowheads="1"/>
          </p:cNvPicPr>
          <p:nvPr/>
        </p:nvPicPr>
        <p:blipFill>
          <a:blip r:embed="rId2" cstate="print"/>
          <a:srcRect/>
          <a:stretch>
            <a:fillRect/>
          </a:stretch>
        </p:blipFill>
        <p:spPr bwMode="auto">
          <a:xfrm>
            <a:off x="3810000" y="5071025"/>
            <a:ext cx="1482004" cy="1496029"/>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8" name="Rectangle 4"/>
          <p:cNvSpPr>
            <a:spLocks noGrp="1" noChangeArrowheads="1"/>
          </p:cNvSpPr>
          <p:nvPr>
            <p:ph type="ctrTitle"/>
          </p:nvPr>
        </p:nvSpPr>
        <p:spPr>
          <a:xfrm>
            <a:off x="829686" y="287771"/>
            <a:ext cx="7313612" cy="889865"/>
          </a:xfrm>
        </p:spPr>
        <p:txBody>
          <a:bodyPr/>
          <a:lstStyle/>
          <a:p>
            <a:pPr algn="ctr"/>
            <a:r>
              <a:rPr lang="en-US" dirty="0" smtClean="0"/>
              <a:t>Student Sample: Introduction</a:t>
            </a:r>
            <a:endParaRPr lang="en-US" dirty="0"/>
          </a:p>
        </p:txBody>
      </p:sp>
      <p:sp>
        <p:nvSpPr>
          <p:cNvPr id="52229" name="Rectangle 5"/>
          <p:cNvSpPr>
            <a:spLocks noGrp="1" noChangeArrowheads="1"/>
          </p:cNvSpPr>
          <p:nvPr>
            <p:ph type="subTitle" idx="1"/>
          </p:nvPr>
        </p:nvSpPr>
        <p:spPr>
          <a:xfrm>
            <a:off x="718850" y="1766454"/>
            <a:ext cx="7313612" cy="3151909"/>
          </a:xfrm>
        </p:spPr>
        <p:txBody>
          <a:bodyPr/>
          <a:lstStyle/>
          <a:p>
            <a:r>
              <a:rPr lang="en-US" sz="3600" dirty="0" smtClean="0"/>
              <a:t>Opportunity does not determine success, because without innate talent and practice, these chances will never be fully taken advantage of. A person’s congenital advantage can never win in a world based on a meritocracy.</a:t>
            </a:r>
            <a:endParaRPr lang="en-US" sz="36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455613" y="274638"/>
            <a:ext cx="8226425" cy="889144"/>
          </a:xfrm>
        </p:spPr>
        <p:txBody>
          <a:bodyPr/>
          <a:lstStyle/>
          <a:p>
            <a:pPr algn="ctr"/>
            <a:r>
              <a:rPr lang="en-US" dirty="0" smtClean="0"/>
              <a:t>Student Sample: Introduction</a:t>
            </a:r>
            <a:endParaRPr lang="en-US" dirty="0"/>
          </a:p>
        </p:txBody>
      </p:sp>
      <p:sp>
        <p:nvSpPr>
          <p:cNvPr id="53251" name="Rectangle 3"/>
          <p:cNvSpPr>
            <a:spLocks noGrp="1" noChangeArrowheads="1"/>
          </p:cNvSpPr>
          <p:nvPr>
            <p:ph type="body" idx="1"/>
          </p:nvPr>
        </p:nvSpPr>
        <p:spPr>
          <a:xfrm>
            <a:off x="455613" y="1600201"/>
            <a:ext cx="8226425" cy="3027218"/>
          </a:xfrm>
        </p:spPr>
        <p:txBody>
          <a:bodyPr/>
          <a:lstStyle/>
          <a:p>
            <a:r>
              <a:rPr lang="en-US" sz="3600" dirty="0">
                <a:solidFill>
                  <a:schemeClr val="tx1"/>
                </a:solidFill>
                <a:latin typeface="+mn-lt"/>
                <a:ea typeface="+mn-ea"/>
                <a:cs typeface="+mn-cs"/>
              </a:rPr>
              <a:t>Throughout life, success directly correlates with the surrounding society. This </a:t>
            </a:r>
            <a:r>
              <a:rPr lang="en-US" sz="3600" dirty="0" smtClean="0">
                <a:solidFill>
                  <a:schemeClr val="tx1"/>
                </a:solidFill>
                <a:latin typeface="+mn-lt"/>
                <a:ea typeface="+mn-ea"/>
                <a:cs typeface="+mn-cs"/>
              </a:rPr>
              <a:t>environment, </a:t>
            </a:r>
            <a:r>
              <a:rPr lang="en-US" sz="3600" dirty="0">
                <a:solidFill>
                  <a:schemeClr val="tx1"/>
                </a:solidFill>
                <a:latin typeface="+mn-lt"/>
                <a:ea typeface="+mn-ea"/>
                <a:cs typeface="+mn-cs"/>
              </a:rPr>
              <a:t>as well as its restrictions, can be the sole reason for a person’s trek towards success. </a:t>
            </a:r>
          </a:p>
          <a:p>
            <a:endParaRPr lang="en-US" dirty="0"/>
          </a:p>
        </p:txBody>
      </p:sp>
      <p:pic>
        <p:nvPicPr>
          <p:cNvPr id="53252" name="Picture 4"/>
          <p:cNvPicPr>
            <a:picLocks noChangeAspect="1" noChangeArrowheads="1"/>
          </p:cNvPicPr>
          <p:nvPr/>
        </p:nvPicPr>
        <p:blipFill>
          <a:blip r:embed="rId2" cstate="print"/>
          <a:srcRect/>
          <a:stretch>
            <a:fillRect/>
          </a:stretch>
        </p:blipFill>
        <p:spPr bwMode="auto">
          <a:xfrm>
            <a:off x="3145742" y="4405745"/>
            <a:ext cx="2830761" cy="2254395"/>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613" y="274638"/>
            <a:ext cx="8226425" cy="667471"/>
          </a:xfrm>
        </p:spPr>
        <p:txBody>
          <a:bodyPr/>
          <a:lstStyle/>
          <a:p>
            <a:pPr algn="ctr"/>
            <a:r>
              <a:rPr lang="en-US" dirty="0" smtClean="0"/>
              <a:t>Student Sample: Introduction</a:t>
            </a:r>
            <a:endParaRPr lang="en-US" dirty="0"/>
          </a:p>
        </p:txBody>
      </p:sp>
      <p:pic>
        <p:nvPicPr>
          <p:cNvPr id="77826" name="Picture 2"/>
          <p:cNvPicPr>
            <a:picLocks noGrp="1" noChangeAspect="1" noChangeArrowheads="1"/>
          </p:cNvPicPr>
          <p:nvPr>
            <p:ph idx="1"/>
          </p:nvPr>
        </p:nvPicPr>
        <p:blipFill>
          <a:blip r:embed="rId2" cstate="print"/>
          <a:srcRect/>
          <a:stretch>
            <a:fillRect/>
          </a:stretch>
        </p:blipFill>
        <p:spPr bwMode="auto">
          <a:xfrm>
            <a:off x="3768437" y="5296043"/>
            <a:ext cx="1642534" cy="1231901"/>
          </a:xfrm>
          <a:prstGeom prst="rect">
            <a:avLst/>
          </a:prstGeom>
          <a:noFill/>
          <a:ln w="9525">
            <a:noFill/>
            <a:miter lim="800000"/>
            <a:headEnd/>
            <a:tailEnd/>
          </a:ln>
        </p:spPr>
      </p:pic>
      <p:sp>
        <p:nvSpPr>
          <p:cNvPr id="6" name="TextBox 5"/>
          <p:cNvSpPr txBox="1"/>
          <p:nvPr/>
        </p:nvSpPr>
        <p:spPr>
          <a:xfrm>
            <a:off x="775855" y="1523999"/>
            <a:ext cx="8188036" cy="3108543"/>
          </a:xfrm>
          <a:prstGeom prst="rect">
            <a:avLst/>
          </a:prstGeom>
          <a:noFill/>
        </p:spPr>
        <p:txBody>
          <a:bodyPr wrap="square" rtlCol="0">
            <a:spAutoFit/>
          </a:bodyPr>
          <a:lstStyle/>
          <a:p>
            <a:r>
              <a:rPr lang="en-US" sz="2800" dirty="0"/>
              <a:t>Success is essentially living up to the standards of what others consider it to be. Working towards something seems pointless if the majority of society does not label it as a success. This is because success is relative, making it a conformation of what society wants one to become.    </a:t>
            </a:r>
            <a:r>
              <a:rPr lang="en-US" dirty="0"/>
              <a:t>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613" y="274638"/>
            <a:ext cx="8226425" cy="709035"/>
          </a:xfrm>
        </p:spPr>
        <p:txBody>
          <a:bodyPr/>
          <a:lstStyle/>
          <a:p>
            <a:pPr algn="ctr"/>
            <a:r>
              <a:rPr lang="en-US" dirty="0" smtClean="0"/>
              <a:t>Synthesis</a:t>
            </a:r>
            <a:endParaRPr lang="en-US" dirty="0"/>
          </a:p>
        </p:txBody>
      </p:sp>
      <p:sp>
        <p:nvSpPr>
          <p:cNvPr id="3" name="Content Placeholder 2"/>
          <p:cNvSpPr>
            <a:spLocks noGrp="1"/>
          </p:cNvSpPr>
          <p:nvPr>
            <p:ph idx="1"/>
          </p:nvPr>
        </p:nvSpPr>
        <p:spPr>
          <a:xfrm>
            <a:off x="235527" y="1080656"/>
            <a:ext cx="8659091" cy="5045508"/>
          </a:xfrm>
        </p:spPr>
        <p:txBody>
          <a:bodyPr/>
          <a:lstStyle/>
          <a:p>
            <a:r>
              <a:rPr lang="en-US" dirty="0">
                <a:solidFill>
                  <a:schemeClr val="tx1"/>
                </a:solidFill>
                <a:latin typeface="+mn-lt"/>
                <a:ea typeface="+mn-ea"/>
                <a:cs typeface="+mn-cs"/>
              </a:rPr>
              <a:t>Success is nothing more than a societal mechanism that separates the haves from the have-nots. To be successful is to be seen as so by the general public – success is fabricated by expectation.  In reference to success, Malcolm </a:t>
            </a:r>
            <a:r>
              <a:rPr lang="en-US" dirty="0" err="1">
                <a:solidFill>
                  <a:schemeClr val="tx1"/>
                </a:solidFill>
                <a:latin typeface="+mn-lt"/>
                <a:ea typeface="+mn-ea"/>
                <a:cs typeface="+mn-cs"/>
              </a:rPr>
              <a:t>Gladwell</a:t>
            </a:r>
            <a:r>
              <a:rPr lang="en-US" dirty="0">
                <a:solidFill>
                  <a:schemeClr val="tx1"/>
                </a:solidFill>
                <a:latin typeface="+mn-lt"/>
                <a:ea typeface="+mn-ea"/>
                <a:cs typeface="+mn-cs"/>
              </a:rPr>
              <a:t> claims that “It makes a difference where and when we grew up.” This is because the society we grow up in is what creates our expectations. “The culture we belong to” does not always make success more attainable or visa versa, but it is rather what sets the bar for what is considered “successful.”  This perspective is what fabricates the general expectation of that community, setting the standard of success for its </a:t>
            </a:r>
            <a:r>
              <a:rPr lang="en-US" dirty="0" smtClean="0">
                <a:solidFill>
                  <a:schemeClr val="tx1"/>
                </a:solidFill>
                <a:latin typeface="+mn-lt"/>
                <a:ea typeface="+mn-ea"/>
                <a:cs typeface="+mn-cs"/>
              </a:rPr>
              <a:t>inhabitants</a:t>
            </a:r>
            <a:r>
              <a:rPr lang="en-US" dirty="0"/>
              <a:t> </a:t>
            </a:r>
            <a:r>
              <a:rPr lang="en-US" dirty="0" smtClean="0"/>
              <a:t>…</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7904" y="1798637"/>
            <a:ext cx="8226425" cy="4491326"/>
          </a:xfrm>
        </p:spPr>
        <p:txBody>
          <a:bodyPr/>
          <a:lstStyle/>
          <a:p>
            <a:r>
              <a:rPr lang="en-US" sz="2800" dirty="0">
                <a:solidFill>
                  <a:schemeClr val="tx1"/>
                </a:solidFill>
                <a:latin typeface="+mj-lt"/>
                <a:ea typeface="+mj-ea"/>
                <a:cs typeface="+mj-cs"/>
              </a:rPr>
              <a:t>The creation of these expectations can be seen in </a:t>
            </a:r>
            <a:r>
              <a:rPr lang="en-US" sz="2800" dirty="0" err="1">
                <a:solidFill>
                  <a:schemeClr val="tx1"/>
                </a:solidFill>
                <a:latin typeface="+mj-lt"/>
                <a:ea typeface="+mj-ea"/>
                <a:cs typeface="+mj-cs"/>
              </a:rPr>
              <a:t>Nowlan’s</a:t>
            </a:r>
            <a:r>
              <a:rPr lang="en-US" sz="2800" dirty="0">
                <a:solidFill>
                  <a:schemeClr val="tx1"/>
                </a:solidFill>
                <a:latin typeface="+mj-lt"/>
                <a:ea typeface="+mj-ea"/>
                <a:cs typeface="+mj-cs"/>
              </a:rPr>
              <a:t> comparison of “The two tiers – Bluffs and Bottoms.” He describes the “psychological and cultural distance that those on the Bluffs have clearly tried to maintain.” People on the Bluffs have grown up with the expectation of a successful society to be one of their caliber. The lifestyle that they are accustomed to made their definition of success merely a construct of their own society. They intend on keeping this “distance” from the “bottoms” because their expectation for a successful community caused them to see these people as inferior. </a:t>
            </a:r>
            <a:r>
              <a:rPr lang="en-US" dirty="0" smtClean="0"/>
              <a:t/>
            </a:r>
            <a:br>
              <a:rPr lang="en-US" dirty="0" smtClean="0"/>
            </a:b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613" y="274638"/>
            <a:ext cx="8226425" cy="722889"/>
          </a:xfrm>
        </p:spPr>
        <p:txBody>
          <a:bodyPr/>
          <a:lstStyle/>
          <a:p>
            <a:pPr algn="ctr"/>
            <a:r>
              <a:rPr lang="en-US" dirty="0" smtClean="0"/>
              <a:t>Synthesis</a:t>
            </a:r>
            <a:endParaRPr lang="en-US" dirty="0"/>
          </a:p>
        </p:txBody>
      </p:sp>
      <p:pic>
        <p:nvPicPr>
          <p:cNvPr id="78850" name="Picture 2"/>
          <p:cNvPicPr>
            <a:picLocks noGrp="1" noChangeAspect="1" noChangeArrowheads="1"/>
          </p:cNvPicPr>
          <p:nvPr>
            <p:ph idx="1"/>
          </p:nvPr>
        </p:nvPicPr>
        <p:blipFill>
          <a:blip r:embed="rId2" cstate="print"/>
          <a:srcRect/>
          <a:stretch>
            <a:fillRect/>
          </a:stretch>
        </p:blipFill>
        <p:spPr bwMode="auto">
          <a:xfrm>
            <a:off x="346364" y="1408210"/>
            <a:ext cx="987858" cy="1148747"/>
          </a:xfrm>
          <a:prstGeom prst="rect">
            <a:avLst/>
          </a:prstGeom>
          <a:noFill/>
          <a:ln w="9525">
            <a:noFill/>
            <a:miter lim="800000"/>
            <a:headEnd/>
            <a:tailEnd/>
          </a:ln>
        </p:spPr>
      </p:pic>
      <p:pic>
        <p:nvPicPr>
          <p:cNvPr id="5" name="Picture 2"/>
          <p:cNvPicPr>
            <a:picLocks noChangeAspect="1" noChangeArrowheads="1"/>
          </p:cNvPicPr>
          <p:nvPr/>
        </p:nvPicPr>
        <p:blipFill>
          <a:blip r:embed="rId2" cstate="print"/>
          <a:srcRect/>
          <a:stretch>
            <a:fillRect/>
          </a:stretch>
        </p:blipFill>
        <p:spPr bwMode="auto">
          <a:xfrm>
            <a:off x="415637" y="3015337"/>
            <a:ext cx="987858" cy="1148747"/>
          </a:xfrm>
          <a:prstGeom prst="rect">
            <a:avLst/>
          </a:prstGeom>
          <a:noFill/>
          <a:ln w="9525">
            <a:noFill/>
            <a:miter lim="800000"/>
            <a:headEnd/>
            <a:tailEnd/>
          </a:ln>
          <a:effectLst/>
        </p:spPr>
      </p:pic>
      <p:pic>
        <p:nvPicPr>
          <p:cNvPr id="6" name="Picture 2"/>
          <p:cNvPicPr>
            <a:picLocks noChangeAspect="1" noChangeArrowheads="1"/>
          </p:cNvPicPr>
          <p:nvPr/>
        </p:nvPicPr>
        <p:blipFill>
          <a:blip r:embed="rId2" cstate="print"/>
          <a:srcRect/>
          <a:stretch>
            <a:fillRect/>
          </a:stretch>
        </p:blipFill>
        <p:spPr bwMode="auto">
          <a:xfrm>
            <a:off x="457200" y="4774864"/>
            <a:ext cx="987858" cy="1148747"/>
          </a:xfrm>
          <a:prstGeom prst="rect">
            <a:avLst/>
          </a:prstGeom>
          <a:noFill/>
          <a:ln w="9525">
            <a:noFill/>
            <a:miter lim="800000"/>
            <a:headEnd/>
            <a:tailEnd/>
          </a:ln>
          <a:effectLst/>
        </p:spPr>
      </p:pic>
      <p:sp>
        <p:nvSpPr>
          <p:cNvPr id="7" name="TextBox 6"/>
          <p:cNvSpPr txBox="1"/>
          <p:nvPr/>
        </p:nvSpPr>
        <p:spPr>
          <a:xfrm>
            <a:off x="1413165" y="1814945"/>
            <a:ext cx="7481454" cy="954107"/>
          </a:xfrm>
          <a:prstGeom prst="rect">
            <a:avLst/>
          </a:prstGeom>
          <a:noFill/>
        </p:spPr>
        <p:txBody>
          <a:bodyPr wrap="square" rtlCol="0">
            <a:spAutoFit/>
          </a:bodyPr>
          <a:lstStyle/>
          <a:p>
            <a:r>
              <a:rPr lang="en-US" sz="2800" dirty="0" smtClean="0"/>
              <a:t>1</a:t>
            </a:r>
            <a:r>
              <a:rPr lang="en-US" sz="2800" baseline="30000" dirty="0" smtClean="0"/>
              <a:t>st</a:t>
            </a:r>
            <a:r>
              <a:rPr lang="en-US" sz="2800" dirty="0" smtClean="0"/>
              <a:t> Premise = Original Argument … Sub-topic Pertaining to the Thesis</a:t>
            </a:r>
            <a:endParaRPr lang="en-US" sz="2800" dirty="0"/>
          </a:p>
        </p:txBody>
      </p:sp>
      <p:sp>
        <p:nvSpPr>
          <p:cNvPr id="8" name="TextBox 7"/>
          <p:cNvSpPr txBox="1"/>
          <p:nvPr/>
        </p:nvSpPr>
        <p:spPr>
          <a:xfrm>
            <a:off x="1593273" y="3103418"/>
            <a:ext cx="7218218" cy="954107"/>
          </a:xfrm>
          <a:prstGeom prst="rect">
            <a:avLst/>
          </a:prstGeom>
          <a:noFill/>
        </p:spPr>
        <p:txBody>
          <a:bodyPr wrap="square" rtlCol="0">
            <a:spAutoFit/>
          </a:bodyPr>
          <a:lstStyle/>
          <a:p>
            <a:r>
              <a:rPr lang="en-US" sz="2800" dirty="0" smtClean="0"/>
              <a:t>2</a:t>
            </a:r>
            <a:r>
              <a:rPr lang="en-US" sz="2800" baseline="30000" dirty="0" smtClean="0"/>
              <a:t>nd</a:t>
            </a:r>
            <a:r>
              <a:rPr lang="en-US" sz="2800" dirty="0" smtClean="0"/>
              <a:t> Premise = Textual Support From At Least 2 Different Sources</a:t>
            </a:r>
            <a:endParaRPr lang="en-US" sz="2800" dirty="0"/>
          </a:p>
        </p:txBody>
      </p:sp>
      <p:sp>
        <p:nvSpPr>
          <p:cNvPr id="9" name="TextBox 8"/>
          <p:cNvSpPr txBox="1"/>
          <p:nvPr/>
        </p:nvSpPr>
        <p:spPr>
          <a:xfrm>
            <a:off x="1551709" y="5209309"/>
            <a:ext cx="6359236" cy="523220"/>
          </a:xfrm>
          <a:prstGeom prst="rect">
            <a:avLst/>
          </a:prstGeom>
          <a:noFill/>
        </p:spPr>
        <p:txBody>
          <a:bodyPr wrap="square" rtlCol="0">
            <a:spAutoFit/>
          </a:bodyPr>
          <a:lstStyle/>
          <a:p>
            <a:r>
              <a:rPr lang="en-US" sz="2800" dirty="0" smtClean="0"/>
              <a:t>Conclusion = Textual Analysis</a:t>
            </a:r>
            <a:endParaRPr lang="en-US" sz="2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613" y="274638"/>
            <a:ext cx="8226425" cy="501217"/>
          </a:xfrm>
        </p:spPr>
        <p:txBody>
          <a:bodyPr/>
          <a:lstStyle/>
          <a:p>
            <a:pPr algn="ctr"/>
            <a:r>
              <a:rPr lang="en-US" dirty="0" smtClean="0"/>
              <a:t>Synthesis</a:t>
            </a:r>
            <a:endParaRPr lang="en-US" dirty="0"/>
          </a:p>
        </p:txBody>
      </p:sp>
      <p:sp>
        <p:nvSpPr>
          <p:cNvPr id="3" name="Content Placeholder 2"/>
          <p:cNvSpPr>
            <a:spLocks noGrp="1"/>
          </p:cNvSpPr>
          <p:nvPr>
            <p:ph idx="1"/>
          </p:nvPr>
        </p:nvSpPr>
        <p:spPr>
          <a:xfrm>
            <a:off x="0" y="921327"/>
            <a:ext cx="8936182" cy="5756564"/>
          </a:xfrm>
        </p:spPr>
        <p:txBody>
          <a:bodyPr/>
          <a:lstStyle/>
          <a:p>
            <a:r>
              <a:rPr lang="en-US" sz="2000" dirty="0">
                <a:solidFill>
                  <a:schemeClr val="tx1"/>
                </a:solidFill>
                <a:latin typeface="+mn-lt"/>
                <a:ea typeface="+mn-ea"/>
                <a:cs typeface="+mn-cs"/>
              </a:rPr>
              <a:t>Hours of practice can only be useful when applied to a person with a gift.  In </a:t>
            </a:r>
            <a:r>
              <a:rPr lang="en-US" sz="2000" u="sng" dirty="0">
                <a:solidFill>
                  <a:schemeClr val="tx1"/>
                </a:solidFill>
                <a:latin typeface="+mn-lt"/>
                <a:ea typeface="+mn-ea"/>
                <a:cs typeface="+mn-cs"/>
              </a:rPr>
              <a:t>Outliers</a:t>
            </a:r>
            <a:r>
              <a:rPr lang="en-US" sz="2000" dirty="0">
                <a:solidFill>
                  <a:schemeClr val="tx1"/>
                </a:solidFill>
                <a:latin typeface="+mn-lt"/>
                <a:ea typeface="+mn-ea"/>
                <a:cs typeface="+mn-cs"/>
              </a:rPr>
              <a:t>, Malcolm </a:t>
            </a:r>
            <a:r>
              <a:rPr lang="en-US" sz="2000" dirty="0" err="1">
                <a:solidFill>
                  <a:schemeClr val="tx1"/>
                </a:solidFill>
                <a:latin typeface="+mn-lt"/>
                <a:ea typeface="+mn-ea"/>
                <a:cs typeface="+mn-cs"/>
              </a:rPr>
              <a:t>Gladwell</a:t>
            </a:r>
            <a:r>
              <a:rPr lang="en-US" sz="2000" dirty="0">
                <a:solidFill>
                  <a:schemeClr val="tx1"/>
                </a:solidFill>
                <a:latin typeface="+mn-lt"/>
                <a:ea typeface="+mn-ea"/>
                <a:cs typeface="+mn-cs"/>
              </a:rPr>
              <a:t> reasons that "the ten-thousand rule [is] a general rule of success" (</a:t>
            </a:r>
            <a:r>
              <a:rPr lang="en-US" sz="2000" dirty="0" err="1">
                <a:solidFill>
                  <a:schemeClr val="tx1"/>
                </a:solidFill>
                <a:latin typeface="+mn-lt"/>
                <a:ea typeface="+mn-ea"/>
                <a:cs typeface="+mn-cs"/>
              </a:rPr>
              <a:t>Gladwell</a:t>
            </a:r>
            <a:r>
              <a:rPr lang="en-US" sz="2000" dirty="0">
                <a:solidFill>
                  <a:schemeClr val="tx1"/>
                </a:solidFill>
                <a:latin typeface="+mn-lt"/>
                <a:ea typeface="+mn-ea"/>
                <a:cs typeface="+mn-cs"/>
              </a:rPr>
              <a:t> 47), and therefore anyone who practices something, like a sport or an instrument, will become a master after 10,000 hours.  What he neglects to consider is that those people who tend to devote thousands of hours to an activity are those people who learned early on that they possessed a certain knack for it.  No athletes or musicians would spend years of their lives obsessing over one thing if they didn’t believe they had potential.  And that potential comes directly from the gifts they have even as children.  </a:t>
            </a:r>
            <a:r>
              <a:rPr lang="en-US" sz="2000" dirty="0" err="1">
                <a:solidFill>
                  <a:schemeClr val="tx1"/>
                </a:solidFill>
                <a:latin typeface="+mn-lt"/>
                <a:ea typeface="+mn-ea"/>
                <a:cs typeface="+mn-cs"/>
              </a:rPr>
              <a:t>Gladwell</a:t>
            </a:r>
            <a:r>
              <a:rPr lang="en-US" sz="2000" dirty="0">
                <a:solidFill>
                  <a:schemeClr val="tx1"/>
                </a:solidFill>
                <a:latin typeface="+mn-lt"/>
                <a:ea typeface="+mn-ea"/>
                <a:cs typeface="+mn-cs"/>
              </a:rPr>
              <a:t> himself never seems sure on the topic, often citing examples that are dichotomous with his theories.  As he used college quarterback Daniel Chase as an example of a promising NFL prospect due to his experience on the field, he contradicted himself by acknowledging "his backup… [who] had thrown a total of twenty-six passes… in his four years at Missouri… would end up as a better professional quarterback than Daniel" (</a:t>
            </a:r>
            <a:r>
              <a:rPr lang="en-US" sz="2000" dirty="0" err="1">
                <a:solidFill>
                  <a:schemeClr val="tx1"/>
                </a:solidFill>
                <a:latin typeface="+mn-lt"/>
                <a:ea typeface="+mn-ea"/>
                <a:cs typeface="+mn-cs"/>
              </a:rPr>
              <a:t>Gladwell</a:t>
            </a:r>
            <a:r>
              <a:rPr lang="en-US" sz="2000" dirty="0">
                <a:solidFill>
                  <a:schemeClr val="tx1"/>
                </a:solidFill>
                <a:latin typeface="+mn-lt"/>
                <a:ea typeface="+mn-ea"/>
                <a:cs typeface="+mn-cs"/>
              </a:rPr>
              <a:t> 4).</a:t>
            </a:r>
            <a:endParaRPr lang="en-US" sz="2000" dirty="0"/>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RNRSTYLE" val="Indezine_SM_Title"/>
</p:tagLst>
</file>

<file path=ppt/tags/tag2.xml><?xml version="1.0" encoding="utf-8"?>
<p:tagLst xmlns:a="http://schemas.openxmlformats.org/drawingml/2006/main" xmlns:r="http://schemas.openxmlformats.org/officeDocument/2006/relationships" xmlns:p="http://schemas.openxmlformats.org/presentationml/2006/main">
  <p:tag name="RNRSTYLE" val="Indezine_SM_Text"/>
</p:tagLst>
</file>

<file path=ppt/tags/tag3.xml><?xml version="1.0" encoding="utf-8"?>
<p:tagLst xmlns:a="http://schemas.openxmlformats.org/drawingml/2006/main" xmlns:r="http://schemas.openxmlformats.org/officeDocument/2006/relationships" xmlns:p="http://schemas.openxmlformats.org/presentationml/2006/main">
  <p:tag name="RNRSTYLE" val="Indezine_TM_Title"/>
</p:tagLst>
</file>

<file path=ppt/tags/tag4.xml><?xml version="1.0" encoding="utf-8"?>
<p:tagLst xmlns:a="http://schemas.openxmlformats.org/drawingml/2006/main" xmlns:r="http://schemas.openxmlformats.org/officeDocument/2006/relationships" xmlns:p="http://schemas.openxmlformats.org/presentationml/2006/main">
  <p:tag name="RNRSTYLE" val="Indezine_TM_Text"/>
</p:tagLst>
</file>

<file path=ppt/tags/tag5.xml><?xml version="1.0" encoding="utf-8"?>
<p:tagLst xmlns:a="http://schemas.openxmlformats.org/drawingml/2006/main" xmlns:r="http://schemas.openxmlformats.org/officeDocument/2006/relationships" xmlns:p="http://schemas.openxmlformats.org/presentationml/2006/main">
  <p:tag name="RNRSTYLE" val="Indezine_SM2_Title"/>
</p:tagLst>
</file>

<file path=ppt/tags/tag6.xml><?xml version="1.0" encoding="utf-8"?>
<p:tagLst xmlns:a="http://schemas.openxmlformats.org/drawingml/2006/main" xmlns:r="http://schemas.openxmlformats.org/officeDocument/2006/relationships" xmlns:p="http://schemas.openxmlformats.org/presentationml/2006/main">
  <p:tag name="RNRSTYLE" val="Indezine_SM2_Text"/>
</p:tagLst>
</file>

<file path=ppt/tags/tag7.xml><?xml version="1.0" encoding="utf-8"?>
<p:tagLst xmlns:a="http://schemas.openxmlformats.org/drawingml/2006/main" xmlns:r="http://schemas.openxmlformats.org/officeDocument/2006/relationships" xmlns:p="http://schemas.openxmlformats.org/presentationml/2006/main">
  <p:tag name="RNRSTYLE" val="Indezine_TM2_Title"/>
</p:tagLst>
</file>

<file path=ppt/tags/tag8.xml><?xml version="1.0" encoding="utf-8"?>
<p:tagLst xmlns:a="http://schemas.openxmlformats.org/drawingml/2006/main" xmlns:r="http://schemas.openxmlformats.org/officeDocument/2006/relationships" xmlns:p="http://schemas.openxmlformats.org/presentationml/2006/main">
  <p:tag name="RNRSTYLE" val="Indezine_TM2_Text"/>
</p:tagLst>
</file>

<file path=ppt/theme/theme1.xml><?xml version="1.0" encoding="utf-8"?>
<a:theme xmlns:a="http://schemas.openxmlformats.org/drawingml/2006/main" name="ind_5273_slide">
  <a:themeElements>
    <a:clrScheme name="Office Theme 2">
      <a:dk1>
        <a:srgbClr val="000000"/>
      </a:dk1>
      <a:lt1>
        <a:srgbClr val="FFFFFF"/>
      </a:lt1>
      <a:dk2>
        <a:srgbClr val="003300"/>
      </a:dk2>
      <a:lt2>
        <a:srgbClr val="FFFFFF"/>
      </a:lt2>
      <a:accent1>
        <a:srgbClr val="ABD921"/>
      </a:accent1>
      <a:accent2>
        <a:srgbClr val="31C6F7"/>
      </a:accent2>
      <a:accent3>
        <a:srgbClr val="AAADAA"/>
      </a:accent3>
      <a:accent4>
        <a:srgbClr val="DADADA"/>
      </a:accent4>
      <a:accent5>
        <a:srgbClr val="D2E9AB"/>
      </a:accent5>
      <a:accent6>
        <a:srgbClr val="2BB3E0"/>
      </a:accent6>
      <a:hlink>
        <a:srgbClr val="75E075"/>
      </a:hlink>
      <a:folHlink>
        <a:srgbClr val="99C4FF"/>
      </a:folHlink>
    </a:clrScheme>
    <a:fontScheme name="Office Theme">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000000"/>
        </a:dk1>
        <a:lt1>
          <a:srgbClr val="FFFFFF"/>
        </a:lt1>
        <a:dk2>
          <a:srgbClr val="003300"/>
        </a:dk2>
        <a:lt2>
          <a:srgbClr val="FFFFFF"/>
        </a:lt2>
        <a:accent1>
          <a:srgbClr val="41D941"/>
        </a:accent1>
        <a:accent2>
          <a:srgbClr val="2ADB7A"/>
        </a:accent2>
        <a:accent3>
          <a:srgbClr val="AAADAA"/>
        </a:accent3>
        <a:accent4>
          <a:srgbClr val="DADADA"/>
        </a:accent4>
        <a:accent5>
          <a:srgbClr val="B0E9B0"/>
        </a:accent5>
        <a:accent6>
          <a:srgbClr val="25C66E"/>
        </a:accent6>
        <a:hlink>
          <a:srgbClr val="7EE689"/>
        </a:hlink>
        <a:folHlink>
          <a:srgbClr val="6FEDB4"/>
        </a:folHlink>
      </a:clrScheme>
      <a:clrMap bg1="dk2" tx1="lt1" bg2="dk1" tx2="lt2" accent1="accent1" accent2="accent2" accent3="accent3" accent4="accent4" accent5="accent5" accent6="accent6" hlink="hlink" folHlink="folHlink"/>
    </a:extraClrScheme>
    <a:extraClrScheme>
      <a:clrScheme name="Office Theme 2">
        <a:dk1>
          <a:srgbClr val="000000"/>
        </a:dk1>
        <a:lt1>
          <a:srgbClr val="FFFFFF"/>
        </a:lt1>
        <a:dk2>
          <a:srgbClr val="003300"/>
        </a:dk2>
        <a:lt2>
          <a:srgbClr val="FFFFFF"/>
        </a:lt2>
        <a:accent1>
          <a:srgbClr val="ABD921"/>
        </a:accent1>
        <a:accent2>
          <a:srgbClr val="31C6F7"/>
        </a:accent2>
        <a:accent3>
          <a:srgbClr val="AAADAA"/>
        </a:accent3>
        <a:accent4>
          <a:srgbClr val="DADADA"/>
        </a:accent4>
        <a:accent5>
          <a:srgbClr val="D2E9AB"/>
        </a:accent5>
        <a:accent6>
          <a:srgbClr val="2BB3E0"/>
        </a:accent6>
        <a:hlink>
          <a:srgbClr val="75E075"/>
        </a:hlink>
        <a:folHlink>
          <a:srgbClr val="99C4FF"/>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FF"/>
        </a:lt1>
        <a:dk2>
          <a:srgbClr val="003300"/>
        </a:dk2>
        <a:lt2>
          <a:srgbClr val="FFFFFF"/>
        </a:lt2>
        <a:accent1>
          <a:srgbClr val="F7A1D3"/>
        </a:accent1>
        <a:accent2>
          <a:srgbClr val="6CD96C"/>
        </a:accent2>
        <a:accent3>
          <a:srgbClr val="AAADAA"/>
        </a:accent3>
        <a:accent4>
          <a:srgbClr val="DADADA"/>
        </a:accent4>
        <a:accent5>
          <a:srgbClr val="FACDE6"/>
        </a:accent5>
        <a:accent6>
          <a:srgbClr val="61C461"/>
        </a:accent6>
        <a:hlink>
          <a:srgbClr val="E6B2FF"/>
        </a:hlink>
        <a:folHlink>
          <a:srgbClr val="FFC299"/>
        </a:folHlink>
      </a:clrScheme>
      <a:clrMap bg1="dk2" tx1="lt1" bg2="dk1" tx2="lt2" accent1="accent1" accent2="accent2" accent3="accent3" accent4="accent4" accent5="accent5" accent6="accent6" hlink="hlink" folHlink="folHlink"/>
    </a:extraClrScheme>
    <a:extraClrScheme>
      <a:clrScheme name="Office Theme 4">
        <a:dk1>
          <a:srgbClr val="000000"/>
        </a:dk1>
        <a:lt1>
          <a:srgbClr val="FFFFFF"/>
        </a:lt1>
        <a:dk2>
          <a:srgbClr val="003300"/>
        </a:dk2>
        <a:lt2>
          <a:srgbClr val="FFFFFF"/>
        </a:lt2>
        <a:accent1>
          <a:srgbClr val="EDC72F"/>
        </a:accent1>
        <a:accent2>
          <a:srgbClr val="C8BDFF"/>
        </a:accent2>
        <a:accent3>
          <a:srgbClr val="AAADAA"/>
        </a:accent3>
        <a:accent4>
          <a:srgbClr val="DADADA"/>
        </a:accent4>
        <a:accent5>
          <a:srgbClr val="F4E0AD"/>
        </a:accent5>
        <a:accent6>
          <a:srgbClr val="B5ABE7"/>
        </a:accent6>
        <a:hlink>
          <a:srgbClr val="75E075"/>
        </a:hlink>
        <a:folHlink>
          <a:srgbClr val="F7BABA"/>
        </a:folHlink>
      </a:clrScheme>
      <a:clrMap bg1="dk2" tx1="lt1" bg2="dk1" tx2="lt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B2B2B2"/>
        </a:lt2>
        <a:accent1>
          <a:srgbClr val="41D941"/>
        </a:accent1>
        <a:accent2>
          <a:srgbClr val="2ADB7A"/>
        </a:accent2>
        <a:accent3>
          <a:srgbClr val="FFFFFF"/>
        </a:accent3>
        <a:accent4>
          <a:srgbClr val="000000"/>
        </a:accent4>
        <a:accent5>
          <a:srgbClr val="B0E9B0"/>
        </a:accent5>
        <a:accent6>
          <a:srgbClr val="25C66E"/>
        </a:accent6>
        <a:hlink>
          <a:srgbClr val="7EE689"/>
        </a:hlink>
        <a:folHlink>
          <a:srgbClr val="6FEDB4"/>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B2B2B2"/>
        </a:lt2>
        <a:accent1>
          <a:srgbClr val="ABD921"/>
        </a:accent1>
        <a:accent2>
          <a:srgbClr val="31C6F7"/>
        </a:accent2>
        <a:accent3>
          <a:srgbClr val="FFFFFF"/>
        </a:accent3>
        <a:accent4>
          <a:srgbClr val="000000"/>
        </a:accent4>
        <a:accent5>
          <a:srgbClr val="D2E9AB"/>
        </a:accent5>
        <a:accent6>
          <a:srgbClr val="2BB3E0"/>
        </a:accent6>
        <a:hlink>
          <a:srgbClr val="75E075"/>
        </a:hlink>
        <a:folHlink>
          <a:srgbClr val="99C4FF"/>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B2B2B2"/>
        </a:lt2>
        <a:accent1>
          <a:srgbClr val="F7A1D3"/>
        </a:accent1>
        <a:accent2>
          <a:srgbClr val="6CD96C"/>
        </a:accent2>
        <a:accent3>
          <a:srgbClr val="FFFFFF"/>
        </a:accent3>
        <a:accent4>
          <a:srgbClr val="000000"/>
        </a:accent4>
        <a:accent5>
          <a:srgbClr val="FACDE6"/>
        </a:accent5>
        <a:accent6>
          <a:srgbClr val="61C461"/>
        </a:accent6>
        <a:hlink>
          <a:srgbClr val="E6B2FF"/>
        </a:hlink>
        <a:folHlink>
          <a:srgbClr val="FFC299"/>
        </a:folHlink>
      </a:clrScheme>
      <a:clrMap bg1="lt1" tx1="dk1" bg2="lt2" tx2="dk2" accent1="accent1" accent2="accent2" accent3="accent3" accent4="accent4" accent5="accent5" accent6="accent6" hlink="hlink" folHlink="folHlink"/>
    </a:extraClrScheme>
    <a:extraClrScheme>
      <a:clrScheme name="Office Theme 8">
        <a:dk1>
          <a:srgbClr val="000000"/>
        </a:dk1>
        <a:lt1>
          <a:srgbClr val="FFFFFF"/>
        </a:lt1>
        <a:dk2>
          <a:srgbClr val="000000"/>
        </a:dk2>
        <a:lt2>
          <a:srgbClr val="B2B2B2"/>
        </a:lt2>
        <a:accent1>
          <a:srgbClr val="EDC72F"/>
        </a:accent1>
        <a:accent2>
          <a:srgbClr val="C8BDFF"/>
        </a:accent2>
        <a:accent3>
          <a:srgbClr val="FFFFFF"/>
        </a:accent3>
        <a:accent4>
          <a:srgbClr val="000000"/>
        </a:accent4>
        <a:accent5>
          <a:srgbClr val="F4E0AD"/>
        </a:accent5>
        <a:accent6>
          <a:srgbClr val="B5ABE7"/>
        </a:accent6>
        <a:hlink>
          <a:srgbClr val="75E075"/>
        </a:hlink>
        <a:folHlink>
          <a:srgbClr val="F7BAB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Default Design">
  <a:themeElements>
    <a:clrScheme name="1_Default Design 2">
      <a:dk1>
        <a:srgbClr val="000000"/>
      </a:dk1>
      <a:lt1>
        <a:srgbClr val="FFFFFF"/>
      </a:lt1>
      <a:dk2>
        <a:srgbClr val="003300"/>
      </a:dk2>
      <a:lt2>
        <a:srgbClr val="FFFFFF"/>
      </a:lt2>
      <a:accent1>
        <a:srgbClr val="ABD921"/>
      </a:accent1>
      <a:accent2>
        <a:srgbClr val="31C6F7"/>
      </a:accent2>
      <a:accent3>
        <a:srgbClr val="AAADAA"/>
      </a:accent3>
      <a:accent4>
        <a:srgbClr val="DADADA"/>
      </a:accent4>
      <a:accent5>
        <a:srgbClr val="D2E9AB"/>
      </a:accent5>
      <a:accent6>
        <a:srgbClr val="2BB3E0"/>
      </a:accent6>
      <a:hlink>
        <a:srgbClr val="75E075"/>
      </a:hlink>
      <a:folHlink>
        <a:srgbClr val="99C4FF"/>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3300"/>
        </a:dk2>
        <a:lt2>
          <a:srgbClr val="FFFFFF"/>
        </a:lt2>
        <a:accent1>
          <a:srgbClr val="41D941"/>
        </a:accent1>
        <a:accent2>
          <a:srgbClr val="2ADB7A"/>
        </a:accent2>
        <a:accent3>
          <a:srgbClr val="AAADAA"/>
        </a:accent3>
        <a:accent4>
          <a:srgbClr val="DADADA"/>
        </a:accent4>
        <a:accent5>
          <a:srgbClr val="B0E9B0"/>
        </a:accent5>
        <a:accent6>
          <a:srgbClr val="25C66E"/>
        </a:accent6>
        <a:hlink>
          <a:srgbClr val="7EE689"/>
        </a:hlink>
        <a:folHlink>
          <a:srgbClr val="6FEDB4"/>
        </a:folHlink>
      </a:clrScheme>
      <a:clrMap bg1="dk2" tx1="lt1" bg2="dk1" tx2="lt2" accent1="accent1" accent2="accent2" accent3="accent3" accent4="accent4" accent5="accent5" accent6="accent6" hlink="hlink" folHlink="folHlink"/>
    </a:extraClrScheme>
    <a:extraClrScheme>
      <a:clrScheme name="1_Default Design 2">
        <a:dk1>
          <a:srgbClr val="000000"/>
        </a:dk1>
        <a:lt1>
          <a:srgbClr val="FFFFFF"/>
        </a:lt1>
        <a:dk2>
          <a:srgbClr val="003300"/>
        </a:dk2>
        <a:lt2>
          <a:srgbClr val="FFFFFF"/>
        </a:lt2>
        <a:accent1>
          <a:srgbClr val="ABD921"/>
        </a:accent1>
        <a:accent2>
          <a:srgbClr val="31C6F7"/>
        </a:accent2>
        <a:accent3>
          <a:srgbClr val="AAADAA"/>
        </a:accent3>
        <a:accent4>
          <a:srgbClr val="DADADA"/>
        </a:accent4>
        <a:accent5>
          <a:srgbClr val="D2E9AB"/>
        </a:accent5>
        <a:accent6>
          <a:srgbClr val="2BB3E0"/>
        </a:accent6>
        <a:hlink>
          <a:srgbClr val="75E075"/>
        </a:hlink>
        <a:folHlink>
          <a:srgbClr val="99C4FF"/>
        </a:folHlink>
      </a:clrScheme>
      <a:clrMap bg1="dk2" tx1="lt1" bg2="dk1" tx2="lt2" accent1="accent1" accent2="accent2" accent3="accent3" accent4="accent4" accent5="accent5" accent6="accent6" hlink="hlink" folHlink="folHlink"/>
    </a:extraClrScheme>
    <a:extraClrScheme>
      <a:clrScheme name="1_Default Design 3">
        <a:dk1>
          <a:srgbClr val="000000"/>
        </a:dk1>
        <a:lt1>
          <a:srgbClr val="FFFFFF"/>
        </a:lt1>
        <a:dk2>
          <a:srgbClr val="003300"/>
        </a:dk2>
        <a:lt2>
          <a:srgbClr val="FFFFFF"/>
        </a:lt2>
        <a:accent1>
          <a:srgbClr val="F7A1D3"/>
        </a:accent1>
        <a:accent2>
          <a:srgbClr val="6CD96C"/>
        </a:accent2>
        <a:accent3>
          <a:srgbClr val="AAADAA"/>
        </a:accent3>
        <a:accent4>
          <a:srgbClr val="DADADA"/>
        </a:accent4>
        <a:accent5>
          <a:srgbClr val="FACDE6"/>
        </a:accent5>
        <a:accent6>
          <a:srgbClr val="61C461"/>
        </a:accent6>
        <a:hlink>
          <a:srgbClr val="E6B2FF"/>
        </a:hlink>
        <a:folHlink>
          <a:srgbClr val="FFC299"/>
        </a:folHlink>
      </a:clrScheme>
      <a:clrMap bg1="dk2" tx1="lt1" bg2="dk1" tx2="lt2" accent1="accent1" accent2="accent2" accent3="accent3" accent4="accent4" accent5="accent5" accent6="accent6" hlink="hlink" folHlink="folHlink"/>
    </a:extraClrScheme>
    <a:extraClrScheme>
      <a:clrScheme name="1_Default Design 4">
        <a:dk1>
          <a:srgbClr val="000000"/>
        </a:dk1>
        <a:lt1>
          <a:srgbClr val="FFFFFF"/>
        </a:lt1>
        <a:dk2>
          <a:srgbClr val="003300"/>
        </a:dk2>
        <a:lt2>
          <a:srgbClr val="FFFFFF"/>
        </a:lt2>
        <a:accent1>
          <a:srgbClr val="EDC72F"/>
        </a:accent1>
        <a:accent2>
          <a:srgbClr val="C8BDFF"/>
        </a:accent2>
        <a:accent3>
          <a:srgbClr val="AAADAA"/>
        </a:accent3>
        <a:accent4>
          <a:srgbClr val="DADADA"/>
        </a:accent4>
        <a:accent5>
          <a:srgbClr val="F4E0AD"/>
        </a:accent5>
        <a:accent6>
          <a:srgbClr val="B5ABE7"/>
        </a:accent6>
        <a:hlink>
          <a:srgbClr val="75E075"/>
        </a:hlink>
        <a:folHlink>
          <a:srgbClr val="F7BABA"/>
        </a:folHlink>
      </a:clrScheme>
      <a:clrMap bg1="dk2" tx1="lt1" bg2="dk1" tx2="lt2" accent1="accent1" accent2="accent2" accent3="accent3" accent4="accent4" accent5="accent5" accent6="accent6" hlink="hlink" folHlink="folHlink"/>
    </a:extraClrScheme>
    <a:extraClrScheme>
      <a:clrScheme name="1_Default Design 5">
        <a:dk1>
          <a:srgbClr val="000000"/>
        </a:dk1>
        <a:lt1>
          <a:srgbClr val="FFFFFF"/>
        </a:lt1>
        <a:dk2>
          <a:srgbClr val="000000"/>
        </a:dk2>
        <a:lt2>
          <a:srgbClr val="B2B2B2"/>
        </a:lt2>
        <a:accent1>
          <a:srgbClr val="41D941"/>
        </a:accent1>
        <a:accent2>
          <a:srgbClr val="2ADB7A"/>
        </a:accent2>
        <a:accent3>
          <a:srgbClr val="FFFFFF"/>
        </a:accent3>
        <a:accent4>
          <a:srgbClr val="000000"/>
        </a:accent4>
        <a:accent5>
          <a:srgbClr val="B0E9B0"/>
        </a:accent5>
        <a:accent6>
          <a:srgbClr val="25C66E"/>
        </a:accent6>
        <a:hlink>
          <a:srgbClr val="7EE689"/>
        </a:hlink>
        <a:folHlink>
          <a:srgbClr val="6FEDB4"/>
        </a:folHlink>
      </a:clrScheme>
      <a:clrMap bg1="lt1" tx1="dk1" bg2="lt2" tx2="dk2" accent1="accent1" accent2="accent2" accent3="accent3" accent4="accent4" accent5="accent5" accent6="accent6" hlink="hlink" folHlink="folHlink"/>
    </a:extraClrScheme>
    <a:extraClrScheme>
      <a:clrScheme name="1_Default Design 6">
        <a:dk1>
          <a:srgbClr val="000000"/>
        </a:dk1>
        <a:lt1>
          <a:srgbClr val="FFFFFF"/>
        </a:lt1>
        <a:dk2>
          <a:srgbClr val="000000"/>
        </a:dk2>
        <a:lt2>
          <a:srgbClr val="B2B2B2"/>
        </a:lt2>
        <a:accent1>
          <a:srgbClr val="ABD921"/>
        </a:accent1>
        <a:accent2>
          <a:srgbClr val="31C6F7"/>
        </a:accent2>
        <a:accent3>
          <a:srgbClr val="FFFFFF"/>
        </a:accent3>
        <a:accent4>
          <a:srgbClr val="000000"/>
        </a:accent4>
        <a:accent5>
          <a:srgbClr val="D2E9AB"/>
        </a:accent5>
        <a:accent6>
          <a:srgbClr val="2BB3E0"/>
        </a:accent6>
        <a:hlink>
          <a:srgbClr val="75E075"/>
        </a:hlink>
        <a:folHlink>
          <a:srgbClr val="99C4FF"/>
        </a:folHlink>
      </a:clrScheme>
      <a:clrMap bg1="lt1" tx1="dk1" bg2="lt2" tx2="dk2" accent1="accent1" accent2="accent2" accent3="accent3" accent4="accent4" accent5="accent5" accent6="accent6" hlink="hlink" folHlink="folHlink"/>
    </a:extraClrScheme>
    <a:extraClrScheme>
      <a:clrScheme name="1_Default Design 7">
        <a:dk1>
          <a:srgbClr val="000000"/>
        </a:dk1>
        <a:lt1>
          <a:srgbClr val="FFFFFF"/>
        </a:lt1>
        <a:dk2>
          <a:srgbClr val="000000"/>
        </a:dk2>
        <a:lt2>
          <a:srgbClr val="B2B2B2"/>
        </a:lt2>
        <a:accent1>
          <a:srgbClr val="F7A1D3"/>
        </a:accent1>
        <a:accent2>
          <a:srgbClr val="6CD96C"/>
        </a:accent2>
        <a:accent3>
          <a:srgbClr val="FFFFFF"/>
        </a:accent3>
        <a:accent4>
          <a:srgbClr val="000000"/>
        </a:accent4>
        <a:accent5>
          <a:srgbClr val="FACDE6"/>
        </a:accent5>
        <a:accent6>
          <a:srgbClr val="61C461"/>
        </a:accent6>
        <a:hlink>
          <a:srgbClr val="E6B2FF"/>
        </a:hlink>
        <a:folHlink>
          <a:srgbClr val="FFC299"/>
        </a:folHlink>
      </a:clrScheme>
      <a:clrMap bg1="lt1" tx1="dk1" bg2="lt2" tx2="dk2" accent1="accent1" accent2="accent2" accent3="accent3" accent4="accent4" accent5="accent5" accent6="accent6" hlink="hlink" folHlink="folHlink"/>
    </a:extraClrScheme>
    <a:extraClrScheme>
      <a:clrScheme name="1_Default Design 8">
        <a:dk1>
          <a:srgbClr val="000000"/>
        </a:dk1>
        <a:lt1>
          <a:srgbClr val="FFFFFF"/>
        </a:lt1>
        <a:dk2>
          <a:srgbClr val="000000"/>
        </a:dk2>
        <a:lt2>
          <a:srgbClr val="B2B2B2"/>
        </a:lt2>
        <a:accent1>
          <a:srgbClr val="EDC72F"/>
        </a:accent1>
        <a:accent2>
          <a:srgbClr val="C8BDFF"/>
        </a:accent2>
        <a:accent3>
          <a:srgbClr val="FFFFFF"/>
        </a:accent3>
        <a:accent4>
          <a:srgbClr val="000000"/>
        </a:accent4>
        <a:accent5>
          <a:srgbClr val="F4E0AD"/>
        </a:accent5>
        <a:accent6>
          <a:srgbClr val="B5ABE7"/>
        </a:accent6>
        <a:hlink>
          <a:srgbClr val="75E075"/>
        </a:hlink>
        <a:folHlink>
          <a:srgbClr val="F7BABA"/>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ind_5273_slide</Template>
  <TotalTime>26</TotalTime>
  <Words>779</Words>
  <Application>Microsoft Office PowerPoint</Application>
  <PresentationFormat>On-screen Show (4:3)</PresentationFormat>
  <Paragraphs>19</Paragraphs>
  <Slides>10</Slides>
  <Notes>0</Notes>
  <HiddenSlides>0</HiddenSlides>
  <MMClips>0</MMClips>
  <ScaleCrop>false</ScaleCrop>
  <HeadingPairs>
    <vt:vector size="6" baseType="variant">
      <vt:variant>
        <vt:lpstr>Fonts Used</vt:lpstr>
      </vt:variant>
      <vt:variant>
        <vt:i4>1</vt:i4>
      </vt:variant>
      <vt:variant>
        <vt:lpstr>Theme</vt:lpstr>
      </vt:variant>
      <vt:variant>
        <vt:i4>2</vt:i4>
      </vt:variant>
      <vt:variant>
        <vt:lpstr>Slide Titles</vt:lpstr>
      </vt:variant>
      <vt:variant>
        <vt:i4>10</vt:i4>
      </vt:variant>
    </vt:vector>
  </HeadingPairs>
  <TitlesOfParts>
    <vt:vector size="13" baseType="lpstr">
      <vt:lpstr>Arial</vt:lpstr>
      <vt:lpstr>ind_5273_slide</vt:lpstr>
      <vt:lpstr>1_Default Design</vt:lpstr>
      <vt:lpstr>Slide 1</vt:lpstr>
      <vt:lpstr>Student Sample: Introduction</vt:lpstr>
      <vt:lpstr>Student Sample: Introduction</vt:lpstr>
      <vt:lpstr>Student Sample: Introduction</vt:lpstr>
      <vt:lpstr>Student Sample: Introduction</vt:lpstr>
      <vt:lpstr>Synthesis</vt:lpstr>
      <vt:lpstr>The creation of these expectations can be seen in Nowlan’s comparison of “The two tiers – Bluffs and Bottoms.” He describes the “psychological and cultural distance that those on the Bluffs have clearly tried to maintain.” People on the Bluffs have grown up with the expectation of a successful society to be one of their caliber. The lifestyle that they are accustomed to made their definition of success merely a construct of their own society. They intend on keeping this “distance” from the “bottoms” because their expectation for a successful community caused them to see these people as inferior.  </vt:lpstr>
      <vt:lpstr>Synthesis</vt:lpstr>
      <vt:lpstr>Synthesis</vt:lpstr>
      <vt:lpstr>Surely, by Gladwell's standards, the less-experienced player could never surpass the actual "master."  But Patton has undeniable talent in certain areas of football that uniquely qualified him for the NFL, and no matter how much Chase practices, he can't attain that level of aptitude if he wasn't born with it.  Gladwell tries to assert that "extraordinary achievement is less about talent than it is about opportunity" (Gladwell 76).  But wouldn't it be safe to say that opportunities present themselves all the time, and only the talented at young ages have the ability and passion to seize them.  Truly talented people tend to seek out opportunities, instead of waiting for them to appear.  When Chris Langan was able "to get through Principia Mathematica at sixteen" (Gladwell 90), it wasn't because he practiced thinking for 10,000 hours.  It wasn't because he stumbled upon an opportunity.  It was because he was born with an unprecedented disposition to absorb information and contemplate on a much higher level than his peers, immediately distinguishing himself as a brilliant talent destined for success. </vt:lpstr>
    </vt:vector>
  </TitlesOfParts>
  <Company>Rush-Henrietta Central School District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Kristian Kuhn</dc:creator>
  <cp:lastModifiedBy>Kristian Kuhn</cp:lastModifiedBy>
  <cp:revision>3</cp:revision>
  <dcterms:created xsi:type="dcterms:W3CDTF">2011-10-24T11:55:52Z</dcterms:created>
  <dcterms:modified xsi:type="dcterms:W3CDTF">2011-10-24T12:22:19Z</dcterms:modified>
</cp:coreProperties>
</file>