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Override PartName="/ppt/tags/tag3.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2"/>
  </p:notesMasterIdLst>
  <p:sldIdLst>
    <p:sldId id="256" r:id="rId3"/>
    <p:sldId id="257" r:id="rId4"/>
    <p:sldId id="258" r:id="rId5"/>
    <p:sldId id="259" r:id="rId6"/>
    <p:sldId id="260" r:id="rId7"/>
    <p:sldId id="263" r:id="rId8"/>
    <p:sldId id="264" r:id="rId9"/>
    <p:sldId id="261" r:id="rId10"/>
    <p:sldId id="262"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40F8683-29C0-4684-93FA-DDDE78E0A41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2253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22532" name="Rectangle 4"/>
          <p:cNvSpPr>
            <a:spLocks noGrp="1" noChangeArrowheads="1"/>
          </p:cNvSpPr>
          <p:nvPr>
            <p:ph type="dt" sz="half" idx="2"/>
          </p:nvPr>
        </p:nvSpPr>
        <p:spPr/>
        <p:txBody>
          <a:bodyPr/>
          <a:lstStyle>
            <a:lvl1pPr>
              <a:defRPr/>
            </a:lvl1p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4A04DC9F-A3D5-442F-9E4C-A02F1BBD42DF}"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8F3E17-73D0-475E-BEE8-DB590758BBFA}"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9904BEC-606B-4E4D-9410-5E706D753AC9}"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9699"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29700"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29701" name="Rectangle 5"/>
          <p:cNvSpPr>
            <a:spLocks noGrp="1" noChangeArrowheads="1"/>
          </p:cNvSpPr>
          <p:nvPr>
            <p:ph type="dt" sz="half" idx="2"/>
          </p:nvPr>
        </p:nvSpPr>
        <p:spPr/>
        <p:txBody>
          <a:bodyPr/>
          <a:lstStyle>
            <a:lvl1pPr>
              <a:defRPr/>
            </a:lvl1pPr>
          </a:lstStyle>
          <a:p>
            <a:endParaRPr lang="en-US"/>
          </a:p>
        </p:txBody>
      </p:sp>
      <p:sp>
        <p:nvSpPr>
          <p:cNvPr id="29702" name="Rectangle 6"/>
          <p:cNvSpPr>
            <a:spLocks noGrp="1" noChangeArrowheads="1"/>
          </p:cNvSpPr>
          <p:nvPr>
            <p:ph type="ftr" sz="quarter" idx="3"/>
          </p:nvPr>
        </p:nvSpPr>
        <p:spPr/>
        <p:txBody>
          <a:bodyPr/>
          <a:lstStyle>
            <a:lvl1pPr>
              <a:defRPr/>
            </a:lvl1pPr>
          </a:lstStyle>
          <a:p>
            <a:endParaRPr lang="en-US"/>
          </a:p>
        </p:txBody>
      </p:sp>
      <p:sp>
        <p:nvSpPr>
          <p:cNvPr id="29703" name="Rectangle 7"/>
          <p:cNvSpPr>
            <a:spLocks noGrp="1" noChangeArrowheads="1"/>
          </p:cNvSpPr>
          <p:nvPr>
            <p:ph type="sldNum" sz="quarter" idx="4"/>
          </p:nvPr>
        </p:nvSpPr>
        <p:spPr/>
        <p:txBody>
          <a:bodyPr/>
          <a:lstStyle>
            <a:lvl1pPr>
              <a:defRPr/>
            </a:lvl1pPr>
          </a:lstStyle>
          <a:p>
            <a:fld id="{7BDE5744-925C-4E9D-89C2-374E7B8B4728}"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72F6C4-1C1A-4E0E-8BCB-69DB198B5B55}"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370E5C7-7234-4F8A-837C-AD03EDEE84C5}" type="slidenum">
              <a:rPr lang="en-US"/>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5F44BD-6E08-4466-B3BD-0390D62CA8B4}" type="slidenum">
              <a:rPr lang="en-US"/>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1FFA9D3-9EF3-46ED-B2AE-8FE81B3715CE}" type="slidenum">
              <a:rPr lang="en-US"/>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B9675AF-AE7E-4E65-A63E-8BB07CF7746F}" type="slidenum">
              <a:rPr lang="en-US"/>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5761F9A-A1C5-4A0C-9B8B-473B6564AC7D}" type="slidenum">
              <a:rPr lang="en-US"/>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0A580A4-D4AB-4DBE-AE70-E20FAFC21DB8}"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8201D9-0EF7-4DA4-A2D2-38E5B910B5A6}" type="slidenum">
              <a:rPr lang="en-US"/>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AB44F01-FBC8-476C-A8F7-4495C3612493}" type="slidenum">
              <a:rPr lang="en-US"/>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C0BBEF-A065-424D-9825-D8FB6FD556EE}" type="slidenum">
              <a:rPr lang="en-US"/>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04C2A7-3AB8-4118-BDE4-93CDFAD15687}"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F1FA94F-240C-4930-9D27-62F59E8736C6}"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E34AC9C-B29A-4057-B7B4-B4876E805BFA}"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C09F0CC-5361-42B2-9669-806896A5F15E}"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F79C76E-6844-4881-A91F-D6982955F107}"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A6C58E0-4E13-47F8-8E2F-A63EAD7A7959}"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041E6C2-3124-44C7-8EB3-5BCD13E85A6C}"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65D89A-71F2-45EA-ACE9-EDB00E6FE48E}"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FCA897F-68FA-41EE-BBF8-E9E54B918CDC}"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8676"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7"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8678"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8679"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B0092FF-9D7F-4F00-895D-50E0E26B9D42}"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81000"/>
            <a:ext cx="9013878" cy="769441"/>
          </a:xfrm>
          <a:prstGeom prst="rect">
            <a:avLst/>
          </a:prstGeom>
          <a:noFill/>
        </p:spPr>
        <p:txBody>
          <a:bodyPr wrap="none" lIns="91440" tIns="45720" rIns="91440" bIns="45720">
            <a:spAutoFit/>
          </a:bodyPr>
          <a:lstStyle/>
          <a:p>
            <a:pPr algn="ctr"/>
            <a:r>
              <a:rPr lang="en-US" sz="44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Duped By Children’s Characters</a:t>
            </a:r>
            <a:endParaRPr lang="en-US" sz="4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pic>
        <p:nvPicPr>
          <p:cNvPr id="53252" name="Picture 4"/>
          <p:cNvPicPr>
            <a:picLocks noChangeAspect="1" noChangeArrowheads="1"/>
          </p:cNvPicPr>
          <p:nvPr/>
        </p:nvPicPr>
        <p:blipFill>
          <a:blip r:embed="rId2" cstate="print"/>
          <a:srcRect/>
          <a:stretch>
            <a:fillRect/>
          </a:stretch>
        </p:blipFill>
        <p:spPr bwMode="auto">
          <a:xfrm>
            <a:off x="3309938" y="1714500"/>
            <a:ext cx="2524125" cy="3429000"/>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28600" y="274638"/>
            <a:ext cx="8791575" cy="715962"/>
          </a:xfrm>
        </p:spPr>
        <p:txBody>
          <a:bodyPr/>
          <a:lstStyle/>
          <a:p>
            <a:pPr algn="ctr"/>
            <a:r>
              <a:rPr lang="en-US" dirty="0" smtClean="0"/>
              <a:t>Thesis = Exact, Deliberate Language</a:t>
            </a:r>
            <a:endParaRPr lang="en-US" dirty="0"/>
          </a:p>
        </p:txBody>
      </p:sp>
      <p:sp>
        <p:nvSpPr>
          <p:cNvPr id="54275" name="Rectangle 3"/>
          <p:cNvSpPr>
            <a:spLocks noGrp="1" noChangeArrowheads="1"/>
          </p:cNvSpPr>
          <p:nvPr>
            <p:ph type="body" idx="1"/>
          </p:nvPr>
        </p:nvSpPr>
        <p:spPr>
          <a:xfrm>
            <a:off x="428625" y="1371600"/>
            <a:ext cx="8715375" cy="1828800"/>
          </a:xfrm>
        </p:spPr>
        <p:txBody>
          <a:bodyPr/>
          <a:lstStyle/>
          <a:p>
            <a:r>
              <a:rPr lang="en-US" dirty="0">
                <a:solidFill>
                  <a:schemeClr val="tx1"/>
                </a:solidFill>
                <a:latin typeface="+mn-lt"/>
                <a:ea typeface="+mn-ea"/>
                <a:cs typeface="+mn-cs"/>
              </a:rPr>
              <a:t>Sarah </a:t>
            </a:r>
            <a:r>
              <a:rPr lang="en-US" dirty="0" err="1">
                <a:solidFill>
                  <a:schemeClr val="tx1"/>
                </a:solidFill>
                <a:latin typeface="+mn-lt"/>
                <a:ea typeface="+mn-ea"/>
                <a:cs typeface="+mn-cs"/>
              </a:rPr>
              <a:t>Zumwalt</a:t>
            </a:r>
            <a:r>
              <a:rPr lang="en-US" dirty="0">
                <a:solidFill>
                  <a:schemeClr val="tx1"/>
                </a:solidFill>
                <a:latin typeface="+mn-lt"/>
                <a:ea typeface="+mn-ea"/>
                <a:cs typeface="+mn-cs"/>
              </a:rPr>
              <a:t> utilizes a facetious tone to manipulate Jerry </a:t>
            </a:r>
            <a:r>
              <a:rPr lang="en-US" dirty="0" err="1">
                <a:solidFill>
                  <a:schemeClr val="tx1"/>
                </a:solidFill>
                <a:latin typeface="+mn-lt"/>
                <a:ea typeface="+mn-ea"/>
                <a:cs typeface="+mn-cs"/>
              </a:rPr>
              <a:t>Falwell’s</a:t>
            </a:r>
            <a:r>
              <a:rPr lang="en-US" dirty="0">
                <a:solidFill>
                  <a:schemeClr val="tx1"/>
                </a:solidFill>
                <a:latin typeface="+mn-lt"/>
                <a:ea typeface="+mn-ea"/>
                <a:cs typeface="+mn-cs"/>
              </a:rPr>
              <a:t> flawed logos and to lampoon his conclusions. By substituting multiple children’s characters into </a:t>
            </a:r>
            <a:r>
              <a:rPr lang="en-US" dirty="0" err="1">
                <a:solidFill>
                  <a:schemeClr val="tx1"/>
                </a:solidFill>
                <a:latin typeface="+mn-lt"/>
                <a:ea typeface="+mn-ea"/>
                <a:cs typeface="+mn-cs"/>
              </a:rPr>
              <a:t>Falwell’s</a:t>
            </a:r>
            <a:r>
              <a:rPr lang="en-US" dirty="0">
                <a:solidFill>
                  <a:schemeClr val="tx1"/>
                </a:solidFill>
                <a:latin typeface="+mn-lt"/>
                <a:ea typeface="+mn-ea"/>
                <a:cs typeface="+mn-cs"/>
              </a:rPr>
              <a:t> second premise, </a:t>
            </a:r>
            <a:r>
              <a:rPr lang="en-US" dirty="0" err="1">
                <a:solidFill>
                  <a:schemeClr val="tx1"/>
                </a:solidFill>
                <a:latin typeface="+mn-lt"/>
                <a:ea typeface="+mn-ea"/>
                <a:cs typeface="+mn-cs"/>
              </a:rPr>
              <a:t>Zumwalt</a:t>
            </a:r>
            <a:r>
              <a:rPr lang="en-US" dirty="0">
                <a:solidFill>
                  <a:schemeClr val="tx1"/>
                </a:solidFill>
                <a:latin typeface="+mn-lt"/>
                <a:ea typeface="+mn-ea"/>
                <a:cs typeface="+mn-cs"/>
              </a:rPr>
              <a:t> proves his claims ridiculous. </a:t>
            </a:r>
          </a:p>
          <a:p>
            <a:endParaRPr lang="en-US" dirty="0"/>
          </a:p>
        </p:txBody>
      </p:sp>
      <p:pic>
        <p:nvPicPr>
          <p:cNvPr id="54276" name="Picture 4"/>
          <p:cNvPicPr>
            <a:picLocks noChangeAspect="1" noChangeArrowheads="1"/>
          </p:cNvPicPr>
          <p:nvPr/>
        </p:nvPicPr>
        <p:blipFill>
          <a:blip r:embed="rId2" cstate="print"/>
          <a:srcRect/>
          <a:stretch>
            <a:fillRect/>
          </a:stretch>
        </p:blipFill>
        <p:spPr bwMode="auto">
          <a:xfrm>
            <a:off x="3733800" y="3352800"/>
            <a:ext cx="1809750" cy="2857500"/>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ctrTitle"/>
          </p:nvPr>
        </p:nvSpPr>
        <p:spPr>
          <a:xfrm>
            <a:off x="685800" y="304800"/>
            <a:ext cx="7313612" cy="688975"/>
          </a:xfrm>
        </p:spPr>
        <p:txBody>
          <a:bodyPr/>
          <a:lstStyle/>
          <a:p>
            <a:r>
              <a:rPr lang="en-US" dirty="0" smtClean="0"/>
              <a:t>Thesis = Exact, Deliberate Language</a:t>
            </a:r>
            <a:endParaRPr lang="en-US" dirty="0"/>
          </a:p>
        </p:txBody>
      </p:sp>
      <p:sp>
        <p:nvSpPr>
          <p:cNvPr id="55301" name="Rectangle 5"/>
          <p:cNvSpPr>
            <a:spLocks noGrp="1" noChangeArrowheads="1"/>
          </p:cNvSpPr>
          <p:nvPr>
            <p:ph type="subTitle" idx="1"/>
          </p:nvPr>
        </p:nvSpPr>
        <p:spPr>
          <a:xfrm>
            <a:off x="762000" y="1219200"/>
            <a:ext cx="7313612" cy="2133600"/>
          </a:xfrm>
        </p:spPr>
        <p:txBody>
          <a:bodyPr/>
          <a:lstStyle/>
          <a:p>
            <a:r>
              <a:rPr lang="en-US" dirty="0" err="1" smtClean="0"/>
              <a:t>Zumwalt</a:t>
            </a:r>
            <a:r>
              <a:rPr lang="en-US" dirty="0" smtClean="0"/>
              <a:t> manipulates </a:t>
            </a:r>
            <a:r>
              <a:rPr lang="en-US" dirty="0" err="1" smtClean="0"/>
              <a:t>Falwell’s</a:t>
            </a:r>
            <a:r>
              <a:rPr lang="en-US" dirty="0" smtClean="0"/>
              <a:t> flawed logic to produce a mockery of his reasoning. By using feigned compliance, its falsehood only evident in the litany of characters substituted into the logic, </a:t>
            </a:r>
            <a:r>
              <a:rPr lang="en-US" dirty="0" err="1" smtClean="0"/>
              <a:t>Zumwalt</a:t>
            </a:r>
            <a:r>
              <a:rPr lang="en-US" dirty="0" smtClean="0"/>
              <a:t> solidifies her point.</a:t>
            </a:r>
            <a:endParaRPr lang="en-US" dirty="0"/>
          </a:p>
        </p:txBody>
      </p:sp>
      <p:pic>
        <p:nvPicPr>
          <p:cNvPr id="55302" name="Picture 6"/>
          <p:cNvPicPr>
            <a:picLocks noChangeAspect="1" noChangeArrowheads="1"/>
          </p:cNvPicPr>
          <p:nvPr/>
        </p:nvPicPr>
        <p:blipFill>
          <a:blip r:embed="rId2" cstate="print"/>
          <a:srcRect/>
          <a:stretch>
            <a:fillRect/>
          </a:stretch>
        </p:blipFill>
        <p:spPr bwMode="auto">
          <a:xfrm>
            <a:off x="3733800" y="3962400"/>
            <a:ext cx="1428750" cy="1714500"/>
          </a:xfrm>
          <a:prstGeom prst="rect">
            <a:avLst/>
          </a:prstGeom>
          <a:noFill/>
          <a:ln w="9525">
            <a:no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5613" y="274638"/>
            <a:ext cx="8226425" cy="792162"/>
          </a:xfrm>
        </p:spPr>
        <p:txBody>
          <a:bodyPr/>
          <a:lstStyle/>
          <a:p>
            <a:pPr algn="ctr"/>
            <a:r>
              <a:rPr lang="en-US" dirty="0" smtClean="0"/>
              <a:t>Thesis = Exact, Deliberate Language</a:t>
            </a:r>
            <a:endParaRPr lang="en-US" dirty="0"/>
          </a:p>
        </p:txBody>
      </p:sp>
      <p:sp>
        <p:nvSpPr>
          <p:cNvPr id="56323" name="Rectangle 3"/>
          <p:cNvSpPr>
            <a:spLocks noGrp="1" noChangeArrowheads="1"/>
          </p:cNvSpPr>
          <p:nvPr>
            <p:ph type="body" idx="1"/>
          </p:nvPr>
        </p:nvSpPr>
        <p:spPr>
          <a:xfrm>
            <a:off x="455613" y="1600201"/>
            <a:ext cx="8226425" cy="2971800"/>
          </a:xfrm>
        </p:spPr>
        <p:txBody>
          <a:bodyPr/>
          <a:lstStyle/>
          <a:p>
            <a:r>
              <a:rPr lang="en-US" dirty="0" smtClean="0"/>
              <a:t>In “Duped by Children’s Characters,” Sarah </a:t>
            </a:r>
            <a:r>
              <a:rPr lang="en-US" dirty="0" err="1" smtClean="0"/>
              <a:t>Zumwalt’s</a:t>
            </a:r>
            <a:r>
              <a:rPr lang="en-US" dirty="0" smtClean="0"/>
              <a:t> feigned compliance with Reverend </a:t>
            </a:r>
            <a:r>
              <a:rPr lang="en-US" dirty="0" err="1" smtClean="0"/>
              <a:t>Falwell’s</a:t>
            </a:r>
            <a:r>
              <a:rPr lang="en-US" dirty="0" smtClean="0"/>
              <a:t> logos serves to expose the naturalistic fallacy of his argument.  By substituting a litany of other characters into </a:t>
            </a:r>
            <a:r>
              <a:rPr lang="en-US" dirty="0" err="1" smtClean="0"/>
              <a:t>Falwell’s</a:t>
            </a:r>
            <a:r>
              <a:rPr lang="en-US" dirty="0" smtClean="0"/>
              <a:t> second premise, </a:t>
            </a:r>
            <a:r>
              <a:rPr lang="en-US" dirty="0" err="1" smtClean="0"/>
              <a:t>Zumwalt</a:t>
            </a:r>
            <a:r>
              <a:rPr lang="en-US" dirty="0" smtClean="0"/>
              <a:t> sarcastically agrees with his flawed logic, forcing parents to acquiesce with her clever lampoon.</a:t>
            </a:r>
            <a:endParaRPr lang="en-US" dirty="0"/>
          </a:p>
        </p:txBody>
      </p:sp>
      <p:pic>
        <p:nvPicPr>
          <p:cNvPr id="56324" name="Picture 4"/>
          <p:cNvPicPr>
            <a:picLocks noChangeAspect="1" noChangeArrowheads="1"/>
          </p:cNvPicPr>
          <p:nvPr/>
        </p:nvPicPr>
        <p:blipFill>
          <a:blip r:embed="rId2" cstate="print"/>
          <a:srcRect/>
          <a:stretch>
            <a:fillRect/>
          </a:stretch>
        </p:blipFill>
        <p:spPr bwMode="auto">
          <a:xfrm>
            <a:off x="3810000" y="3962400"/>
            <a:ext cx="1238250" cy="2676525"/>
          </a:xfrm>
          <a:prstGeom prst="rect">
            <a:avLst/>
          </a:prstGeom>
          <a:noFill/>
          <a:ln w="9525">
            <a:noFill/>
            <a:miter lim="800000"/>
            <a:headEnd/>
            <a:tailEnd/>
          </a:ln>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6425" cy="457200"/>
          </a:xfrm>
        </p:spPr>
        <p:txBody>
          <a:bodyPr/>
          <a:lstStyle/>
          <a:p>
            <a:pPr algn="ctr"/>
            <a:r>
              <a:rPr lang="en-US" sz="2400" dirty="0" smtClean="0"/>
              <a:t>A Syllogism with Plenty of Textual Support &amp; Analysis</a:t>
            </a:r>
            <a:endParaRPr lang="en-US" sz="2400" dirty="0"/>
          </a:p>
        </p:txBody>
      </p:sp>
      <p:sp>
        <p:nvSpPr>
          <p:cNvPr id="3" name="Content Placeholder 2"/>
          <p:cNvSpPr>
            <a:spLocks noGrp="1"/>
          </p:cNvSpPr>
          <p:nvPr>
            <p:ph idx="1"/>
          </p:nvPr>
        </p:nvSpPr>
        <p:spPr>
          <a:xfrm>
            <a:off x="-228600" y="533400"/>
            <a:ext cx="9601200" cy="6324600"/>
          </a:xfrm>
        </p:spPr>
        <p:txBody>
          <a:bodyPr/>
          <a:lstStyle/>
          <a:p>
            <a:r>
              <a:rPr lang="en-US" sz="2000" dirty="0" err="1">
                <a:solidFill>
                  <a:schemeClr val="tx1"/>
                </a:solidFill>
                <a:latin typeface="+mn-lt"/>
                <a:ea typeface="+mn-ea"/>
                <a:cs typeface="+mn-cs"/>
              </a:rPr>
              <a:t>Zumwalt’s</a:t>
            </a:r>
            <a:r>
              <a:rPr lang="en-US" sz="2000" dirty="0">
                <a:solidFill>
                  <a:schemeClr val="tx1"/>
                </a:solidFill>
                <a:latin typeface="+mn-lt"/>
                <a:ea typeface="+mn-ea"/>
                <a:cs typeface="+mn-cs"/>
              </a:rPr>
              <a:t> use of litany and rhetorical questions add to her cynical tone and destroys </a:t>
            </a:r>
            <a:r>
              <a:rPr lang="en-US" sz="2000" dirty="0" err="1">
                <a:solidFill>
                  <a:schemeClr val="tx1"/>
                </a:solidFill>
                <a:latin typeface="+mn-lt"/>
                <a:ea typeface="+mn-ea"/>
                <a:cs typeface="+mn-cs"/>
              </a:rPr>
              <a:t>Falwell’s</a:t>
            </a:r>
            <a:r>
              <a:rPr lang="en-US" sz="2000" dirty="0">
                <a:solidFill>
                  <a:schemeClr val="tx1"/>
                </a:solidFill>
                <a:latin typeface="+mn-lt"/>
                <a:ea typeface="+mn-ea"/>
                <a:cs typeface="+mn-cs"/>
              </a:rPr>
              <a:t> logos.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utilizes a litany in which she says “Santa Claus is a communist…, Roadrunner is clearly on speed…, the Muppet drummer Animal has to be strung out on something…” this litany is a logical fallacy that mocks </a:t>
            </a:r>
            <a:r>
              <a:rPr lang="en-US" sz="2000" dirty="0" err="1">
                <a:solidFill>
                  <a:schemeClr val="tx1"/>
                </a:solidFill>
                <a:latin typeface="+mn-lt"/>
                <a:ea typeface="+mn-ea"/>
                <a:cs typeface="+mn-cs"/>
              </a:rPr>
              <a:t>Falwell’s</a:t>
            </a:r>
            <a:r>
              <a:rPr lang="en-US" sz="2000" dirty="0">
                <a:solidFill>
                  <a:schemeClr val="tx1"/>
                </a:solidFill>
                <a:latin typeface="+mn-lt"/>
                <a:ea typeface="+mn-ea"/>
                <a:cs typeface="+mn-cs"/>
              </a:rPr>
              <a:t> actual fallacies. The conclusions made by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that a child is highly impressionable and therefore, by watching </a:t>
            </a:r>
            <a:r>
              <a:rPr lang="en-US" sz="2000" dirty="0" err="1">
                <a:solidFill>
                  <a:schemeClr val="tx1"/>
                </a:solidFill>
                <a:latin typeface="+mn-lt"/>
                <a:ea typeface="+mn-ea"/>
                <a:cs typeface="+mn-cs"/>
              </a:rPr>
              <a:t>phallocentric</a:t>
            </a:r>
            <a:r>
              <a:rPr lang="en-US" sz="2000" dirty="0">
                <a:solidFill>
                  <a:schemeClr val="tx1"/>
                </a:solidFill>
                <a:latin typeface="+mn-lt"/>
                <a:ea typeface="+mn-ea"/>
                <a:cs typeface="+mn-cs"/>
              </a:rPr>
              <a:t>, homosexual innuendos on television, will become homosexual is degraded when his followers apply the same idea to other icons. For instance a parent may look at herself, knowing that she watched Sesame Street as a child, and realize that even though she watched Big Bird, who, according to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has “obvious steroid use”, she is not a steroid user. The rhetorical questions utilized by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forces readers to question the conclusions made by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and ultimately themselves. The final sentence of article, “What will become of our children?” makes the reader think about what </a:t>
            </a:r>
            <a:r>
              <a:rPr lang="en-US" sz="2000" dirty="0" err="1">
                <a:solidFill>
                  <a:schemeClr val="tx1"/>
                </a:solidFill>
                <a:latin typeface="+mn-lt"/>
                <a:ea typeface="+mn-ea"/>
                <a:cs typeface="+mn-cs"/>
              </a:rPr>
              <a:t>Falwell’s</a:t>
            </a:r>
            <a:r>
              <a:rPr lang="en-US" sz="2000" dirty="0">
                <a:solidFill>
                  <a:schemeClr val="tx1"/>
                </a:solidFill>
                <a:latin typeface="+mn-lt"/>
                <a:ea typeface="+mn-ea"/>
                <a:cs typeface="+mn-cs"/>
              </a:rPr>
              <a:t> claims truly mean, which is important in itself. However, the placement of the particular question also plays a crucial role in the impact it makes; being the last sentence it is the last thought that the reader has in his or her mind, meaning that it is going to be thought about even more. The fact that it is right after the litany also affects the readers’ thoughts as the images of their favorite childhood cartoons are still in their minds, so they take into account the impacts they made on their lives. </a:t>
            </a:r>
          </a:p>
          <a:p>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87362"/>
          </a:xfrm>
        </p:spPr>
        <p:txBody>
          <a:bodyPr/>
          <a:lstStyle/>
          <a:p>
            <a:pPr algn="ctr"/>
            <a:r>
              <a:rPr lang="en-US" dirty="0" smtClean="0"/>
              <a:t>Plenty of Textual Support &amp; Analysis</a:t>
            </a:r>
            <a:endParaRPr lang="en-US" dirty="0"/>
          </a:p>
        </p:txBody>
      </p:sp>
      <p:sp>
        <p:nvSpPr>
          <p:cNvPr id="3" name="Content Placeholder 2"/>
          <p:cNvSpPr>
            <a:spLocks noGrp="1"/>
          </p:cNvSpPr>
          <p:nvPr>
            <p:ph idx="1"/>
          </p:nvPr>
        </p:nvSpPr>
        <p:spPr>
          <a:xfrm>
            <a:off x="0" y="914400"/>
            <a:ext cx="9143999" cy="5211763"/>
          </a:xfrm>
        </p:spPr>
        <p:txBody>
          <a:bodyPr/>
          <a:lstStyle/>
          <a:p>
            <a:r>
              <a:rPr lang="en-US" dirty="0" err="1" smtClean="0"/>
              <a:t>Zumwalt</a:t>
            </a:r>
            <a:r>
              <a:rPr lang="en-US" dirty="0" smtClean="0"/>
              <a:t> substitutes various television characters through a litany to disintegrate </a:t>
            </a:r>
            <a:r>
              <a:rPr lang="en-US" dirty="0" err="1" smtClean="0"/>
              <a:t>Falwell’s</a:t>
            </a:r>
            <a:r>
              <a:rPr lang="en-US" dirty="0" smtClean="0"/>
              <a:t> logos and ultimately discredit his claims. </a:t>
            </a:r>
            <a:r>
              <a:rPr lang="en-US" dirty="0" err="1" smtClean="0"/>
              <a:t>Falwell’s</a:t>
            </a:r>
            <a:r>
              <a:rPr lang="en-US" dirty="0" smtClean="0"/>
              <a:t> logos of “the </a:t>
            </a:r>
            <a:r>
              <a:rPr lang="en-US" dirty="0" err="1" smtClean="0"/>
              <a:t>teletubbies</a:t>
            </a:r>
            <a:r>
              <a:rPr lang="en-US" dirty="0" smtClean="0"/>
              <a:t> subliminally filling children’s thoughts with homosexual thoughts” is deemed unreasonable by </a:t>
            </a:r>
            <a:r>
              <a:rPr lang="en-US" dirty="0" err="1" smtClean="0"/>
              <a:t>Zumwalt</a:t>
            </a:r>
            <a:r>
              <a:rPr lang="en-US" dirty="0" smtClean="0"/>
              <a:t> as she mocks him  by feigning agreement to “understand how such brainwashing works. I can see just how many of our childhood figures are not what they seem.” This satirical statement implies that the parents are the ones being brainwashed by </a:t>
            </a:r>
            <a:r>
              <a:rPr lang="en-US" dirty="0" err="1" smtClean="0"/>
              <a:t>Falwell</a:t>
            </a:r>
            <a:r>
              <a:rPr lang="en-US" dirty="0" smtClean="0"/>
              <a:t> and his illogical accusations. She uses diction such as “our” to portray that the childhood figures the parents may have watched as children probably did not affect their development and interests in the future, further stressing the actual “brainwashing” going on.  She continues her method of mocking him by “</a:t>
            </a:r>
            <a:r>
              <a:rPr lang="en-US" dirty="0" err="1" smtClean="0"/>
              <a:t>determin</a:t>
            </a:r>
            <a:r>
              <a:rPr lang="en-US" dirty="0" smtClean="0"/>
              <a:t>[</a:t>
            </a:r>
            <a:r>
              <a:rPr lang="en-US" dirty="0" err="1" smtClean="0"/>
              <a:t>ing</a:t>
            </a:r>
            <a:r>
              <a:rPr lang="en-US" dirty="0" smtClean="0"/>
              <a:t>]: Santa Claus is a communist…Roadrunner is clearly on speed…and Big Bird? Obvious steroid use there.” </a:t>
            </a:r>
            <a:r>
              <a:rPr lang="en-US" dirty="0" smtClean="0"/>
              <a:t> (Over)</a:t>
            </a: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639762"/>
          </a:xfrm>
        </p:spPr>
        <p:txBody>
          <a:bodyPr/>
          <a:lstStyle/>
          <a:p>
            <a:pPr algn="ctr"/>
            <a:r>
              <a:rPr lang="en-US" dirty="0" smtClean="0"/>
              <a:t>Keeping the Promise of the 1</a:t>
            </a:r>
            <a:r>
              <a:rPr lang="en-US" baseline="30000" dirty="0" smtClean="0"/>
              <a:t>st</a:t>
            </a:r>
            <a:r>
              <a:rPr lang="en-US" dirty="0" smtClean="0"/>
              <a:t> Premise</a:t>
            </a:r>
            <a:endParaRPr lang="en-US" dirty="0"/>
          </a:p>
        </p:txBody>
      </p:sp>
      <p:sp>
        <p:nvSpPr>
          <p:cNvPr id="3" name="Content Placeholder 2"/>
          <p:cNvSpPr>
            <a:spLocks noGrp="1"/>
          </p:cNvSpPr>
          <p:nvPr>
            <p:ph idx="1"/>
          </p:nvPr>
        </p:nvSpPr>
        <p:spPr>
          <a:xfrm>
            <a:off x="0" y="1066800"/>
            <a:ext cx="8991599" cy="5059363"/>
          </a:xfrm>
        </p:spPr>
        <p:txBody>
          <a:bodyPr/>
          <a:lstStyle/>
          <a:p>
            <a:r>
              <a:rPr lang="en-US" dirty="0" smtClean="0"/>
              <a:t>The syntax, especially the colon, applies that if each of the characters are substituted in for the </a:t>
            </a:r>
            <a:r>
              <a:rPr lang="en-US" dirty="0" err="1" smtClean="0"/>
              <a:t>teletubbies</a:t>
            </a:r>
            <a:r>
              <a:rPr lang="en-US" dirty="0" smtClean="0"/>
              <a:t> in the second premise, the conclusion is senseless and illogical as children are highly unlikely to start using drugs by watching “Roadrunner” or turning to communism through Santa’s guidance. The satirical question mark after “Big Bird?” implies that the jumpy conclusion that Big Bird uses steroids is fallacious. The naturalistic fallacy that </a:t>
            </a:r>
            <a:r>
              <a:rPr lang="en-US" dirty="0" err="1" smtClean="0"/>
              <a:t>Falwell</a:t>
            </a:r>
            <a:r>
              <a:rPr lang="en-US" dirty="0" smtClean="0"/>
              <a:t> is credited for is disparaged to reveal the true absurdity of his accusations.  </a:t>
            </a:r>
            <a:r>
              <a:rPr lang="en-US" dirty="0" err="1" smtClean="0"/>
              <a:t>Zumwalt’s</a:t>
            </a:r>
            <a:r>
              <a:rPr lang="en-US" dirty="0" smtClean="0"/>
              <a:t> litany and counter refutation make the Reverends logos placidly disconnected and logically flawed. She imposes </a:t>
            </a:r>
            <a:r>
              <a:rPr lang="en-US" dirty="0" err="1" smtClean="0"/>
              <a:t>Falwell’s</a:t>
            </a:r>
            <a:r>
              <a:rPr lang="en-US" dirty="0" smtClean="0"/>
              <a:t> own logos against him to eliminate his credibility and logically appeal to the target audience that the children characters are not corrupt.</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334962"/>
          </a:xfrm>
        </p:spPr>
        <p:txBody>
          <a:bodyPr/>
          <a:lstStyle/>
          <a:p>
            <a:pPr algn="ctr"/>
            <a:r>
              <a:rPr lang="en-US" dirty="0" smtClean="0"/>
              <a:t>Lots of Textual Support &amp; Analysis</a:t>
            </a:r>
            <a:endParaRPr lang="en-US" dirty="0"/>
          </a:p>
        </p:txBody>
      </p:sp>
      <p:sp>
        <p:nvSpPr>
          <p:cNvPr id="3" name="Content Placeholder 2"/>
          <p:cNvSpPr>
            <a:spLocks noGrp="1"/>
          </p:cNvSpPr>
          <p:nvPr>
            <p:ph idx="1"/>
          </p:nvPr>
        </p:nvSpPr>
        <p:spPr>
          <a:xfrm>
            <a:off x="152400" y="762000"/>
            <a:ext cx="8991599" cy="5943600"/>
          </a:xfrm>
        </p:spPr>
        <p:txBody>
          <a:bodyPr/>
          <a:lstStyle/>
          <a:p>
            <a:r>
              <a:rPr lang="en-US" sz="2000" dirty="0" err="1">
                <a:solidFill>
                  <a:schemeClr val="tx1"/>
                </a:solidFill>
                <a:latin typeface="+mn-lt"/>
                <a:ea typeface="+mn-ea"/>
                <a:cs typeface="+mn-cs"/>
              </a:rPr>
              <a:t>Zumwalt’s</a:t>
            </a:r>
            <a:r>
              <a:rPr lang="en-US" sz="2000" dirty="0">
                <a:solidFill>
                  <a:schemeClr val="tx1"/>
                </a:solidFill>
                <a:latin typeface="+mn-lt"/>
                <a:ea typeface="+mn-ea"/>
                <a:cs typeface="+mn-cs"/>
              </a:rPr>
              <a:t> pathos connects with her readers as parents and followers of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while her diction is amicable towards them. By continuously saying that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has allowed her to “realize something that never would have occurred to me on my own,” she is creating an environment in which the reader feels comfortable, and not offended.   This is important so the reader will continue reading until the end, so her point is able to be made. She also says that “the Rev. Jerry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opened my eyes,” again, sounding agreeable with the reader. By using the word “Rev.” she also gives him an amount of credibility that will eventually be obliterated. She engages the pathos of the reader by connecting with their paternal or maternal instincts. When she says “now that I understand how such brainwashing works,…” she catches the attention of the parents reading this even more because now she’s saying that their children are being “brainwashed,” however, in actuality it is the parents that have been brainwashed by </a:t>
            </a:r>
            <a:r>
              <a:rPr lang="en-US" sz="2000" dirty="0" err="1">
                <a:solidFill>
                  <a:schemeClr val="tx1"/>
                </a:solidFill>
                <a:latin typeface="+mn-lt"/>
                <a:ea typeface="+mn-ea"/>
                <a:cs typeface="+mn-cs"/>
              </a:rPr>
              <a:t>Falwell</a:t>
            </a:r>
            <a:r>
              <a:rPr lang="en-US" sz="2000" dirty="0">
                <a:solidFill>
                  <a:schemeClr val="tx1"/>
                </a:solidFill>
                <a:latin typeface="+mn-lt"/>
                <a:ea typeface="+mn-ea"/>
                <a:cs typeface="+mn-cs"/>
              </a:rPr>
              <a:t>. The ability for </a:t>
            </a:r>
            <a:r>
              <a:rPr lang="en-US" sz="2000" dirty="0" err="1">
                <a:solidFill>
                  <a:schemeClr val="tx1"/>
                </a:solidFill>
                <a:latin typeface="+mn-lt"/>
                <a:ea typeface="+mn-ea"/>
                <a:cs typeface="+mn-cs"/>
              </a:rPr>
              <a:t>Zumwalt</a:t>
            </a:r>
            <a:r>
              <a:rPr lang="en-US" sz="2000" dirty="0">
                <a:solidFill>
                  <a:schemeClr val="tx1"/>
                </a:solidFill>
                <a:latin typeface="+mn-lt"/>
                <a:ea typeface="+mn-ea"/>
                <a:cs typeface="+mn-cs"/>
              </a:rPr>
              <a:t> to connect with her readers to evoke an emotion out of them and to utilize a vocabulary that allowed them to feel as though their beliefs were not being threatened, ultimately allowed her to prove her point.</a:t>
            </a:r>
          </a:p>
          <a:p>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6425" cy="487362"/>
          </a:xfrm>
        </p:spPr>
        <p:txBody>
          <a:bodyPr/>
          <a:lstStyle/>
          <a:p>
            <a:pPr algn="ctr"/>
            <a:r>
              <a:rPr lang="en-US" dirty="0" smtClean="0"/>
              <a:t>Keep the Promise of the 1</a:t>
            </a:r>
            <a:r>
              <a:rPr lang="en-US" baseline="30000" dirty="0" smtClean="0"/>
              <a:t>st</a:t>
            </a:r>
            <a:r>
              <a:rPr lang="en-US" dirty="0" smtClean="0"/>
              <a:t> Premise</a:t>
            </a:r>
            <a:endParaRPr lang="en-US" dirty="0"/>
          </a:p>
        </p:txBody>
      </p:sp>
      <p:sp>
        <p:nvSpPr>
          <p:cNvPr id="3" name="Content Placeholder 2"/>
          <p:cNvSpPr>
            <a:spLocks noGrp="1"/>
          </p:cNvSpPr>
          <p:nvPr>
            <p:ph idx="1"/>
          </p:nvPr>
        </p:nvSpPr>
        <p:spPr>
          <a:xfrm>
            <a:off x="0" y="762000"/>
            <a:ext cx="9677400" cy="6096000"/>
          </a:xfrm>
        </p:spPr>
        <p:txBody>
          <a:bodyPr/>
          <a:lstStyle/>
          <a:p>
            <a:r>
              <a:rPr lang="en-US" sz="1800" dirty="0" smtClean="0"/>
              <a:t>The author’s utilization of pathos and syntax accentuates the sarcastic tone of “Duped by Children’s Characters.” As </a:t>
            </a:r>
            <a:r>
              <a:rPr lang="en-US" sz="1800" dirty="0" err="1" smtClean="0"/>
              <a:t>Zumwalt</a:t>
            </a:r>
            <a:r>
              <a:rPr lang="en-US" sz="1800" dirty="0" smtClean="0"/>
              <a:t> concludes the essay with the solution of reading children fables to protect them from the horror of children’s television programs, she realizes “Goldie Locks was breaking and entering, Riding Hood is a Red…” and acknowledges the no-win scenario offered by children’s media; </a:t>
            </a:r>
            <a:r>
              <a:rPr lang="en-US" sz="1800" dirty="0" err="1" smtClean="0"/>
              <a:t>Zumwalt</a:t>
            </a:r>
            <a:r>
              <a:rPr lang="en-US" sz="1800" dirty="0" smtClean="0"/>
              <a:t> exclaims the confliction and worry of a parent over the question “What will become of our of children?” This example offers pathos (emotional appeal), causing the readers to sympathize with the author’s apparent concern for the welfare of America’s youth. Moreover, it combines syntax by ending with a question mark as well as trailing off the list of examples (as previously mentioned) with ellipses. This syntactical approach adds power to the pathos, strengthening the affect on the audience and demanding their realization of the absurdity of </a:t>
            </a:r>
            <a:r>
              <a:rPr lang="en-US" sz="1800" dirty="0" err="1" smtClean="0"/>
              <a:t>Falwell’s</a:t>
            </a:r>
            <a:r>
              <a:rPr lang="en-US" sz="1800" dirty="0" smtClean="0"/>
              <a:t> accusations: if there is no media morally safe for children, then what will become of our children? If conclusions these extremes are to be drawn from programs containing little to no concrete evidence of bad behaviors, then how will children ever learn to function in the real world? </a:t>
            </a:r>
            <a:r>
              <a:rPr lang="en-US" sz="1800" dirty="0" err="1" smtClean="0"/>
              <a:t>Zumwalt’s</a:t>
            </a:r>
            <a:r>
              <a:rPr lang="en-US" sz="1800" dirty="0" smtClean="0"/>
              <a:t> answer, though shaded in a sarcastic voice, is simple: they won’t. This reasoning gives readers a second understanding of </a:t>
            </a:r>
            <a:r>
              <a:rPr lang="en-US" sz="1800" dirty="0" err="1" smtClean="0"/>
              <a:t>Falwell’s</a:t>
            </a:r>
            <a:r>
              <a:rPr lang="en-US" sz="1800" dirty="0" smtClean="0"/>
              <a:t> obtuse </a:t>
            </a:r>
            <a:r>
              <a:rPr lang="en-US" sz="1800" smtClean="0"/>
              <a:t>ideas. Zumwalt</a:t>
            </a:r>
            <a:r>
              <a:rPr lang="en-US" sz="1800" dirty="0" smtClean="0"/>
              <a:t> includes ethos in the piece in order to add a contrast between her and the Rev. Jerry </a:t>
            </a:r>
            <a:r>
              <a:rPr lang="en-US" sz="1800" dirty="0" err="1" smtClean="0"/>
              <a:t>Falwell</a:t>
            </a:r>
            <a:r>
              <a:rPr lang="en-US" sz="1800" dirty="0" smtClean="0"/>
              <a:t>, thereby creating a lampoon of the man’s serious ideals, as illustrated by the listed substitutions of children’s characters into </a:t>
            </a:r>
            <a:r>
              <a:rPr lang="en-US" sz="1800" dirty="0" err="1" smtClean="0"/>
              <a:t>Falwell’s</a:t>
            </a:r>
            <a:r>
              <a:rPr lang="en-US" sz="1800" dirty="0" smtClean="0"/>
              <a:t> demented logos. The author seemingly commends him as “nationally known minister” who was able to make her realize the unimaginable about a classic character of television: the homoerotic tendencies of </a:t>
            </a:r>
            <a:r>
              <a:rPr lang="en-US" sz="1800" dirty="0" err="1" smtClean="0"/>
              <a:t>Tinky</a:t>
            </a:r>
            <a:r>
              <a:rPr lang="en-US" sz="1800" dirty="0" smtClean="0"/>
              <a:t> </a:t>
            </a:r>
            <a:r>
              <a:rPr lang="en-US" sz="1800" dirty="0" err="1" smtClean="0"/>
              <a:t>Winky</a:t>
            </a:r>
            <a:r>
              <a:rPr lang="en-US" sz="1800" dirty="0" smtClean="0"/>
              <a:t>. </a:t>
            </a:r>
            <a:r>
              <a:rPr lang="en-US" dirty="0" smtClean="0"/>
              <a:t/>
            </a:r>
            <a:br>
              <a:rPr lang="en-US" dirty="0" smtClean="0"/>
            </a:br>
            <a:endParaRPr lang="en-US" dirty="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5246_slide">
  <a:themeElements>
    <a:clrScheme name="Office Theme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707070"/>
        </a:dk1>
        <a:lt1>
          <a:srgbClr val="FFFFFF"/>
        </a:lt1>
        <a:dk2>
          <a:srgbClr val="990000"/>
        </a:dk2>
        <a:lt2>
          <a:srgbClr val="FFFFFF"/>
        </a:lt2>
        <a:accent1>
          <a:srgbClr val="F26D6D"/>
        </a:accent1>
        <a:accent2>
          <a:srgbClr val="F76F87"/>
        </a:accent2>
        <a:accent3>
          <a:srgbClr val="CAAAAA"/>
        </a:accent3>
        <a:accent4>
          <a:srgbClr val="DADADA"/>
        </a:accent4>
        <a:accent5>
          <a:srgbClr val="F7BABA"/>
        </a:accent5>
        <a:accent6>
          <a:srgbClr val="E0647A"/>
        </a:accent6>
        <a:hlink>
          <a:srgbClr val="FF9999"/>
        </a:hlink>
        <a:folHlink>
          <a:srgbClr val="FFA6B6"/>
        </a:folHlink>
      </a:clrScheme>
      <a:clrMap bg1="dk2" tx1="lt1" bg2="dk1" tx2="lt2" accent1="accent1" accent2="accent2" accent3="accent3" accent4="accent4" accent5="accent5" accent6="accent6" hlink="hlink" folHlink="folHlink"/>
    </a:extraClrScheme>
    <a:extraClrScheme>
      <a:clrScheme name="Office Theme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clrMap bg1="dk2" tx1="lt1" bg2="dk1" tx2="lt2" accent1="accent1" accent2="accent2" accent3="accent3" accent4="accent4" accent5="accent5" accent6="accent6" hlink="hlink" folHlink="folHlink"/>
    </a:extraClrScheme>
    <a:extraClrScheme>
      <a:clrScheme name="Office Theme 3">
        <a:dk1>
          <a:srgbClr val="707070"/>
        </a:dk1>
        <a:lt1>
          <a:srgbClr val="FFFFFF"/>
        </a:lt1>
        <a:dk2>
          <a:srgbClr val="990000"/>
        </a:dk2>
        <a:lt2>
          <a:srgbClr val="FFFFFF"/>
        </a:lt2>
        <a:accent1>
          <a:srgbClr val="79D4F2"/>
        </a:accent1>
        <a:accent2>
          <a:srgbClr val="FF9C9C"/>
        </a:accent2>
        <a:accent3>
          <a:srgbClr val="CAAAAA"/>
        </a:accent3>
        <a:accent4>
          <a:srgbClr val="DADADA"/>
        </a:accent4>
        <a:accent5>
          <a:srgbClr val="BEE6F7"/>
        </a:accent5>
        <a:accent6>
          <a:srgbClr val="E78D8D"/>
        </a:accent6>
        <a:hlink>
          <a:srgbClr val="B2D2FF"/>
        </a:hlink>
        <a:folHlink>
          <a:srgbClr val="D3E6A1"/>
        </a:folHlink>
      </a:clrScheme>
      <a:clrMap bg1="dk2" tx1="lt1" bg2="dk1" tx2="lt2" accent1="accent1" accent2="accent2" accent3="accent3" accent4="accent4" accent5="accent5" accent6="accent6" hlink="hlink" folHlink="folHlink"/>
    </a:extraClrScheme>
    <a:extraClrScheme>
      <a:clrScheme name="Office Theme 4">
        <a:dk1>
          <a:srgbClr val="707070"/>
        </a:dk1>
        <a:lt1>
          <a:srgbClr val="FFFFFF"/>
        </a:lt1>
        <a:dk2>
          <a:srgbClr val="990000"/>
        </a:dk2>
        <a:lt2>
          <a:srgbClr val="FFFFFF"/>
        </a:lt2>
        <a:accent1>
          <a:srgbClr val="8DD98D"/>
        </a:accent1>
        <a:accent2>
          <a:srgbClr val="CABFFF"/>
        </a:accent2>
        <a:accent3>
          <a:srgbClr val="CAAAAA"/>
        </a:accent3>
        <a:accent4>
          <a:srgbClr val="DADADA"/>
        </a:accent4>
        <a:accent5>
          <a:srgbClr val="C5E9C5"/>
        </a:accent5>
        <a:accent6>
          <a:srgbClr val="B7ADE7"/>
        </a:accent6>
        <a:hlink>
          <a:srgbClr val="FF9999"/>
        </a:hlink>
        <a:folHlink>
          <a:srgbClr val="EDD46F"/>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F26D6D"/>
        </a:accent1>
        <a:accent2>
          <a:srgbClr val="F76F87"/>
        </a:accent2>
        <a:accent3>
          <a:srgbClr val="FFFFFF"/>
        </a:accent3>
        <a:accent4>
          <a:srgbClr val="000000"/>
        </a:accent4>
        <a:accent5>
          <a:srgbClr val="F7BABA"/>
        </a:accent5>
        <a:accent6>
          <a:srgbClr val="E0647A"/>
        </a:accent6>
        <a:hlink>
          <a:srgbClr val="FF9999"/>
        </a:hlink>
        <a:folHlink>
          <a:srgbClr val="FFA6B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FFA366"/>
        </a:accent1>
        <a:accent2>
          <a:srgbClr val="FF8CCF"/>
        </a:accent2>
        <a:accent3>
          <a:srgbClr val="FFFFFF"/>
        </a:accent3>
        <a:accent4>
          <a:srgbClr val="000000"/>
        </a:accent4>
        <a:accent5>
          <a:srgbClr val="FFCEB8"/>
        </a:accent5>
        <a:accent6>
          <a:srgbClr val="E77EBB"/>
        </a:accent6>
        <a:hlink>
          <a:srgbClr val="FF9999"/>
        </a:hlink>
        <a:folHlink>
          <a:srgbClr val="EBD2F7"/>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79D4F2"/>
        </a:accent1>
        <a:accent2>
          <a:srgbClr val="FF9C9C"/>
        </a:accent2>
        <a:accent3>
          <a:srgbClr val="FFFFFF"/>
        </a:accent3>
        <a:accent4>
          <a:srgbClr val="000000"/>
        </a:accent4>
        <a:accent5>
          <a:srgbClr val="BEE6F7"/>
        </a:accent5>
        <a:accent6>
          <a:srgbClr val="E78D8D"/>
        </a:accent6>
        <a:hlink>
          <a:srgbClr val="B2D2FF"/>
        </a:hlink>
        <a:folHlink>
          <a:srgbClr val="D3E6A1"/>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8DD98D"/>
        </a:accent1>
        <a:accent2>
          <a:srgbClr val="CABFFF"/>
        </a:accent2>
        <a:accent3>
          <a:srgbClr val="FFFFFF"/>
        </a:accent3>
        <a:accent4>
          <a:srgbClr val="000000"/>
        </a:accent4>
        <a:accent5>
          <a:srgbClr val="C5E9C5"/>
        </a:accent5>
        <a:accent6>
          <a:srgbClr val="B7ADE7"/>
        </a:accent6>
        <a:hlink>
          <a:srgbClr val="FF9999"/>
        </a:hlink>
        <a:folHlink>
          <a:srgbClr val="EDD46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707070"/>
        </a:dk1>
        <a:lt1>
          <a:srgbClr val="FFFFFF"/>
        </a:lt1>
        <a:dk2>
          <a:srgbClr val="990000"/>
        </a:dk2>
        <a:lt2>
          <a:srgbClr val="FFFFFF"/>
        </a:lt2>
        <a:accent1>
          <a:srgbClr val="F26D6D"/>
        </a:accent1>
        <a:accent2>
          <a:srgbClr val="F76F87"/>
        </a:accent2>
        <a:accent3>
          <a:srgbClr val="CAAAAA"/>
        </a:accent3>
        <a:accent4>
          <a:srgbClr val="DADADA"/>
        </a:accent4>
        <a:accent5>
          <a:srgbClr val="F7BABA"/>
        </a:accent5>
        <a:accent6>
          <a:srgbClr val="E0647A"/>
        </a:accent6>
        <a:hlink>
          <a:srgbClr val="FF9999"/>
        </a:hlink>
        <a:folHlink>
          <a:srgbClr val="FFA6B6"/>
        </a:folHlink>
      </a:clrScheme>
      <a:clrMap bg1="dk2" tx1="lt1" bg2="dk1" tx2="lt2" accent1="accent1" accent2="accent2" accent3="accent3" accent4="accent4" accent5="accent5" accent6="accent6" hlink="hlink" folHlink="folHlink"/>
    </a:extraClrScheme>
    <a:extraClrScheme>
      <a:clrScheme name="1_Default Design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clrMap bg1="dk2" tx1="lt1" bg2="dk1" tx2="lt2" accent1="accent1" accent2="accent2" accent3="accent3" accent4="accent4" accent5="accent5" accent6="accent6" hlink="hlink" folHlink="folHlink"/>
    </a:extraClrScheme>
    <a:extraClrScheme>
      <a:clrScheme name="1_Default Design 3">
        <a:dk1>
          <a:srgbClr val="707070"/>
        </a:dk1>
        <a:lt1>
          <a:srgbClr val="FFFFFF"/>
        </a:lt1>
        <a:dk2>
          <a:srgbClr val="990000"/>
        </a:dk2>
        <a:lt2>
          <a:srgbClr val="FFFFFF"/>
        </a:lt2>
        <a:accent1>
          <a:srgbClr val="79D4F2"/>
        </a:accent1>
        <a:accent2>
          <a:srgbClr val="FF9C9C"/>
        </a:accent2>
        <a:accent3>
          <a:srgbClr val="CAAAAA"/>
        </a:accent3>
        <a:accent4>
          <a:srgbClr val="DADADA"/>
        </a:accent4>
        <a:accent5>
          <a:srgbClr val="BEE6F7"/>
        </a:accent5>
        <a:accent6>
          <a:srgbClr val="E78D8D"/>
        </a:accent6>
        <a:hlink>
          <a:srgbClr val="B2D2FF"/>
        </a:hlink>
        <a:folHlink>
          <a:srgbClr val="D3E6A1"/>
        </a:folHlink>
      </a:clrScheme>
      <a:clrMap bg1="dk2" tx1="lt1" bg2="dk1" tx2="lt2" accent1="accent1" accent2="accent2" accent3="accent3" accent4="accent4" accent5="accent5" accent6="accent6" hlink="hlink" folHlink="folHlink"/>
    </a:extraClrScheme>
    <a:extraClrScheme>
      <a:clrScheme name="1_Default Design 4">
        <a:dk1>
          <a:srgbClr val="707070"/>
        </a:dk1>
        <a:lt1>
          <a:srgbClr val="FFFFFF"/>
        </a:lt1>
        <a:dk2>
          <a:srgbClr val="990000"/>
        </a:dk2>
        <a:lt2>
          <a:srgbClr val="FFFFFF"/>
        </a:lt2>
        <a:accent1>
          <a:srgbClr val="8DD98D"/>
        </a:accent1>
        <a:accent2>
          <a:srgbClr val="CABFFF"/>
        </a:accent2>
        <a:accent3>
          <a:srgbClr val="CAAAAA"/>
        </a:accent3>
        <a:accent4>
          <a:srgbClr val="DADADA"/>
        </a:accent4>
        <a:accent5>
          <a:srgbClr val="C5E9C5"/>
        </a:accent5>
        <a:accent6>
          <a:srgbClr val="B7ADE7"/>
        </a:accent6>
        <a:hlink>
          <a:srgbClr val="FF9999"/>
        </a:hlink>
        <a:folHlink>
          <a:srgbClr val="EDD46F"/>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F26D6D"/>
        </a:accent1>
        <a:accent2>
          <a:srgbClr val="F76F87"/>
        </a:accent2>
        <a:accent3>
          <a:srgbClr val="FFFFFF"/>
        </a:accent3>
        <a:accent4>
          <a:srgbClr val="000000"/>
        </a:accent4>
        <a:accent5>
          <a:srgbClr val="F7BABA"/>
        </a:accent5>
        <a:accent6>
          <a:srgbClr val="E0647A"/>
        </a:accent6>
        <a:hlink>
          <a:srgbClr val="FF9999"/>
        </a:hlink>
        <a:folHlink>
          <a:srgbClr val="FFA6B6"/>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FFA366"/>
        </a:accent1>
        <a:accent2>
          <a:srgbClr val="FF8CCF"/>
        </a:accent2>
        <a:accent3>
          <a:srgbClr val="FFFFFF"/>
        </a:accent3>
        <a:accent4>
          <a:srgbClr val="000000"/>
        </a:accent4>
        <a:accent5>
          <a:srgbClr val="FFCEB8"/>
        </a:accent5>
        <a:accent6>
          <a:srgbClr val="E77EBB"/>
        </a:accent6>
        <a:hlink>
          <a:srgbClr val="FF9999"/>
        </a:hlink>
        <a:folHlink>
          <a:srgbClr val="EBD2F7"/>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79D4F2"/>
        </a:accent1>
        <a:accent2>
          <a:srgbClr val="FF9C9C"/>
        </a:accent2>
        <a:accent3>
          <a:srgbClr val="FFFFFF"/>
        </a:accent3>
        <a:accent4>
          <a:srgbClr val="000000"/>
        </a:accent4>
        <a:accent5>
          <a:srgbClr val="BEE6F7"/>
        </a:accent5>
        <a:accent6>
          <a:srgbClr val="E78D8D"/>
        </a:accent6>
        <a:hlink>
          <a:srgbClr val="B2D2FF"/>
        </a:hlink>
        <a:folHlink>
          <a:srgbClr val="D3E6A1"/>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8DD98D"/>
        </a:accent1>
        <a:accent2>
          <a:srgbClr val="CABFFF"/>
        </a:accent2>
        <a:accent3>
          <a:srgbClr val="FFFFFF"/>
        </a:accent3>
        <a:accent4>
          <a:srgbClr val="000000"/>
        </a:accent4>
        <a:accent5>
          <a:srgbClr val="C5E9C5"/>
        </a:accent5>
        <a:accent6>
          <a:srgbClr val="B7ADE7"/>
        </a:accent6>
        <a:hlink>
          <a:srgbClr val="FF9999"/>
        </a:hlink>
        <a:folHlink>
          <a:srgbClr val="EDD46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ind_5246_slide</Template>
  <TotalTime>33</TotalTime>
  <Words>1327</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ind_5246_slide</vt:lpstr>
      <vt:lpstr>1_Default Design</vt:lpstr>
      <vt:lpstr>Slide 1</vt:lpstr>
      <vt:lpstr>Thesis = Exact, Deliberate Language</vt:lpstr>
      <vt:lpstr>Thesis = Exact, Deliberate Language</vt:lpstr>
      <vt:lpstr>Thesis = Exact, Deliberate Language</vt:lpstr>
      <vt:lpstr>A Syllogism with Plenty of Textual Support &amp; Analysis</vt:lpstr>
      <vt:lpstr>Plenty of Textual Support &amp; Analysis</vt:lpstr>
      <vt:lpstr>Keeping the Promise of the 1st Premise</vt:lpstr>
      <vt:lpstr>Lots of Textual Support &amp; Analysis</vt:lpstr>
      <vt:lpstr>Keep the Promise of the 1st Premise</vt:lpstr>
    </vt:vector>
  </TitlesOfParts>
  <Company>Rush-Henrietta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Kristian Kuhn</dc:creator>
  <cp:lastModifiedBy>Kristian Kuhn</cp:lastModifiedBy>
  <cp:revision>5</cp:revision>
  <dcterms:created xsi:type="dcterms:W3CDTF">2011-09-26T11:29:09Z</dcterms:created>
  <dcterms:modified xsi:type="dcterms:W3CDTF">2011-09-27T10:30:11Z</dcterms:modified>
</cp:coreProperties>
</file>