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91" r:id="rId2"/>
    <p:sldId id="292" r:id="rId3"/>
    <p:sldId id="293" r:id="rId4"/>
    <p:sldId id="295" r:id="rId5"/>
    <p:sldId id="256" r:id="rId6"/>
    <p:sldId id="257" r:id="rId7"/>
    <p:sldId id="258" r:id="rId8"/>
    <p:sldId id="280" r:id="rId9"/>
    <p:sldId id="259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94" r:id="rId18"/>
    <p:sldId id="260" r:id="rId19"/>
    <p:sldId id="271" r:id="rId20"/>
    <p:sldId id="287" r:id="rId21"/>
    <p:sldId id="264" r:id="rId22"/>
    <p:sldId id="290" r:id="rId23"/>
    <p:sldId id="296" r:id="rId24"/>
    <p:sldId id="285" r:id="rId25"/>
    <p:sldId id="300" r:id="rId26"/>
    <p:sldId id="298" r:id="rId27"/>
    <p:sldId id="282" r:id="rId28"/>
    <p:sldId id="281" r:id="rId29"/>
    <p:sldId id="263" r:id="rId30"/>
    <p:sldId id="304" r:id="rId31"/>
    <p:sldId id="303" r:id="rId32"/>
    <p:sldId id="261" r:id="rId33"/>
    <p:sldId id="283" r:id="rId34"/>
    <p:sldId id="268" r:id="rId35"/>
    <p:sldId id="284" r:id="rId36"/>
    <p:sldId id="307" r:id="rId37"/>
    <p:sldId id="267" r:id="rId38"/>
    <p:sldId id="299" r:id="rId39"/>
    <p:sldId id="302" r:id="rId40"/>
    <p:sldId id="270" r:id="rId41"/>
    <p:sldId id="301" r:id="rId42"/>
    <p:sldId id="297" r:id="rId43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6600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944" autoAdjust="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51D91-8282-4AEE-A3A0-402770F44A8B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BA6A88-FDBF-4370-8268-8022E1A4E3B3}">
      <dgm:prSet phldrT="[Text]"/>
      <dgm:spPr/>
      <dgm:t>
        <a:bodyPr/>
        <a:lstStyle/>
        <a:p>
          <a:r>
            <a:rPr lang="en-US" b="1" u="sng" dirty="0" smtClean="0"/>
            <a:t>Credit Cards</a:t>
          </a:r>
          <a:endParaRPr lang="en-US" dirty="0"/>
        </a:p>
      </dgm:t>
    </dgm:pt>
    <dgm:pt modelId="{B9FB9184-4FC9-4D2F-A2BB-B0AF9F4C4C3D}" type="parTrans" cxnId="{5BE355C2-8E2D-4D56-9098-94AEE42A31F8}">
      <dgm:prSet/>
      <dgm:spPr/>
      <dgm:t>
        <a:bodyPr/>
        <a:lstStyle/>
        <a:p>
          <a:endParaRPr lang="en-US"/>
        </a:p>
      </dgm:t>
    </dgm:pt>
    <dgm:pt modelId="{0ACA6810-D825-4C71-93F5-0FFA540BADAC}" type="sibTrans" cxnId="{5BE355C2-8E2D-4D56-9098-94AEE42A31F8}">
      <dgm:prSet/>
      <dgm:spPr/>
      <dgm:t>
        <a:bodyPr/>
        <a:lstStyle/>
        <a:p>
          <a:endParaRPr lang="en-US"/>
        </a:p>
      </dgm:t>
    </dgm:pt>
    <dgm:pt modelId="{1028878E-A878-43D1-BE7E-115FFF4EF2A1}">
      <dgm:prSet phldrT="[Text]"/>
      <dgm:spPr/>
      <dgm:t>
        <a:bodyPr/>
        <a:lstStyle/>
        <a:p>
          <a:r>
            <a:rPr lang="en-US" dirty="0" smtClean="0"/>
            <a:t>Type of instant loan from a bank; have to pay interest</a:t>
          </a:r>
          <a:endParaRPr lang="en-US" dirty="0"/>
        </a:p>
      </dgm:t>
    </dgm:pt>
    <dgm:pt modelId="{D119A4DA-30DC-4501-B7F6-D077CFAA55D9}" type="parTrans" cxnId="{C4EB00E7-7456-4774-8770-4F4D9EC86A09}">
      <dgm:prSet/>
      <dgm:spPr/>
      <dgm:t>
        <a:bodyPr/>
        <a:lstStyle/>
        <a:p>
          <a:endParaRPr lang="en-US"/>
        </a:p>
      </dgm:t>
    </dgm:pt>
    <dgm:pt modelId="{31E517E5-7B63-4F5E-AAB5-08BFEF916C0F}" type="sibTrans" cxnId="{C4EB00E7-7456-4774-8770-4F4D9EC86A09}">
      <dgm:prSet/>
      <dgm:spPr/>
      <dgm:t>
        <a:bodyPr/>
        <a:lstStyle/>
        <a:p>
          <a:endParaRPr lang="en-US"/>
        </a:p>
      </dgm:t>
    </dgm:pt>
    <dgm:pt modelId="{93E210C4-DC52-405D-944A-F6E365C8236F}">
      <dgm:prSet phldrT="[Text]"/>
      <dgm:spPr/>
      <dgm:t>
        <a:bodyPr/>
        <a:lstStyle/>
        <a:p>
          <a:r>
            <a:rPr lang="en-US" b="1" u="sng" dirty="0" smtClean="0"/>
            <a:t>Debit Cards</a:t>
          </a:r>
          <a:endParaRPr lang="en-US" b="1" u="sng" dirty="0"/>
        </a:p>
      </dgm:t>
    </dgm:pt>
    <dgm:pt modelId="{C6B2B81E-05D6-4266-B54C-3299FE6097BA}" type="parTrans" cxnId="{68F7B245-191A-4EB3-8C50-AB154B9C7B51}">
      <dgm:prSet/>
      <dgm:spPr/>
      <dgm:t>
        <a:bodyPr/>
        <a:lstStyle/>
        <a:p>
          <a:endParaRPr lang="en-US"/>
        </a:p>
      </dgm:t>
    </dgm:pt>
    <dgm:pt modelId="{504E4DB3-A738-41AA-A26E-2AA36B3A0F23}" type="sibTrans" cxnId="{68F7B245-191A-4EB3-8C50-AB154B9C7B51}">
      <dgm:prSet/>
      <dgm:spPr/>
      <dgm:t>
        <a:bodyPr/>
        <a:lstStyle/>
        <a:p>
          <a:endParaRPr lang="en-US"/>
        </a:p>
      </dgm:t>
    </dgm:pt>
    <dgm:pt modelId="{81ACCD78-6274-4337-8117-3443AEBA6BF4}">
      <dgm:prSet phldrT="[Text]"/>
      <dgm:spPr/>
      <dgm:t>
        <a:bodyPr/>
        <a:lstStyle/>
        <a:p>
          <a:r>
            <a:rPr lang="en-US" dirty="0" smtClean="0"/>
            <a:t>Instant withdrawal of funds, can only spend the money you have</a:t>
          </a:r>
          <a:endParaRPr lang="en-US" dirty="0"/>
        </a:p>
      </dgm:t>
    </dgm:pt>
    <dgm:pt modelId="{A3EEBE2F-2F8D-4954-A797-4CE406AB971E}" type="parTrans" cxnId="{002CD12E-C701-4C5C-B831-86B0373D36FD}">
      <dgm:prSet/>
      <dgm:spPr/>
      <dgm:t>
        <a:bodyPr/>
        <a:lstStyle/>
        <a:p>
          <a:endParaRPr lang="en-US"/>
        </a:p>
      </dgm:t>
    </dgm:pt>
    <dgm:pt modelId="{D1C928EE-E8C1-4A32-BA4B-EB79C332B72F}" type="sibTrans" cxnId="{002CD12E-C701-4C5C-B831-86B0373D36FD}">
      <dgm:prSet/>
      <dgm:spPr/>
      <dgm:t>
        <a:bodyPr/>
        <a:lstStyle/>
        <a:p>
          <a:endParaRPr lang="en-US"/>
        </a:p>
      </dgm:t>
    </dgm:pt>
    <dgm:pt modelId="{75604D7F-753B-44F9-9D7E-228FDB206C66}">
      <dgm:prSet phldrT="[Text]"/>
      <dgm:spPr/>
      <dgm:t>
        <a:bodyPr/>
        <a:lstStyle/>
        <a:p>
          <a:r>
            <a:rPr lang="en-US" b="1" u="sng" dirty="0" smtClean="0"/>
            <a:t>Stored Value Cards</a:t>
          </a:r>
          <a:endParaRPr lang="en-US" b="1" u="sng" dirty="0"/>
        </a:p>
      </dgm:t>
    </dgm:pt>
    <dgm:pt modelId="{AC95173B-141C-4E2E-9ADF-3956F87B9F62}" type="parTrans" cxnId="{1CD2149A-8182-4C30-8491-B2192DD2A6AA}">
      <dgm:prSet/>
      <dgm:spPr/>
      <dgm:t>
        <a:bodyPr/>
        <a:lstStyle/>
        <a:p>
          <a:endParaRPr lang="en-US"/>
        </a:p>
      </dgm:t>
    </dgm:pt>
    <dgm:pt modelId="{26A13824-BA02-4B15-A93D-E5E227B641CF}" type="sibTrans" cxnId="{1CD2149A-8182-4C30-8491-B2192DD2A6AA}">
      <dgm:prSet/>
      <dgm:spPr/>
      <dgm:t>
        <a:bodyPr/>
        <a:lstStyle/>
        <a:p>
          <a:endParaRPr lang="en-US"/>
        </a:p>
      </dgm:t>
    </dgm:pt>
    <dgm:pt modelId="{5AEDAD8A-A724-426C-9A1F-AEFD3957B695}">
      <dgm:prSet phldrT="[Text]"/>
      <dgm:spPr/>
      <dgm:t>
        <a:bodyPr/>
        <a:lstStyle/>
        <a:p>
          <a:r>
            <a:rPr lang="en-US" dirty="0" smtClean="0"/>
            <a:t>ex. Transit cards, gift cards, telephone cards</a:t>
          </a:r>
          <a:endParaRPr lang="en-US" dirty="0"/>
        </a:p>
      </dgm:t>
    </dgm:pt>
    <dgm:pt modelId="{9A71A0BC-F362-4A6B-B22B-886B834D7249}" type="parTrans" cxnId="{46E4E16F-D99F-4B4B-BAC3-F536BDBCC478}">
      <dgm:prSet/>
      <dgm:spPr/>
      <dgm:t>
        <a:bodyPr/>
        <a:lstStyle/>
        <a:p>
          <a:endParaRPr lang="en-US"/>
        </a:p>
      </dgm:t>
    </dgm:pt>
    <dgm:pt modelId="{88BC4787-6B8D-4556-A013-F66AE3B2DB9B}" type="sibTrans" cxnId="{46E4E16F-D99F-4B4B-BAC3-F536BDBCC478}">
      <dgm:prSet/>
      <dgm:spPr/>
      <dgm:t>
        <a:bodyPr/>
        <a:lstStyle/>
        <a:p>
          <a:endParaRPr lang="en-US"/>
        </a:p>
      </dgm:t>
    </dgm:pt>
    <dgm:pt modelId="{D9C2DF87-5391-420A-AC4B-E3794AA1CD8B}" type="pres">
      <dgm:prSet presAssocID="{69B51D91-8282-4AEE-A3A0-402770F44A8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CE1C53-E540-4189-8807-DDCAFFFA6147}" type="pres">
      <dgm:prSet presAssocID="{0BBA6A88-FDBF-4370-8268-8022E1A4E3B3}" presName="compNode" presStyleCnt="0"/>
      <dgm:spPr/>
    </dgm:pt>
    <dgm:pt modelId="{29FB1D8F-1152-4277-A262-9AAF760B4DF7}" type="pres">
      <dgm:prSet presAssocID="{0BBA6A88-FDBF-4370-8268-8022E1A4E3B3}" presName="aNode" presStyleLbl="bgShp" presStyleIdx="0" presStyleCnt="3"/>
      <dgm:spPr/>
      <dgm:t>
        <a:bodyPr/>
        <a:lstStyle/>
        <a:p>
          <a:endParaRPr lang="en-US"/>
        </a:p>
      </dgm:t>
    </dgm:pt>
    <dgm:pt modelId="{4AE24775-BC77-4F1A-AB6D-7A8937CD4A14}" type="pres">
      <dgm:prSet presAssocID="{0BBA6A88-FDBF-4370-8268-8022E1A4E3B3}" presName="textNode" presStyleLbl="bgShp" presStyleIdx="0" presStyleCnt="3"/>
      <dgm:spPr/>
      <dgm:t>
        <a:bodyPr/>
        <a:lstStyle/>
        <a:p>
          <a:endParaRPr lang="en-US"/>
        </a:p>
      </dgm:t>
    </dgm:pt>
    <dgm:pt modelId="{E6B3F901-1E3D-44A3-A377-DC8B6DB57CAD}" type="pres">
      <dgm:prSet presAssocID="{0BBA6A88-FDBF-4370-8268-8022E1A4E3B3}" presName="compChildNode" presStyleCnt="0"/>
      <dgm:spPr/>
    </dgm:pt>
    <dgm:pt modelId="{58732601-6475-4E7E-BE1D-F08B319BE367}" type="pres">
      <dgm:prSet presAssocID="{0BBA6A88-FDBF-4370-8268-8022E1A4E3B3}" presName="theInnerList" presStyleCnt="0"/>
      <dgm:spPr/>
    </dgm:pt>
    <dgm:pt modelId="{1D12F82F-CFDD-4B72-B648-AA27AA20A2C4}" type="pres">
      <dgm:prSet presAssocID="{1028878E-A878-43D1-BE7E-115FFF4EF2A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2A3EF-3E96-4353-A304-D514FF0CA4C6}" type="pres">
      <dgm:prSet presAssocID="{0BBA6A88-FDBF-4370-8268-8022E1A4E3B3}" presName="aSpace" presStyleCnt="0"/>
      <dgm:spPr/>
    </dgm:pt>
    <dgm:pt modelId="{BEF9F5A7-70D6-4AE2-85A1-E3EAED286A84}" type="pres">
      <dgm:prSet presAssocID="{93E210C4-DC52-405D-944A-F6E365C8236F}" presName="compNode" presStyleCnt="0"/>
      <dgm:spPr/>
    </dgm:pt>
    <dgm:pt modelId="{2BA031DE-4554-44E5-80FD-0292E66F16DC}" type="pres">
      <dgm:prSet presAssocID="{93E210C4-DC52-405D-944A-F6E365C8236F}" presName="aNode" presStyleLbl="bgShp" presStyleIdx="1" presStyleCnt="3"/>
      <dgm:spPr/>
      <dgm:t>
        <a:bodyPr/>
        <a:lstStyle/>
        <a:p>
          <a:endParaRPr lang="en-US"/>
        </a:p>
      </dgm:t>
    </dgm:pt>
    <dgm:pt modelId="{EF04F2A6-0B4A-4A7E-8468-2814AB064EDC}" type="pres">
      <dgm:prSet presAssocID="{93E210C4-DC52-405D-944A-F6E365C8236F}" presName="textNode" presStyleLbl="bgShp" presStyleIdx="1" presStyleCnt="3"/>
      <dgm:spPr/>
      <dgm:t>
        <a:bodyPr/>
        <a:lstStyle/>
        <a:p>
          <a:endParaRPr lang="en-US"/>
        </a:p>
      </dgm:t>
    </dgm:pt>
    <dgm:pt modelId="{7F82A6B0-A610-406C-BB13-0AF9EB49980D}" type="pres">
      <dgm:prSet presAssocID="{93E210C4-DC52-405D-944A-F6E365C8236F}" presName="compChildNode" presStyleCnt="0"/>
      <dgm:spPr/>
    </dgm:pt>
    <dgm:pt modelId="{367835F9-54E3-44B1-B996-3FBE18F3DBC2}" type="pres">
      <dgm:prSet presAssocID="{93E210C4-DC52-405D-944A-F6E365C8236F}" presName="theInnerList" presStyleCnt="0"/>
      <dgm:spPr/>
    </dgm:pt>
    <dgm:pt modelId="{07471BBB-47E2-4019-BF34-33A4D6C98FFD}" type="pres">
      <dgm:prSet presAssocID="{81ACCD78-6274-4337-8117-3443AEBA6BF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750EB-AE78-4836-A25E-7C50FCA9BD5B}" type="pres">
      <dgm:prSet presAssocID="{93E210C4-DC52-405D-944A-F6E365C8236F}" presName="aSpace" presStyleCnt="0"/>
      <dgm:spPr/>
    </dgm:pt>
    <dgm:pt modelId="{C463FE82-2F06-478A-AEE3-79926E8995BA}" type="pres">
      <dgm:prSet presAssocID="{75604D7F-753B-44F9-9D7E-228FDB206C66}" presName="compNode" presStyleCnt="0"/>
      <dgm:spPr/>
    </dgm:pt>
    <dgm:pt modelId="{DD88509F-0F38-4F14-ADCB-3C9A72776F84}" type="pres">
      <dgm:prSet presAssocID="{75604D7F-753B-44F9-9D7E-228FDB206C66}" presName="aNode" presStyleLbl="bgShp" presStyleIdx="2" presStyleCnt="3"/>
      <dgm:spPr/>
      <dgm:t>
        <a:bodyPr/>
        <a:lstStyle/>
        <a:p>
          <a:endParaRPr lang="en-US"/>
        </a:p>
      </dgm:t>
    </dgm:pt>
    <dgm:pt modelId="{C5795673-AD87-4F12-8913-46D7DF80BB89}" type="pres">
      <dgm:prSet presAssocID="{75604D7F-753B-44F9-9D7E-228FDB206C66}" presName="textNode" presStyleLbl="bgShp" presStyleIdx="2" presStyleCnt="3"/>
      <dgm:spPr/>
      <dgm:t>
        <a:bodyPr/>
        <a:lstStyle/>
        <a:p>
          <a:endParaRPr lang="en-US"/>
        </a:p>
      </dgm:t>
    </dgm:pt>
    <dgm:pt modelId="{9B1A89E4-A0E4-4E76-86FD-3571CAD1C294}" type="pres">
      <dgm:prSet presAssocID="{75604D7F-753B-44F9-9D7E-228FDB206C66}" presName="compChildNode" presStyleCnt="0"/>
      <dgm:spPr/>
    </dgm:pt>
    <dgm:pt modelId="{5BB79E75-8C7C-4C3A-864F-7F557851E9B6}" type="pres">
      <dgm:prSet presAssocID="{75604D7F-753B-44F9-9D7E-228FDB206C66}" presName="theInnerList" presStyleCnt="0"/>
      <dgm:spPr/>
    </dgm:pt>
    <dgm:pt modelId="{3397CC3C-F0CB-494D-80D9-1B4CFDDE8855}" type="pres">
      <dgm:prSet presAssocID="{5AEDAD8A-A724-426C-9A1F-AEFD3957B69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C310A4-90E8-4137-B426-A247AFDECB95}" type="presOf" srcId="{75604D7F-753B-44F9-9D7E-228FDB206C66}" destId="{DD88509F-0F38-4F14-ADCB-3C9A72776F84}" srcOrd="0" destOrd="0" presId="urn:microsoft.com/office/officeart/2005/8/layout/lProcess2"/>
    <dgm:cxn modelId="{7A233BBD-2F83-4340-9F08-AFBAA23D66B2}" type="presOf" srcId="{75604D7F-753B-44F9-9D7E-228FDB206C66}" destId="{C5795673-AD87-4F12-8913-46D7DF80BB89}" srcOrd="1" destOrd="0" presId="urn:microsoft.com/office/officeart/2005/8/layout/lProcess2"/>
    <dgm:cxn modelId="{46E4E16F-D99F-4B4B-BAC3-F536BDBCC478}" srcId="{75604D7F-753B-44F9-9D7E-228FDB206C66}" destId="{5AEDAD8A-A724-426C-9A1F-AEFD3957B695}" srcOrd="0" destOrd="0" parTransId="{9A71A0BC-F362-4A6B-B22B-886B834D7249}" sibTransId="{88BC4787-6B8D-4556-A013-F66AE3B2DB9B}"/>
    <dgm:cxn modelId="{87B38529-3B5C-40D0-A7D7-83E5F305ECFF}" type="presOf" srcId="{0BBA6A88-FDBF-4370-8268-8022E1A4E3B3}" destId="{4AE24775-BC77-4F1A-AB6D-7A8937CD4A14}" srcOrd="1" destOrd="0" presId="urn:microsoft.com/office/officeart/2005/8/layout/lProcess2"/>
    <dgm:cxn modelId="{1D01ED9F-7790-4449-9C08-C1AA622CED3C}" type="presOf" srcId="{81ACCD78-6274-4337-8117-3443AEBA6BF4}" destId="{07471BBB-47E2-4019-BF34-33A4D6C98FFD}" srcOrd="0" destOrd="0" presId="urn:microsoft.com/office/officeart/2005/8/layout/lProcess2"/>
    <dgm:cxn modelId="{002CD12E-C701-4C5C-B831-86B0373D36FD}" srcId="{93E210C4-DC52-405D-944A-F6E365C8236F}" destId="{81ACCD78-6274-4337-8117-3443AEBA6BF4}" srcOrd="0" destOrd="0" parTransId="{A3EEBE2F-2F8D-4954-A797-4CE406AB971E}" sibTransId="{D1C928EE-E8C1-4A32-BA4B-EB79C332B72F}"/>
    <dgm:cxn modelId="{056F1E3F-0C93-44B3-A957-B24E294DDB60}" type="presOf" srcId="{69B51D91-8282-4AEE-A3A0-402770F44A8B}" destId="{D9C2DF87-5391-420A-AC4B-E3794AA1CD8B}" srcOrd="0" destOrd="0" presId="urn:microsoft.com/office/officeart/2005/8/layout/lProcess2"/>
    <dgm:cxn modelId="{FE219AD3-DC2F-4C8B-9DC0-D98572CF33E0}" type="presOf" srcId="{93E210C4-DC52-405D-944A-F6E365C8236F}" destId="{EF04F2A6-0B4A-4A7E-8468-2814AB064EDC}" srcOrd="1" destOrd="0" presId="urn:microsoft.com/office/officeart/2005/8/layout/lProcess2"/>
    <dgm:cxn modelId="{2C70CE53-F5BA-458F-A75B-49C00DEF58D5}" type="presOf" srcId="{93E210C4-DC52-405D-944A-F6E365C8236F}" destId="{2BA031DE-4554-44E5-80FD-0292E66F16DC}" srcOrd="0" destOrd="0" presId="urn:microsoft.com/office/officeart/2005/8/layout/lProcess2"/>
    <dgm:cxn modelId="{11D78CE3-7484-4A96-871C-89A15DBCA4A5}" type="presOf" srcId="{5AEDAD8A-A724-426C-9A1F-AEFD3957B695}" destId="{3397CC3C-F0CB-494D-80D9-1B4CFDDE8855}" srcOrd="0" destOrd="0" presId="urn:microsoft.com/office/officeart/2005/8/layout/lProcess2"/>
    <dgm:cxn modelId="{5BE355C2-8E2D-4D56-9098-94AEE42A31F8}" srcId="{69B51D91-8282-4AEE-A3A0-402770F44A8B}" destId="{0BBA6A88-FDBF-4370-8268-8022E1A4E3B3}" srcOrd="0" destOrd="0" parTransId="{B9FB9184-4FC9-4D2F-A2BB-B0AF9F4C4C3D}" sibTransId="{0ACA6810-D825-4C71-93F5-0FFA540BADAC}"/>
    <dgm:cxn modelId="{C4EB00E7-7456-4774-8770-4F4D9EC86A09}" srcId="{0BBA6A88-FDBF-4370-8268-8022E1A4E3B3}" destId="{1028878E-A878-43D1-BE7E-115FFF4EF2A1}" srcOrd="0" destOrd="0" parTransId="{D119A4DA-30DC-4501-B7F6-D077CFAA55D9}" sibTransId="{31E517E5-7B63-4F5E-AAB5-08BFEF916C0F}"/>
    <dgm:cxn modelId="{596EF66F-2ABA-468B-9EFA-FD2637C928EC}" type="presOf" srcId="{1028878E-A878-43D1-BE7E-115FFF4EF2A1}" destId="{1D12F82F-CFDD-4B72-B648-AA27AA20A2C4}" srcOrd="0" destOrd="0" presId="urn:microsoft.com/office/officeart/2005/8/layout/lProcess2"/>
    <dgm:cxn modelId="{1BF44692-675D-4444-9567-B75F485C5278}" type="presOf" srcId="{0BBA6A88-FDBF-4370-8268-8022E1A4E3B3}" destId="{29FB1D8F-1152-4277-A262-9AAF760B4DF7}" srcOrd="0" destOrd="0" presId="urn:microsoft.com/office/officeart/2005/8/layout/lProcess2"/>
    <dgm:cxn modelId="{68F7B245-191A-4EB3-8C50-AB154B9C7B51}" srcId="{69B51D91-8282-4AEE-A3A0-402770F44A8B}" destId="{93E210C4-DC52-405D-944A-F6E365C8236F}" srcOrd="1" destOrd="0" parTransId="{C6B2B81E-05D6-4266-B54C-3299FE6097BA}" sibTransId="{504E4DB3-A738-41AA-A26E-2AA36B3A0F23}"/>
    <dgm:cxn modelId="{1CD2149A-8182-4C30-8491-B2192DD2A6AA}" srcId="{69B51D91-8282-4AEE-A3A0-402770F44A8B}" destId="{75604D7F-753B-44F9-9D7E-228FDB206C66}" srcOrd="2" destOrd="0" parTransId="{AC95173B-141C-4E2E-9ADF-3956F87B9F62}" sibTransId="{26A13824-BA02-4B15-A93D-E5E227B641CF}"/>
    <dgm:cxn modelId="{C83A9A73-E974-46E9-8BCE-C952F081369B}" type="presParOf" srcId="{D9C2DF87-5391-420A-AC4B-E3794AA1CD8B}" destId="{A0CE1C53-E540-4189-8807-DDCAFFFA6147}" srcOrd="0" destOrd="0" presId="urn:microsoft.com/office/officeart/2005/8/layout/lProcess2"/>
    <dgm:cxn modelId="{B8B23676-3FB4-4563-B663-994F2D85D548}" type="presParOf" srcId="{A0CE1C53-E540-4189-8807-DDCAFFFA6147}" destId="{29FB1D8F-1152-4277-A262-9AAF760B4DF7}" srcOrd="0" destOrd="0" presId="urn:microsoft.com/office/officeart/2005/8/layout/lProcess2"/>
    <dgm:cxn modelId="{6AC9F1A5-B299-4AE7-B0E1-F844C1966DC9}" type="presParOf" srcId="{A0CE1C53-E540-4189-8807-DDCAFFFA6147}" destId="{4AE24775-BC77-4F1A-AB6D-7A8937CD4A14}" srcOrd="1" destOrd="0" presId="urn:microsoft.com/office/officeart/2005/8/layout/lProcess2"/>
    <dgm:cxn modelId="{C351B1C6-570C-4A2F-BD73-6C4A1CC86B76}" type="presParOf" srcId="{A0CE1C53-E540-4189-8807-DDCAFFFA6147}" destId="{E6B3F901-1E3D-44A3-A377-DC8B6DB57CAD}" srcOrd="2" destOrd="0" presId="urn:microsoft.com/office/officeart/2005/8/layout/lProcess2"/>
    <dgm:cxn modelId="{A1A103F9-50C1-4C98-8252-33461D20046C}" type="presParOf" srcId="{E6B3F901-1E3D-44A3-A377-DC8B6DB57CAD}" destId="{58732601-6475-4E7E-BE1D-F08B319BE367}" srcOrd="0" destOrd="0" presId="urn:microsoft.com/office/officeart/2005/8/layout/lProcess2"/>
    <dgm:cxn modelId="{72C868EA-A867-4671-8433-02A5707C9182}" type="presParOf" srcId="{58732601-6475-4E7E-BE1D-F08B319BE367}" destId="{1D12F82F-CFDD-4B72-B648-AA27AA20A2C4}" srcOrd="0" destOrd="0" presId="urn:microsoft.com/office/officeart/2005/8/layout/lProcess2"/>
    <dgm:cxn modelId="{0396C47C-176C-4D21-8CD4-C789BD26BC5E}" type="presParOf" srcId="{D9C2DF87-5391-420A-AC4B-E3794AA1CD8B}" destId="{D032A3EF-3E96-4353-A304-D514FF0CA4C6}" srcOrd="1" destOrd="0" presId="urn:microsoft.com/office/officeart/2005/8/layout/lProcess2"/>
    <dgm:cxn modelId="{26B02C7A-CE85-499B-AF96-969A347ED5AF}" type="presParOf" srcId="{D9C2DF87-5391-420A-AC4B-E3794AA1CD8B}" destId="{BEF9F5A7-70D6-4AE2-85A1-E3EAED286A84}" srcOrd="2" destOrd="0" presId="urn:microsoft.com/office/officeart/2005/8/layout/lProcess2"/>
    <dgm:cxn modelId="{F092E087-C073-4331-AB55-1EED54BEF81B}" type="presParOf" srcId="{BEF9F5A7-70D6-4AE2-85A1-E3EAED286A84}" destId="{2BA031DE-4554-44E5-80FD-0292E66F16DC}" srcOrd="0" destOrd="0" presId="urn:microsoft.com/office/officeart/2005/8/layout/lProcess2"/>
    <dgm:cxn modelId="{68E4741E-FCE9-4A24-8ABE-3B60DF9CE93E}" type="presParOf" srcId="{BEF9F5A7-70D6-4AE2-85A1-E3EAED286A84}" destId="{EF04F2A6-0B4A-4A7E-8468-2814AB064EDC}" srcOrd="1" destOrd="0" presId="urn:microsoft.com/office/officeart/2005/8/layout/lProcess2"/>
    <dgm:cxn modelId="{3EE424B7-E833-4451-8386-C91DF72F4ADB}" type="presParOf" srcId="{BEF9F5A7-70D6-4AE2-85A1-E3EAED286A84}" destId="{7F82A6B0-A610-406C-BB13-0AF9EB49980D}" srcOrd="2" destOrd="0" presId="urn:microsoft.com/office/officeart/2005/8/layout/lProcess2"/>
    <dgm:cxn modelId="{0C378173-483D-49BD-8667-F75887FC332F}" type="presParOf" srcId="{7F82A6B0-A610-406C-BB13-0AF9EB49980D}" destId="{367835F9-54E3-44B1-B996-3FBE18F3DBC2}" srcOrd="0" destOrd="0" presId="urn:microsoft.com/office/officeart/2005/8/layout/lProcess2"/>
    <dgm:cxn modelId="{F3D1C3EF-33A6-4C92-8781-EED9C5DCCAB8}" type="presParOf" srcId="{367835F9-54E3-44B1-B996-3FBE18F3DBC2}" destId="{07471BBB-47E2-4019-BF34-33A4D6C98FFD}" srcOrd="0" destOrd="0" presId="urn:microsoft.com/office/officeart/2005/8/layout/lProcess2"/>
    <dgm:cxn modelId="{3596FE12-5BB3-4F97-B152-3C7D79EFAFDC}" type="presParOf" srcId="{D9C2DF87-5391-420A-AC4B-E3794AA1CD8B}" destId="{217750EB-AE78-4836-A25E-7C50FCA9BD5B}" srcOrd="3" destOrd="0" presId="urn:microsoft.com/office/officeart/2005/8/layout/lProcess2"/>
    <dgm:cxn modelId="{DEE108C4-7F19-4AB4-AA1C-EA4F8F022637}" type="presParOf" srcId="{D9C2DF87-5391-420A-AC4B-E3794AA1CD8B}" destId="{C463FE82-2F06-478A-AEE3-79926E8995BA}" srcOrd="4" destOrd="0" presId="urn:microsoft.com/office/officeart/2005/8/layout/lProcess2"/>
    <dgm:cxn modelId="{BF5DB994-17C6-43AA-A356-8DA66D7D890F}" type="presParOf" srcId="{C463FE82-2F06-478A-AEE3-79926E8995BA}" destId="{DD88509F-0F38-4F14-ADCB-3C9A72776F84}" srcOrd="0" destOrd="0" presId="urn:microsoft.com/office/officeart/2005/8/layout/lProcess2"/>
    <dgm:cxn modelId="{C769571F-8B4E-47A9-B7A9-1811C48998FF}" type="presParOf" srcId="{C463FE82-2F06-478A-AEE3-79926E8995BA}" destId="{C5795673-AD87-4F12-8913-46D7DF80BB89}" srcOrd="1" destOrd="0" presId="urn:microsoft.com/office/officeart/2005/8/layout/lProcess2"/>
    <dgm:cxn modelId="{0776ED3A-5C2A-40B2-9350-C1CC97981A16}" type="presParOf" srcId="{C463FE82-2F06-478A-AEE3-79926E8995BA}" destId="{9B1A89E4-A0E4-4E76-86FD-3571CAD1C294}" srcOrd="2" destOrd="0" presId="urn:microsoft.com/office/officeart/2005/8/layout/lProcess2"/>
    <dgm:cxn modelId="{AA8CDC04-E4A2-41C4-8D44-15033D715711}" type="presParOf" srcId="{9B1A89E4-A0E4-4E76-86FD-3571CAD1C294}" destId="{5BB79E75-8C7C-4C3A-864F-7F557851E9B6}" srcOrd="0" destOrd="0" presId="urn:microsoft.com/office/officeart/2005/8/layout/lProcess2"/>
    <dgm:cxn modelId="{A64B90A2-E28A-4056-905E-0F52F658B8C0}" type="presParOf" srcId="{5BB79E75-8C7C-4C3A-864F-7F557851E9B6}" destId="{3397CC3C-F0CB-494D-80D9-1B4CFDDE885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0522C87-1DB9-43DD-9C00-4407954854AA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AE88EB5-6BCB-48E5-A25F-52138692E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2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C90C-E0F7-434C-847C-3BE8F03F8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A708-75F2-4108-A652-1E30B419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32B6-E48D-4AD1-B4F2-690258F1D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6D73-EC8F-4229-B280-8878213B2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CD88-8813-47AA-8828-9309C4B0D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B213-BFE2-425F-9562-9DA14686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E8889-699A-4722-8806-D54C53EE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EBBA-70CE-4211-988C-C37A7BDAA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A489-DF54-4471-8BDA-53E73DD2B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50A16-DBAC-48A5-A20C-A7CD1C087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744A-9A52-4094-A36A-2E8EECC0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0674AD-B216-4668-842D-138B38206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006600"/>
                </a:solidFill>
              </a:rPr>
              <a:t>Ch. 10 - $ MONEY $</a:t>
            </a: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228600" y="838200"/>
            <a:ext cx="8458200" cy="0"/>
          </a:xfrm>
          <a:prstGeom prst="line">
            <a:avLst/>
          </a:prstGeom>
          <a:noFill/>
          <a:ln w="889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Picture 9" descr="money_bag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152400"/>
            <a:ext cx="914400" cy="9144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33" name="Picture 11" descr="dollar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228600"/>
            <a:ext cx="8445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n1ENrVBc1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orldwide+currencies&amp;source=images&amp;cd=&amp;cad=rja&amp;docid=rW6pgo8H_D521M&amp;tbnid=s0JhYx5iKjfndM:&amp;ved=0CAUQjRw&amp;url=http://www.safecharge.com/en/currencies&amp;ei=JTB3UY-GOpHA4APgn4HgCQ&amp;bvm=bv.45580626,d.dmg&amp;psig=AFQjCNEnx9mJQ1FIerV_vAnckRL1oW7arQ&amp;ust=136685196170977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worldwide+currencies&amp;source=images&amp;cd=&amp;cad=rja&amp;docid=T_EoroaYAsriDM&amp;tbnid=UTLLdQ5c1oJDmM:&amp;ved=0CAUQjRw&amp;url=http://www.amillionlives.net/currency-exchange-calculator-calculating-the-currency-rates.html&amp;ei=QDB3UdH4K5HA4APgn4HgCQ&amp;bvm=bv.45580626,d.dmg&amp;psig=AFQjCNEnx9mJQ1FIerV_vAnckRL1oW7arQ&amp;ust=136685196170977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money+in+a+wheelbarrow+germany&amp;source=images&amp;cd=&amp;cad=rja&amp;docid=f9abNDOuzUQbCM&amp;tbnid=ViFWJjM3oVOTYM:&amp;ved=0CAUQjRw&amp;url=http://www.investoruprising.com/messages.asp?piddl_msgthreadid=239933&amp;ei=esR3Uc_RKInX0gHbtoHgDA&amp;bvm=bv.45645796,d.dmQ&amp;psig=AFQjCNG8h70Owu3NwRscmrhenVNojgtLVw&amp;ust=136688997380092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o5b618iV3tM" TargetMode="External"/><Relationship Id="rId4" Type="http://schemas.openxmlformats.org/officeDocument/2006/relationships/hyperlink" Target="http://www.youtube.com/watch?v=WI1i5yhwOz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/url?sa=i&amp;rct=j&amp;q=&amp;esrc=s&amp;frm=1&amp;source=images&amp;cd=&amp;cad=rja&amp;docid=JVzBifv2mriEmM&amp;tbnid=ncfVtmd0lDC6NM:&amp;ved=0CAUQjRw&amp;url=http://www.brennanscatering.com/Merchant2/merchant.mvc?Screen=PROD&amp;Product_Code=PLB&amp;Category_Code=B4&amp;ei=8tZ8UpzbKOTlsATPk4CABw&amp;bvm=bv.56146854,d.cWc&amp;psig=AFQjCNH9CDwGtee0y76fSegEengHUCbRZQ&amp;ust=13839995998158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value+of+us+dollar&amp;source=images&amp;cd=&amp;cad=rja&amp;docid=DyQsp7ZIZZLxWM&amp;tbnid=fJm0XMIVdex-PM:&amp;ved=0CAUQjRw&amp;url=http://www.la.org.au/opinion/210311/global-imbalances-and-collapse-us-dollar&amp;ei=ny93UdbMD5Wz4APUz4GQBQ&amp;bvm=bv.45580626,d.dmg&amp;psig=AFQjCNF6RHvtLBsksUkNnDvKAYgusXAVmA&amp;ust=136685185953507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VhN0vc_LMXDdFM&amp;tbnid=WYFqU_HCo-xg_M:&amp;ved=0CAUQjRw&amp;url=http://icezen.com/introduction-to-banking-services-in-india/&amp;ei=a5OCUsiWLImssQTR2YHQDg&amp;bvm=bv.56343320,d.cWc&amp;psig=AFQjCNFGgKlMIOLQ3lgNaHV2-xWpfJ3XGA&amp;ust=138437551439063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-EvmdXdjLhlGRM&amp;tbnid=md0tZWd1KaP7bM:&amp;ved=0CAUQjRw&amp;url=http://www.fdic.gov/deposit/deposits/dis/&amp;ei=sld9UpS-M_SmsQS7xIDgDQ&amp;bvm=bv.56146854,d.dmg&amp;psig=AFQjCNEqHe18T5ccfgvhl7HjPMp56i6C-w&amp;ust=1384032559360572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money+in+a+wheelbarrow+germany&amp;source=images&amp;cd=&amp;cad=rja&amp;docid=f9abNDOuzUQbCM&amp;tbnid=ViFWJjM3oVOTYM:&amp;ved=0CAUQjRw&amp;url=http://www.investoruprising.com/messages.asp?piddl_msgthreadid=239933&amp;ei=esR3Uc_RKInX0gHbtoHgDA&amp;bvm=bv.45645796,d.dmQ&amp;psig=AFQjCNG8h70Owu3NwRscmrhenVNojgtLVw&amp;ust=136688997380092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IL8Lmz6If19r8M&amp;tbnid=zwnzUvnitZ5xJM:&amp;ved=0CAUQjRw&amp;url=http://2012books.lardbucket.org/books/macroeconomics-principles-v1.0/s12-03-the-federal-reserve-system.html&amp;ei=EQeFUsrsK6bPsASe54GADA&amp;bvm=bv.56343320,d.dmg&amp;psig=AFQjCNF3gCvcsPUvqE1Qp-QwYmie9DrwCA&amp;ust=138453616842608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canandaigua+national+bank&amp;source=images&amp;cd=&amp;cad=rja&amp;docid=kcNOuV7RrwgvoM&amp;tbnid=UIupbduwPO4fuM:&amp;ved=0CAUQjRw&amp;url=https://www.ppcsales.com/banks.aspx&amp;ei=2uN5Uc_GHujj4AO3pYGgDQ&amp;bvm=bv.45645796,d.dmg&amp;psig=AFQjCNHskTA7ZR7tcyHtmGjhgmx8hhdACQ&amp;ust=1367029069282540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oogle.com/url?sa=i&amp;rct=j&amp;q=esl+bank&amp;source=images&amp;cd=&amp;cad=rja&amp;docid=pBJCid5pksOrMM&amp;tbnid=l3nYiuWvzdpmhM:&amp;ved=0CAUQjRw&amp;url=http://www.iappfind.com/app/470256911&amp;ei=GON5UYytCvPi4APLpYG4Cg&amp;bvm=bv.45645796,d.dmg&amp;psig=AFQjCNGYv5Y-aRSDQbhdpML1h9Y9sEvq8g&amp;ust=1367028879689408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wmf"/><Relationship Id="rId2" Type="http://schemas.openxmlformats.org/officeDocument/2006/relationships/hyperlink" Target="http://www.google.com/url?sa=i&amp;rct=j&amp;q=ipod&amp;source=images&amp;cd=&amp;cad=rja&amp;docid=M82ReS7LlrcbyM&amp;tbnid=e-ZHypT6k906CM:&amp;ved=0CAUQjRw&amp;url=http://www.technobuffalo.com/2012/09/12/ipod-touch-set-for-biggest-upgrade-ever-says-analyst/&amp;ei=5OB3UY6LFsHD0QHYhIEo&amp;bvm=bv.45645796,d.dmQ&amp;psig=AFQjCNF5cihT-p7cUIr3r4Z2vN1ihXmYJQ&amp;ust=136689724859963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hyperlink" Target="http://www.google.com/url?sa=i&amp;rct=j&amp;q=mcchiken+&amp;source=images&amp;cd=&amp;cad=rja&amp;docid=PRZv-bnMcw-ZLM&amp;tbnid=uosL1BIzJJuG9M:&amp;ved=0CAUQjRw&amp;url=http://www.mcdonalds.com/us/en/food/product_nutrition.chicken.291.mcchicken-.html&amp;ei=PuF3UeWmI_TU0gHa3YDQCg&amp;bvm=bv.45645796,d.dmQ&amp;psig=AFQjCNHSkB8tnw3B3O-3bC2wnRgYv2afPQ&amp;ust=136689734106841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Chapter 10: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Money and The Banking System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692121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Physical Properties of </a:t>
            </a:r>
            <a:r>
              <a:rPr lang="en-US" sz="3200" dirty="0"/>
              <a:t>Money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819400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Durability – </a:t>
            </a:r>
            <a:r>
              <a:rPr lang="en-US" sz="2400" dirty="0" smtClean="0"/>
              <a:t>money needs to be durable and sturdy enough to last through many transactions</a:t>
            </a:r>
            <a:endParaRPr lang="en-US" sz="2400" dirty="0"/>
          </a:p>
        </p:txBody>
      </p:sp>
      <p:pic>
        <p:nvPicPr>
          <p:cNvPr id="5129" name="Picture 13" descr="em460_give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2730500" cy="32766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68130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Physical Properties of </a:t>
            </a:r>
            <a:r>
              <a:rPr lang="en-US" sz="3200" dirty="0"/>
              <a:t>Money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28600" y="2547655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smtClean="0"/>
              <a:t>Portability –</a:t>
            </a:r>
            <a:r>
              <a:rPr lang="en-US" sz="2400" dirty="0" smtClean="0"/>
              <a:t> Money needs to be small, light, and easy to carry.</a:t>
            </a:r>
          </a:p>
          <a:p>
            <a:endParaRPr lang="en-US" sz="2400" u="sng" dirty="0"/>
          </a:p>
          <a:p>
            <a:r>
              <a:rPr lang="en-US" sz="2400" u="sng" dirty="0" smtClean="0"/>
              <a:t>Ex: dollar bills v. cattle </a:t>
            </a:r>
            <a:endParaRPr lang="en-US" sz="2400" u="sng" dirty="0"/>
          </a:p>
        </p:txBody>
      </p:sp>
      <p:pic>
        <p:nvPicPr>
          <p:cNvPr id="5129" name="Picture 13" descr="em460_give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2730500" cy="32766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78578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Physical Properties </a:t>
            </a:r>
            <a:r>
              <a:rPr lang="en-US" sz="3200" dirty="0"/>
              <a:t>of Money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90848" y="2628404"/>
            <a:ext cx="449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smtClean="0"/>
              <a:t>Divisibility – </a:t>
            </a:r>
            <a:r>
              <a:rPr lang="en-US" sz="2400" dirty="0" smtClean="0"/>
              <a:t>Money should also be divisible so that change can be made.</a:t>
            </a:r>
          </a:p>
          <a:p>
            <a:endParaRPr lang="en-US" sz="2400" u="sng" dirty="0"/>
          </a:p>
          <a:p>
            <a:r>
              <a:rPr lang="en-US" sz="2400" u="sng" dirty="0" smtClean="0"/>
              <a:t>Ex: coins for change</a:t>
            </a:r>
            <a:endParaRPr lang="en-US" sz="2400" u="sng" dirty="0"/>
          </a:p>
        </p:txBody>
      </p:sp>
      <p:pic>
        <p:nvPicPr>
          <p:cNvPr id="5129" name="Picture 13" descr="em460_give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2730500" cy="32766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97287" y="5144869"/>
            <a:ext cx="3887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3"/>
              </a:rPr>
              <a:t>Canadian Penny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507763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Physical Properties </a:t>
            </a:r>
            <a:r>
              <a:rPr lang="en-US" sz="3200" dirty="0"/>
              <a:t>of Money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28600" y="2743200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smtClean="0"/>
              <a:t>Uniformity- </a:t>
            </a:r>
            <a:r>
              <a:rPr lang="en-US" sz="2400" dirty="0" smtClean="0"/>
              <a:t>Money must be uniform, or contain markings that make it identifiable and unique</a:t>
            </a:r>
            <a:endParaRPr lang="en-US" sz="2400" u="sng" dirty="0"/>
          </a:p>
        </p:txBody>
      </p:sp>
      <p:pic>
        <p:nvPicPr>
          <p:cNvPr id="5129" name="Picture 13" descr="em460_give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2730500" cy="32766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4" descr="http://www.safecharge.com/media/images/currency.jpg">
            <a:hlinkClick r:id="rId3"/>
          </p:cNvPr>
          <p:cNvPicPr>
            <a:picLocks noChangeAspect="1" noChangeArrowheads="1"/>
          </p:cNvPicPr>
          <p:nvPr/>
        </p:nvPicPr>
        <p:blipFill>
          <a:blip cstate="print"/>
          <a:srcRect l="7843" t="1980" r="5882"/>
          <a:stretch>
            <a:fillRect/>
          </a:stretch>
        </p:blipFill>
        <p:spPr bwMode="auto">
          <a:xfrm>
            <a:off x="211428" y="4773215"/>
            <a:ext cx="1447800" cy="2035969"/>
          </a:xfrm>
          <a:prstGeom prst="rect">
            <a:avLst/>
          </a:prstGeom>
          <a:noFill/>
        </p:spPr>
      </p:pic>
      <p:pic>
        <p:nvPicPr>
          <p:cNvPr id="6" name="Picture 6" descr="http://www.amillionlives.net/wp-content/uploads/2011/09/Currency-Exchange-Calcula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000" t="18333" r="22500"/>
          <a:stretch>
            <a:fillRect/>
          </a:stretch>
        </p:blipFill>
        <p:spPr bwMode="auto">
          <a:xfrm>
            <a:off x="1905000" y="4969367"/>
            <a:ext cx="2974250" cy="1643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1479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Economic Properties </a:t>
            </a:r>
            <a:r>
              <a:rPr lang="en-US" sz="3200" dirty="0"/>
              <a:t>of Money</a:t>
            </a:r>
          </a:p>
        </p:txBody>
      </p:sp>
      <p:pic>
        <p:nvPicPr>
          <p:cNvPr id="5129" name="Picture 13" descr="em460_give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2730500" cy="32766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2904" y="2569335"/>
            <a:ext cx="4511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smtClean="0"/>
              <a:t>Stability of Value –</a:t>
            </a:r>
            <a:r>
              <a:rPr lang="en-US" sz="2400" dirty="0" smtClean="0"/>
              <a:t> </a:t>
            </a:r>
            <a:r>
              <a:rPr lang="en-US" sz="2400" dirty="0" smtClean="0"/>
              <a:t>Money’s </a:t>
            </a:r>
            <a:r>
              <a:rPr lang="en-US" sz="2400" dirty="0" smtClean="0"/>
              <a:t>purchasing power, or value should be stable</a:t>
            </a:r>
          </a:p>
          <a:p>
            <a:endParaRPr lang="en-US" sz="2400" u="sng" dirty="0"/>
          </a:p>
          <a:p>
            <a:r>
              <a:rPr lang="en-US" sz="2400" u="sng" dirty="0" smtClean="0"/>
              <a:t>Ex: value </a:t>
            </a:r>
            <a:r>
              <a:rPr lang="en-US" sz="2400" u="sng" dirty="0" smtClean="0"/>
              <a:t>of a dollar bill shouldn’t change rapidly or fluctuate rapidly </a:t>
            </a:r>
            <a:r>
              <a:rPr lang="en-US" sz="2400" u="sng" smtClean="0"/>
              <a:t>(hyper-inflation)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93933006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9597" y="1676399"/>
            <a:ext cx="5820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Economic Properties </a:t>
            </a:r>
            <a:r>
              <a:rPr lang="en-US" sz="3200" dirty="0"/>
              <a:t>of Money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84572" y="2575775"/>
            <a:ext cx="46922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smtClean="0"/>
              <a:t>Limited Supply – </a:t>
            </a:r>
            <a:r>
              <a:rPr lang="en-US" sz="2400" dirty="0" smtClean="0"/>
              <a:t>money must be scarce to have any value – when the supply of money exceeds demand it loses value</a:t>
            </a:r>
            <a:endParaRPr lang="en-US" sz="2400" u="sng" dirty="0"/>
          </a:p>
        </p:txBody>
      </p:sp>
      <p:pic>
        <p:nvPicPr>
          <p:cNvPr id="1026" name="Picture 2" descr="http://www.howieunveilsgodsshield.com/WeimarRepublicHyperinflationTimeline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743200" cy="37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4"/>
          </p:cNvPr>
          <p:cNvSpPr/>
          <p:nvPr/>
        </p:nvSpPr>
        <p:spPr>
          <a:xfrm>
            <a:off x="4572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hlinkClick r:id="rId5"/>
              </a:rPr>
              <a:t>Inflation Example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568094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Economic Properties </a:t>
            </a:r>
            <a:r>
              <a:rPr lang="en-US" sz="3200" dirty="0"/>
              <a:t>of Money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152400" y="2551991"/>
            <a:ext cx="464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smtClean="0"/>
              <a:t>Acceptability – </a:t>
            </a:r>
            <a:r>
              <a:rPr lang="en-US" sz="2400" dirty="0" smtClean="0"/>
              <a:t>people who use money have to agree that it is a valid medium of exchange, or that it is acceptable way of payment</a:t>
            </a:r>
            <a:endParaRPr lang="en-US" sz="2400" u="sng" dirty="0"/>
          </a:p>
        </p:txBody>
      </p:sp>
      <p:pic>
        <p:nvPicPr>
          <p:cNvPr id="5129" name="Picture 13" descr="em460_give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2730500" cy="32766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7282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12665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4148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Type of Money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Source of Value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Potential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Advantage’s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Potential Negative’s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Commodity Money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7030A0"/>
                          </a:solidFill>
                        </a:rPr>
                        <a:t>Value from the type of material from which it is  composed</a:t>
                      </a:r>
                      <a:endParaRPr lang="en-US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7030A0"/>
                          </a:solidFill>
                        </a:rPr>
                        <a:t>Places value on resources,</a:t>
                      </a:r>
                      <a:r>
                        <a:rPr lang="en-US" sz="1800" b="0" baseline="0" dirty="0" smtClean="0">
                          <a:solidFill>
                            <a:srgbClr val="7030A0"/>
                          </a:solidFill>
                        </a:rPr>
                        <a:t> which can be provided by groups of people for people</a:t>
                      </a:r>
                      <a:endParaRPr lang="en-US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7030A0"/>
                          </a:solidFill>
                        </a:rPr>
                        <a:t>Transporting such goods and services can</a:t>
                      </a:r>
                      <a:r>
                        <a:rPr lang="en-US" sz="1800" b="0" baseline="0" dirty="0" smtClean="0">
                          <a:solidFill>
                            <a:srgbClr val="7030A0"/>
                          </a:solidFill>
                        </a:rPr>
                        <a:t> be a difficult task to manage</a:t>
                      </a:r>
                      <a:endParaRPr lang="en-US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77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Representative Money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Paper money backed by something tangible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Convenient way to trade without having to transport numerous objects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Not “money-on-hand” if I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 have a check or receipt, I need to cash it still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1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600"/>
                          </a:solidFill>
                        </a:rPr>
                        <a:t>Fiat Money</a:t>
                      </a:r>
                      <a:endParaRPr lang="en-US" sz="20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6600"/>
                          </a:solidFill>
                        </a:rPr>
                        <a:t>No tangible backing, but declared by the government</a:t>
                      </a:r>
                      <a:r>
                        <a:rPr lang="en-US" sz="1800" b="0" baseline="0" dirty="0" smtClean="0">
                          <a:solidFill>
                            <a:srgbClr val="006600"/>
                          </a:solidFill>
                        </a:rPr>
                        <a:t> that issues it, and is accepted by the citizens that use it</a:t>
                      </a:r>
                      <a:endParaRPr lang="en-US" sz="1800" b="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6600"/>
                          </a:solidFill>
                        </a:rPr>
                        <a:t>Value is more stable than representative money</a:t>
                      </a:r>
                      <a:endParaRPr lang="en-US" sz="1800" b="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6600"/>
                          </a:solidFill>
                        </a:rPr>
                        <a:t>Instability of issuing</a:t>
                      </a:r>
                      <a:r>
                        <a:rPr lang="en-US" sz="1800" b="0" baseline="0" dirty="0" smtClean="0">
                          <a:solidFill>
                            <a:srgbClr val="006600"/>
                          </a:solidFill>
                        </a:rPr>
                        <a:t> government, or acceptability around the world</a:t>
                      </a:r>
                      <a:endParaRPr lang="en-US" sz="1800" b="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://www.brennanscatering.com/Merchant2/graphics/00000001/bottle_pepsi300x200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r="34499" b="8043"/>
          <a:stretch/>
        </p:blipFill>
        <p:spPr bwMode="auto">
          <a:xfrm>
            <a:off x="971061" y="2438400"/>
            <a:ext cx="427082" cy="8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usselld\AppData\Local\Microsoft\Windows\Temporary Internet Files\Content.IE5\X2Q96J7V\MC9003110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3" y="4052552"/>
            <a:ext cx="6746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usselld\AppData\Local\Microsoft\Windows\Temporary Internet Files\Content.IE5\J4SRI9LT\MC9003894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7" y="5715000"/>
            <a:ext cx="910285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8848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Sources of Money’s Value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1653951"/>
            <a:ext cx="7712075" cy="1530350"/>
            <a:chOff x="593725" y="1676400"/>
            <a:chExt cx="7712075" cy="1530350"/>
          </a:xfrm>
        </p:grpSpPr>
        <p:sp>
          <p:nvSpPr>
            <p:cNvPr id="6154" name="Text Box 5"/>
            <p:cNvSpPr txBox="1">
              <a:spLocks noChangeArrowheads="1"/>
            </p:cNvSpPr>
            <p:nvPr/>
          </p:nvSpPr>
          <p:spPr bwMode="auto">
            <a:xfrm>
              <a:off x="593725" y="1828800"/>
              <a:ext cx="4892675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/>
                <a:t>Commodity Money</a:t>
              </a:r>
              <a:r>
                <a:rPr lang="en-US" sz="2400"/>
                <a:t>: objects that have value in themselves and that are also used as money.</a:t>
              </a:r>
            </a:p>
          </p:txBody>
        </p:sp>
        <p:pic>
          <p:nvPicPr>
            <p:cNvPr id="6155" name="Picture 9" descr="oil_barrel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1676400"/>
              <a:ext cx="1981200" cy="15303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3200400"/>
            <a:ext cx="8474075" cy="1704975"/>
            <a:chOff x="304800" y="3200400"/>
            <a:chExt cx="8474075" cy="1704975"/>
          </a:xfrm>
        </p:grpSpPr>
        <p:sp>
          <p:nvSpPr>
            <p:cNvPr id="6152" name="Text Box 6"/>
            <p:cNvSpPr txBox="1">
              <a:spLocks noChangeArrowheads="1"/>
            </p:cNvSpPr>
            <p:nvPr/>
          </p:nvSpPr>
          <p:spPr bwMode="auto">
            <a:xfrm>
              <a:off x="3352800" y="3352800"/>
              <a:ext cx="5426075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/>
                <a:t>Representative Money</a:t>
              </a:r>
              <a:r>
                <a:rPr lang="en-US" sz="2400"/>
                <a:t>: objects that have value because the holder can exchange them for something else of value.</a:t>
              </a:r>
            </a:p>
          </p:txBody>
        </p:sp>
        <p:pic>
          <p:nvPicPr>
            <p:cNvPr id="6153" name="Picture 11" descr="check_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200400"/>
              <a:ext cx="2819400" cy="130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33400" y="5000625"/>
            <a:ext cx="472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/>
              <a:t>Fiat Money</a:t>
            </a:r>
            <a:r>
              <a:rPr lang="en-US" sz="2400"/>
              <a:t>: money that has value because the government has ordered that it is an acceptable means to pay debts.</a:t>
            </a:r>
          </a:p>
        </p:txBody>
      </p:sp>
      <p:pic>
        <p:nvPicPr>
          <p:cNvPr id="1026" name="Picture 2" descr="Image: Treasury Department Handout Of New $20 B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9" y="4572000"/>
            <a:ext cx="3289301" cy="21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.org.au/files/LibertyAustralia/images/US_Doll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2226"/>
          <a:stretch>
            <a:fillRect/>
          </a:stretch>
        </p:blipFill>
        <p:spPr bwMode="auto">
          <a:xfrm>
            <a:off x="609600" y="1371600"/>
            <a:ext cx="7924800" cy="45192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8300" y="12954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/>
              <a:t>Part 1:</a:t>
            </a:r>
          </a:p>
          <a:p>
            <a:pPr algn="ctr"/>
            <a:endParaRPr lang="en-US" sz="8000" dirty="0"/>
          </a:p>
          <a:p>
            <a:pPr algn="ctr"/>
            <a:r>
              <a:rPr lang="en-US" sz="8000" dirty="0" smtClean="0"/>
              <a:t>Money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8829059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Chapter 10: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Money and The Banking System</a:t>
            </a:r>
            <a:endParaRPr lang="en-US" sz="54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8300" y="12954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/>
              <a:t>Part 2:</a:t>
            </a:r>
          </a:p>
          <a:p>
            <a:pPr algn="ctr"/>
            <a:endParaRPr lang="en-US" sz="8000" u="sng" dirty="0" smtClean="0"/>
          </a:p>
          <a:p>
            <a:pPr algn="ctr"/>
            <a:r>
              <a:rPr lang="en-US" sz="8000" dirty="0" smtClean="0"/>
              <a:t>Banking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1069801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1600200"/>
            <a:ext cx="8724900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can </a:t>
            </a:r>
            <a:r>
              <a:rPr lang="en-US" sz="2000" b="1" u="sng" dirty="0" smtClean="0">
                <a:solidFill>
                  <a:srgbClr val="C00000"/>
                </a:solidFill>
              </a:rPr>
              <a:t>explain</a:t>
            </a:r>
            <a:r>
              <a:rPr lang="en-US" sz="2000" dirty="0" smtClean="0"/>
              <a:t> the services provided by banks, bank runs, liquid assets, and the “gold standard”</a:t>
            </a:r>
          </a:p>
          <a:p>
            <a:endParaRPr lang="en-US" sz="2000" dirty="0"/>
          </a:p>
          <a:p>
            <a:r>
              <a:rPr lang="en-US" sz="2000" dirty="0"/>
              <a:t>I can </a:t>
            </a:r>
            <a:r>
              <a:rPr lang="en-US" sz="2000" b="1" u="sng" dirty="0">
                <a:solidFill>
                  <a:srgbClr val="C00000"/>
                </a:solidFill>
              </a:rPr>
              <a:t>explain</a:t>
            </a:r>
            <a:r>
              <a:rPr lang="en-US" sz="2000" dirty="0"/>
              <a:t> fractional reserve banking</a:t>
            </a:r>
          </a:p>
          <a:p>
            <a:endParaRPr lang="en-US" sz="2000" dirty="0"/>
          </a:p>
          <a:p>
            <a:r>
              <a:rPr lang="en-US" sz="2000" dirty="0" smtClean="0"/>
              <a:t>I can </a:t>
            </a:r>
            <a:r>
              <a:rPr lang="en-US" sz="2000" b="1" u="sng" dirty="0" smtClean="0">
                <a:solidFill>
                  <a:srgbClr val="006600"/>
                </a:solidFill>
              </a:rPr>
              <a:t>contrast</a:t>
            </a:r>
            <a:r>
              <a:rPr lang="en-US" sz="2000" dirty="0" smtClean="0"/>
              <a:t> state banks, and the federal reserve system</a:t>
            </a:r>
          </a:p>
          <a:p>
            <a:endParaRPr lang="en-US" sz="2000" dirty="0" smtClean="0"/>
          </a:p>
          <a:p>
            <a:r>
              <a:rPr lang="en-US" sz="2000" dirty="0" smtClean="0"/>
              <a:t>I can </a:t>
            </a:r>
            <a:r>
              <a:rPr lang="en-US" sz="2000" b="1" u="sng" dirty="0" smtClean="0">
                <a:solidFill>
                  <a:srgbClr val="006600"/>
                </a:solidFill>
              </a:rPr>
              <a:t>contrast</a:t>
            </a:r>
            <a:r>
              <a:rPr lang="en-US" sz="2000" dirty="0" smtClean="0"/>
              <a:t> commercial banks, savings and loans banks, and credit unions</a:t>
            </a:r>
          </a:p>
          <a:p>
            <a:endParaRPr lang="en-US" sz="2000" dirty="0"/>
          </a:p>
          <a:p>
            <a:r>
              <a:rPr lang="en-US" sz="2000" dirty="0" smtClean="0"/>
              <a:t>I can </a:t>
            </a:r>
            <a:r>
              <a:rPr lang="en-US" sz="2000" b="1" u="sng" dirty="0" smtClean="0">
                <a:solidFill>
                  <a:srgbClr val="CC6600"/>
                </a:solidFill>
              </a:rPr>
              <a:t>consider</a:t>
            </a:r>
            <a:r>
              <a:rPr lang="en-US" sz="2000" dirty="0" smtClean="0"/>
              <a:t> how deregulation has led to banks providing similar services</a:t>
            </a:r>
          </a:p>
          <a:p>
            <a:endParaRPr lang="en-US" sz="2000" dirty="0"/>
          </a:p>
          <a:p>
            <a:r>
              <a:rPr lang="en-US" sz="2000" dirty="0" smtClean="0"/>
              <a:t>I can </a:t>
            </a:r>
            <a:r>
              <a:rPr lang="en-US" sz="2000" b="1" u="sng" dirty="0" smtClean="0">
                <a:solidFill>
                  <a:srgbClr val="CC6600"/>
                </a:solidFill>
              </a:rPr>
              <a:t>consider</a:t>
            </a:r>
            <a:r>
              <a:rPr lang="en-US" sz="2000" dirty="0" smtClean="0">
                <a:solidFill>
                  <a:srgbClr val="CC6600"/>
                </a:solidFill>
              </a:rPr>
              <a:t> </a:t>
            </a:r>
            <a:r>
              <a:rPr lang="en-US" sz="2000" dirty="0" smtClean="0"/>
              <a:t>how to effectively use available banking services to appropriately prosper economically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47850" y="712024"/>
            <a:ext cx="54483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Organization of Banking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73396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600200"/>
            <a:ext cx="8229600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/>
              <a:t>Banking Services</a:t>
            </a:r>
            <a:r>
              <a:rPr lang="en-US" sz="2400" dirty="0"/>
              <a:t>: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Store </a:t>
            </a:r>
            <a:r>
              <a:rPr lang="en-US" sz="2400" dirty="0" smtClean="0"/>
              <a:t>Money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 Help Customers Earn </a:t>
            </a:r>
            <a:r>
              <a:rPr lang="en-US" sz="2400" dirty="0" smtClean="0"/>
              <a:t>Money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 Allow Customers to Borrow </a:t>
            </a:r>
            <a:r>
              <a:rPr lang="en-US" sz="2400" dirty="0" smtClean="0"/>
              <a:t>Money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 Issue Debit and Credit Cards</a:t>
            </a:r>
          </a:p>
        </p:txBody>
      </p:sp>
      <p:pic>
        <p:nvPicPr>
          <p:cNvPr id="4098" name="Picture 2" descr="http://icezen.com/wp-content/uploads/2012/08/Banking-Services-in-Ind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3302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Banking in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724400" cy="4525963"/>
          </a:xfrm>
        </p:spPr>
        <p:txBody>
          <a:bodyPr/>
          <a:lstStyle/>
          <a:p>
            <a:r>
              <a:rPr lang="en-US" u="sng" dirty="0" smtClean="0"/>
              <a:t>Bank run- </a:t>
            </a:r>
            <a:r>
              <a:rPr lang="en-US" dirty="0" smtClean="0"/>
              <a:t>when many depositors try to take their money out of the bank all at once</a:t>
            </a:r>
          </a:p>
          <a:p>
            <a:pPr lvl="1"/>
            <a:r>
              <a:rPr lang="en-US" dirty="0" smtClean="0"/>
              <a:t>Many banks had to close during the great depression because of this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Currently, the Federal Deposit Insurance Corporation Insures money</a:t>
            </a:r>
            <a:endParaRPr lang="en-US" dirty="0"/>
          </a:p>
        </p:txBody>
      </p:sp>
      <p:pic>
        <p:nvPicPr>
          <p:cNvPr id="6" name="Content Placeholder 5" descr="american_union_bank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4038600" cy="3129915"/>
          </a:xfrm>
        </p:spPr>
      </p:pic>
      <p:pic>
        <p:nvPicPr>
          <p:cNvPr id="1026" name="Picture 2" descr="http://www.fdic.gov/regulations/resources/signage/images/signFDIC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29200"/>
            <a:ext cx="4000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3213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Vocabulary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Liquid assets: </a:t>
            </a:r>
            <a:r>
              <a:rPr lang="en-US" dirty="0" smtClean="0"/>
              <a:t>money that is or can easily become currency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ash</a:t>
            </a:r>
          </a:p>
          <a:p>
            <a:pPr lvl="1"/>
            <a:r>
              <a:rPr lang="en-US" dirty="0" smtClean="0"/>
              <a:t>checking accounts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avings accounts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7399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954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Gold Standard – </a:t>
            </a:r>
            <a:r>
              <a:rPr lang="en-US" sz="4000" dirty="0" smtClean="0"/>
              <a:t>system in which the basic monetary </a:t>
            </a:r>
            <a:r>
              <a:rPr lang="en-US" sz="4000" dirty="0"/>
              <a:t>unit is equal to a set amount of gold</a:t>
            </a:r>
          </a:p>
          <a:p>
            <a:pPr algn="ctr"/>
            <a:endParaRPr lang="en-US" sz="4000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r>
              <a:rPr lang="en-US" b="1" u="sng" dirty="0" smtClean="0"/>
              <a:t>State Banks-</a:t>
            </a:r>
            <a:r>
              <a:rPr lang="en-US" dirty="0" smtClean="0"/>
              <a:t> banks chartered, or licensed, by state governments</a:t>
            </a:r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Problems – </a:t>
            </a:r>
          </a:p>
          <a:p>
            <a:r>
              <a:rPr lang="en-US" dirty="0" smtClean="0"/>
              <a:t>many states issued their own currency that was not linked to reserves of gold or silver held by the bank</a:t>
            </a:r>
            <a:endParaRPr lang="en-US" b="1" u="sng" dirty="0"/>
          </a:p>
        </p:txBody>
      </p:sp>
      <p:pic>
        <p:nvPicPr>
          <p:cNvPr id="4" name="Picture 2" descr="http://www.howieunveilsgodsshield.com/WeimarRepublicHyperinflationTimeline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8986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C8A51-E65A-4221-9418-50A72BF96B0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88925" y="1295400"/>
            <a:ext cx="8321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/>
              <a:t>The Federal Reserve System</a:t>
            </a:r>
            <a:r>
              <a:rPr lang="en-US" sz="2400" dirty="0"/>
              <a:t>: The nations banking system consisting of 12 districts with member banks controlled by a Board of Governors.</a:t>
            </a:r>
          </a:p>
        </p:txBody>
      </p:sp>
      <p:pic>
        <p:nvPicPr>
          <p:cNvPr id="6" name="Picture 8" descr="http://2012books.lardbucket.org/books/macroeconomics-principles-v1.0/section_12/399493d30a708583abb5f4f027cfd02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" y="2470735"/>
            <a:ext cx="7232561" cy="43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6" descr="nc_federal_reserve_070829_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029200"/>
            <a:ext cx="2030291" cy="15240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44935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latin typeface="Arial" charset="0"/>
                <a:ea typeface="ＭＳ Ｐゴシック" pitchFamily="34" charset="-128"/>
              </a:rPr>
              <a:t>Chapter </a:t>
            </a:r>
            <a:r>
              <a:rPr lang="en-US" sz="2800" u="sng" dirty="0" smtClean="0">
                <a:latin typeface="Arial" charset="0"/>
                <a:ea typeface="ＭＳ Ｐゴシック" pitchFamily="34" charset="-128"/>
              </a:rPr>
              <a:t>10 </a:t>
            </a:r>
            <a:r>
              <a:rPr lang="en-US" sz="2800" u="sng" dirty="0">
                <a:latin typeface="Arial" charset="0"/>
                <a:ea typeface="ＭＳ Ｐゴシック" pitchFamily="34" charset="-128"/>
              </a:rPr>
              <a:t>Section </a:t>
            </a:r>
            <a:r>
              <a:rPr lang="en-US" sz="2800" u="sng" dirty="0" smtClean="0">
                <a:latin typeface="Arial" charset="0"/>
                <a:ea typeface="ＭＳ Ｐゴシック" pitchFamily="34" charset="-128"/>
              </a:rPr>
              <a:t>1 </a:t>
            </a:r>
            <a:r>
              <a:rPr lang="en-US" sz="2800" dirty="0">
                <a:latin typeface="Arial" charset="0"/>
                <a:ea typeface="ＭＳ Ｐゴシック" pitchFamily="34" charset="-128"/>
              </a:rPr>
              <a:t>– Please Locate and Define 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pitchFamily="34" charset="-128"/>
            </a:endParaRP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Money</a:t>
            </a: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The 3 “functions of money” with definitions</a:t>
            </a: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4 Physical Properties of Money</a:t>
            </a: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3 Economic Properties of Money</a:t>
            </a: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The 3 types of money</a:t>
            </a:r>
          </a:p>
        </p:txBody>
      </p:sp>
    </p:spTree>
    <p:extLst>
      <p:ext uri="{BB962C8B-B14F-4D97-AF65-F5344CB8AC3E}">
        <p14:creationId xmlns:p14="http://schemas.microsoft.com/office/powerpoint/2010/main" val="195325486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C8A51-E65A-4221-9418-50A72BF96B0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88925" y="1295400"/>
            <a:ext cx="8321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smtClean="0"/>
              <a:t>Fractional Reserve Banking</a:t>
            </a:r>
            <a:r>
              <a:rPr lang="en-US" sz="2400" dirty="0" smtClean="0"/>
              <a:t>: allows banks to issue loans based on a reserve requirement set by the Fed</a:t>
            </a:r>
            <a:endParaRPr lang="en-US" sz="2400" dirty="0"/>
          </a:p>
        </p:txBody>
      </p:sp>
      <p:pic>
        <p:nvPicPr>
          <p:cNvPr id="1026" name="Picture 2" descr="C:\Users\russelld\AppData\Local\Microsoft\Windows\Temporary Internet Files\Content.IE5\YABEJW89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3581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Fractional Reserve Banking</a:t>
            </a:r>
            <a:r>
              <a:rPr lang="en-US" dirty="0"/>
              <a:t>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A banking system that keeps only a fraction of funds on hand and lends out the remainder.</a:t>
            </a:r>
          </a:p>
        </p:txBody>
      </p:sp>
    </p:spTree>
    <p:extLst>
      <p:ext uri="{BB962C8B-B14F-4D97-AF65-F5344CB8AC3E}">
        <p14:creationId xmlns:p14="http://schemas.microsoft.com/office/powerpoint/2010/main" val="162739729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1600"/>
            <a:ext cx="46927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Loans:</a:t>
            </a:r>
          </a:p>
          <a:p>
            <a:pPr algn="ctr"/>
            <a:endParaRPr lang="en-US" sz="4000" u="sng" dirty="0"/>
          </a:p>
          <a:p>
            <a:r>
              <a:rPr lang="en-US" sz="2800" dirty="0" smtClean="0"/>
              <a:t>- Banks benefit from high interest, consumers benefit from low interest</a:t>
            </a:r>
            <a:endParaRPr lang="en-US" sz="2800" dirty="0"/>
          </a:p>
        </p:txBody>
      </p:sp>
      <p:pic>
        <p:nvPicPr>
          <p:cNvPr id="3074" name="Picture 2" descr="C:\Users\russelld\AppData\Local\Microsoft\Windows\Temporary Internet Files\Content.IE5\LEMMEOKX\MC9001859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3" y="1361661"/>
            <a:ext cx="3558145" cy="24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usselld\AppData\Local\Microsoft\Windows\Temporary Internet Files\Content.IE5\ZZVTKJ39\MC9003109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21971"/>
            <a:ext cx="1825142" cy="140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usselld\AppData\Local\Microsoft\Windows\Temporary Internet Files\Content.IE5\X2Q96J7V\MC9003110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19100"/>
            <a:ext cx="1815084" cy="16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13134" r="18885" b="19758"/>
          <a:stretch/>
        </p:blipFill>
        <p:spPr bwMode="auto">
          <a:xfrm>
            <a:off x="4343399" y="4018818"/>
            <a:ext cx="4752903" cy="27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89516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Modern Banking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8169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Financial Institutions in the United States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Font typeface="Arial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</a:rPr>
              <a:t>Commercial </a:t>
            </a:r>
            <a:r>
              <a:rPr lang="en-US" sz="3600" b="1" dirty="0">
                <a:solidFill>
                  <a:srgbClr val="7030A0"/>
                </a:solidFill>
              </a:rPr>
              <a:t>Banks</a:t>
            </a:r>
          </a:p>
          <a:p>
            <a:endParaRPr lang="en-US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2514600"/>
            <a:ext cx="81692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/>
              <a:t>Banking Services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u="sng" dirty="0"/>
              <a:t> </a:t>
            </a:r>
            <a:r>
              <a:rPr lang="en-US" sz="2400" u="sng" dirty="0" smtClean="0"/>
              <a:t>Initially established to provide loans to </a:t>
            </a:r>
            <a:r>
              <a:rPr lang="en-US" sz="2400" b="1" u="sng" dirty="0" smtClean="0"/>
              <a:t>businesses</a:t>
            </a:r>
          </a:p>
          <a:p>
            <a:pPr>
              <a:lnSpc>
                <a:spcPct val="150000"/>
              </a:lnSpc>
            </a:pPr>
            <a:endParaRPr lang="en-US" sz="2400" b="1" u="sng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Now, they provide a wide range of services, </a:t>
            </a:r>
            <a:r>
              <a:rPr lang="en-US" sz="2400" b="1" u="sng" dirty="0" smtClean="0"/>
              <a:t>including: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checking, and savings accounts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Loans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investment assistance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credit cards </a:t>
            </a:r>
            <a:endParaRPr lang="en-US" sz="24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Modern Banking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3725" y="1828800"/>
            <a:ext cx="8169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Financial Institutions in the United States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Font typeface="Arial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</a:rPr>
              <a:t>Savings </a:t>
            </a:r>
            <a:r>
              <a:rPr lang="en-US" sz="3600" b="1" dirty="0">
                <a:solidFill>
                  <a:srgbClr val="7030A0"/>
                </a:solidFill>
              </a:rPr>
              <a:t>and </a:t>
            </a:r>
            <a:r>
              <a:rPr lang="en-US" sz="3600" b="1" dirty="0" smtClean="0">
                <a:solidFill>
                  <a:srgbClr val="7030A0"/>
                </a:solidFill>
              </a:rPr>
              <a:t>Loans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" y="2819400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/>
              <a:t>Banking Services</a:t>
            </a:r>
            <a:r>
              <a:rPr lang="en-US" sz="2400" dirty="0"/>
              <a:t>: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take savings deposits and provide home mortgage loans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b="1" u="sng" dirty="0" smtClean="0"/>
              <a:t>In other words: </a:t>
            </a:r>
            <a:r>
              <a:rPr lang="en-US" sz="2400" dirty="0" smtClean="0"/>
              <a:t>groups of people pooled their savings in a safe place to earn interest and have a source of financing for families who want to buy homes 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Many are financed through stock </a:t>
            </a:r>
            <a:endParaRPr lang="en-US" sz="2400" dirty="0"/>
          </a:p>
        </p:txBody>
      </p:sp>
      <p:pic>
        <p:nvPicPr>
          <p:cNvPr id="7" name="Picture 4" descr="https://www.ppcsales.com/Data/Default/Images/cn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459" t="21293" r="11782" b="17871"/>
          <a:stretch>
            <a:fillRect/>
          </a:stretch>
        </p:blipFill>
        <p:spPr bwMode="auto">
          <a:xfrm>
            <a:off x="6019800" y="3124200"/>
            <a:ext cx="2895600" cy="11545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Savings and Loans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7"/>
            <a:ext cx="4038600" cy="4525963"/>
          </a:xfrm>
        </p:spPr>
        <p:txBody>
          <a:bodyPr/>
          <a:lstStyle/>
          <a:p>
            <a:r>
              <a:rPr lang="en-US" dirty="0" smtClean="0"/>
              <a:t>Few rules applied to S &amp; L’s in early 1980’s</a:t>
            </a:r>
          </a:p>
          <a:p>
            <a:r>
              <a:rPr lang="en-US" dirty="0" smtClean="0"/>
              <a:t>Deregulation led them to offer risky loans, many failed</a:t>
            </a:r>
          </a:p>
          <a:p>
            <a:r>
              <a:rPr lang="en-US" dirty="0" smtClean="0"/>
              <a:t>Now they are very similar to banks</a:t>
            </a:r>
          </a:p>
          <a:p>
            <a:pPr lvl="1"/>
            <a:r>
              <a:rPr lang="en-US" dirty="0" smtClean="0"/>
              <a:t>Offer similar services and tightly regulated</a:t>
            </a:r>
            <a:endParaRPr lang="en-US" dirty="0"/>
          </a:p>
        </p:txBody>
      </p:sp>
      <p:pic>
        <p:nvPicPr>
          <p:cNvPr id="5" name="Content Placeholder 4" descr="s and 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514601"/>
            <a:ext cx="3124199" cy="3657599"/>
          </a:xfrm>
        </p:spPr>
      </p:pic>
      <p:sp>
        <p:nvSpPr>
          <p:cNvPr id="4" name="Rectangle 3"/>
          <p:cNvSpPr/>
          <p:nvPr/>
        </p:nvSpPr>
        <p:spPr>
          <a:xfrm>
            <a:off x="1447800" y="8382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Financial Institutions in the United States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Modern Banking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3725" y="1828800"/>
            <a:ext cx="8169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Financial Institutions in the United States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Font typeface="Arial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</a:rPr>
              <a:t>Credit </a:t>
            </a:r>
            <a:r>
              <a:rPr lang="en-US" sz="3600" b="1" dirty="0">
                <a:solidFill>
                  <a:srgbClr val="7030A0"/>
                </a:solidFill>
              </a:rPr>
              <a:t>Unions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362200"/>
            <a:ext cx="81692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/>
              <a:t>Banking Services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u="sng" dirty="0"/>
              <a:t>O</a:t>
            </a:r>
            <a:r>
              <a:rPr lang="en-US" sz="2400" u="sng" dirty="0" smtClean="0"/>
              <a:t>ffer services like checking and savings accounts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4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Specialize in mortgages and auto loans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Main difference between other banks is Credit unions have membership requirements –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Person must belong to a particular organization or work for a particular company</a:t>
            </a:r>
            <a:endParaRPr lang="en-US" sz="2400" dirty="0"/>
          </a:p>
        </p:txBody>
      </p:sp>
      <p:pic>
        <p:nvPicPr>
          <p:cNvPr id="60418" name="Picture 2" descr="http://a1.mzstatic.com/us/r1000/109/Purple/e6/5f/fb/mzl.xgagazaq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3622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t="27590" r="18678" b="5357"/>
          <a:stretch/>
        </p:blipFill>
        <p:spPr bwMode="auto">
          <a:xfrm>
            <a:off x="381000" y="1"/>
            <a:ext cx="806838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4" t="22811" b="44898"/>
          <a:stretch/>
        </p:blipFill>
        <p:spPr bwMode="auto">
          <a:xfrm>
            <a:off x="58057" y="4343400"/>
            <a:ext cx="908594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12475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3657600" cy="685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De-regulation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84582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Definition: relaxing or eliminating rules and regulations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Example: allowing banks from different states to merge and provide many different services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“financial supermarkets”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Banks in this way could provide multiple services including:</a:t>
            </a:r>
          </a:p>
          <a:p>
            <a:pPr lvl="2"/>
            <a:r>
              <a:rPr lang="en-US" dirty="0" smtClean="0"/>
              <a:t>Banking</a:t>
            </a:r>
          </a:p>
          <a:p>
            <a:pPr lvl="2"/>
            <a:r>
              <a:rPr lang="en-US" dirty="0" smtClean="0"/>
              <a:t>Insurance</a:t>
            </a:r>
          </a:p>
          <a:p>
            <a:pPr lvl="2"/>
            <a:r>
              <a:rPr lang="en-US" dirty="0" smtClean="0"/>
              <a:t>Investment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5" name="Content Placeholder 4" descr="bank merg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7000" y="3276600"/>
            <a:ext cx="2411116" cy="1695404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7850" y="990600"/>
            <a:ext cx="54483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Technology and Banking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36301" y="1828800"/>
            <a:ext cx="87630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I can </a:t>
            </a:r>
            <a:r>
              <a:rPr lang="en-US" sz="2400" b="1" u="sng" dirty="0" smtClean="0"/>
              <a:t>explain</a:t>
            </a:r>
            <a:r>
              <a:rPr lang="en-US" sz="2400" dirty="0" smtClean="0"/>
              <a:t> the function of automated-teller machines and the benefits of the provided services</a:t>
            </a:r>
          </a:p>
          <a:p>
            <a:endParaRPr lang="en-US" sz="2400" dirty="0"/>
          </a:p>
          <a:p>
            <a:r>
              <a:rPr lang="en-US" sz="2400" dirty="0" smtClean="0"/>
              <a:t>I </a:t>
            </a:r>
            <a:r>
              <a:rPr lang="en-US" sz="2400" dirty="0"/>
              <a:t>can </a:t>
            </a:r>
            <a:r>
              <a:rPr lang="en-US" sz="2400" b="1" u="sng" dirty="0">
                <a:solidFill>
                  <a:srgbClr val="006600"/>
                </a:solidFill>
              </a:rPr>
              <a:t>contrast</a:t>
            </a:r>
            <a:r>
              <a:rPr lang="en-US" sz="2400" dirty="0"/>
              <a:t> credit cards, debit cards, and stored value cards</a:t>
            </a:r>
          </a:p>
          <a:p>
            <a:endParaRPr lang="en-US" sz="2400" dirty="0"/>
          </a:p>
          <a:p>
            <a:r>
              <a:rPr lang="en-US" sz="2400" dirty="0"/>
              <a:t>I can </a:t>
            </a:r>
            <a:r>
              <a:rPr lang="en-US" sz="2400" b="1" u="sng" dirty="0">
                <a:solidFill>
                  <a:srgbClr val="CC6600"/>
                </a:solidFill>
              </a:rPr>
              <a:t>consider</a:t>
            </a:r>
            <a:r>
              <a:rPr lang="en-US" sz="2400" dirty="0">
                <a:solidFill>
                  <a:srgbClr val="CC6600"/>
                </a:solidFill>
              </a:rPr>
              <a:t> </a:t>
            </a:r>
            <a:r>
              <a:rPr lang="en-US" sz="2400" dirty="0"/>
              <a:t>why banks require </a:t>
            </a:r>
            <a:r>
              <a:rPr lang="en-US" sz="2400" dirty="0" smtClean="0"/>
              <a:t>collateral for loans</a:t>
            </a:r>
            <a:endParaRPr lang="en-US" sz="2400" b="1" u="sng" dirty="0">
              <a:solidFill>
                <a:srgbClr val="CC66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I can </a:t>
            </a:r>
            <a:r>
              <a:rPr lang="en-US" sz="2400" b="1" u="sng" dirty="0">
                <a:solidFill>
                  <a:srgbClr val="CC6600"/>
                </a:solidFill>
              </a:rPr>
              <a:t>consider</a:t>
            </a:r>
            <a:r>
              <a:rPr lang="en-US" sz="2400" dirty="0"/>
              <a:t> how </a:t>
            </a:r>
            <a:r>
              <a:rPr lang="en-US" sz="2400" dirty="0" smtClean="0"/>
              <a:t>to make appropriate financial decisions with banking technology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770349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usselld\AppData\Local\Microsoft\Windows\Temporary Internet Files\Content.IE5\7UOYP8RL\MC910217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714" y="2209800"/>
            <a:ext cx="2058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8" y="1219200"/>
            <a:ext cx="70866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Automated-Teller Machines or (ATM’s)</a:t>
            </a:r>
          </a:p>
          <a:p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Provide access to personal funds</a:t>
            </a:r>
          </a:p>
          <a:p>
            <a:pPr marL="285750" indent="-285750">
              <a:buFontTx/>
              <a:buChar char="-"/>
            </a:pPr>
            <a:endParaRPr lang="en-US" sz="3200" dirty="0" smtClean="0"/>
          </a:p>
          <a:p>
            <a:pPr marL="285750" indent="-285750">
              <a:buFontTx/>
              <a:buChar char="-"/>
            </a:pPr>
            <a:r>
              <a:rPr lang="en-US" sz="3200" b="1" dirty="0" smtClean="0"/>
              <a:t>Save banks money because they are cheaper service providers than paying another employee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u="sng" dirty="0" smtClean="0"/>
              <a:t>Potential negative effects: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Identity theft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013320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rgbClr val="C00000"/>
                </a:solidFill>
              </a:rPr>
              <a:t>explain</a:t>
            </a:r>
            <a:r>
              <a:rPr lang="en-US" sz="2400" dirty="0" smtClean="0"/>
              <a:t> the concept of money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rgbClr val="006600"/>
                </a:solidFill>
              </a:rPr>
              <a:t>differentiate</a:t>
            </a:r>
            <a:r>
              <a:rPr lang="en-US" sz="2400" dirty="0" smtClean="0"/>
              <a:t> the three “functions of money”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rgbClr val="006600"/>
                </a:solidFill>
              </a:rPr>
              <a:t>contrast</a:t>
            </a:r>
            <a:r>
              <a:rPr lang="en-US" sz="2400" dirty="0" smtClean="0"/>
              <a:t> the four physical and three economic properties of money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rgbClr val="006600"/>
                </a:solidFill>
              </a:rPr>
              <a:t>categorize</a:t>
            </a:r>
            <a:r>
              <a:rPr lang="en-US" sz="2400" dirty="0" smtClean="0"/>
              <a:t> examples of the three types of money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rgbClr val="CC6600"/>
                </a:solidFill>
              </a:rPr>
              <a:t>consider</a:t>
            </a:r>
            <a:r>
              <a:rPr lang="en-US" sz="2400" dirty="0" smtClean="0"/>
              <a:t> why money varies in different cultures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rgbClr val="CC6600"/>
                </a:solidFill>
              </a:rPr>
              <a:t>evaluate</a:t>
            </a:r>
            <a:r>
              <a:rPr lang="en-US" sz="2400" dirty="0" smtClean="0"/>
              <a:t> the role money has in my personal life</a:t>
            </a:r>
          </a:p>
        </p:txBody>
      </p:sp>
    </p:spTree>
    <p:extLst>
      <p:ext uri="{BB962C8B-B14F-4D97-AF65-F5344CB8AC3E}">
        <p14:creationId xmlns:p14="http://schemas.microsoft.com/office/powerpoint/2010/main" val="915321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Technology and Banking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752600"/>
          <a:ext cx="8763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sselld\AppData\Local\Microsoft\Windows\Temporary Internet Files\Content.IE5\J4SRI9LT\MP90042234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2395" r="20156" b="7418"/>
          <a:stretch/>
        </p:blipFill>
        <p:spPr bwMode="auto">
          <a:xfrm>
            <a:off x="7045817" y="2904186"/>
            <a:ext cx="1880934" cy="35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219200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When you purchase a good or service using a credit card, the credit card company pays the store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You then pay back the store later with interest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981918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Collateral:</a:t>
            </a:r>
            <a:r>
              <a:rPr lang="en-US" dirty="0" smtClean="0"/>
              <a:t> property that a bank can take if a borrower defaults on a loan</a:t>
            </a:r>
          </a:p>
          <a:p>
            <a:pPr lvl="1"/>
            <a:r>
              <a:rPr lang="en-US" dirty="0" smtClean="0"/>
              <a:t>Cars</a:t>
            </a:r>
          </a:p>
          <a:p>
            <a:pPr lvl="1"/>
            <a:r>
              <a:rPr lang="en-US" dirty="0" smtClean="0"/>
              <a:t>Houses </a:t>
            </a:r>
          </a:p>
          <a:p>
            <a:pPr lvl="1"/>
            <a:r>
              <a:rPr lang="en-US" dirty="0" smtClean="0"/>
              <a:t>boats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Users\russelld\AppData\Local\Microsoft\Windows\Temporary Internet Files\Content.IE5\Y2E912K3\MP9004387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usselld\AppData\Local\Microsoft\Windows\Temporary Internet Files\Content.IE5\7UOYP8RL\MC9004314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9121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usselld\AppData\Local\Microsoft\Windows\Temporary Internet Files\Content.IE5\J4SRI9LT\MM90030049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12" y="3048000"/>
            <a:ext cx="1360250" cy="19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6981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883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 u="sng" dirty="0"/>
              <a:t>Money</a:t>
            </a:r>
            <a:r>
              <a:rPr lang="en-US" sz="2800" dirty="0"/>
              <a:t>: Anything that can be used as a </a:t>
            </a:r>
            <a:r>
              <a:rPr lang="en-US" sz="2800" b="1" i="1" dirty="0"/>
              <a:t>store of value</a:t>
            </a:r>
            <a:r>
              <a:rPr lang="en-US" sz="2800" dirty="0"/>
              <a:t>, </a:t>
            </a:r>
            <a:r>
              <a:rPr lang="en-US" sz="2800" b="1" i="1" dirty="0"/>
              <a:t>medium of exchange</a:t>
            </a:r>
            <a:r>
              <a:rPr lang="en-US" sz="2800" dirty="0"/>
              <a:t>, and </a:t>
            </a:r>
            <a:r>
              <a:rPr lang="en-US" sz="2800" b="1" i="1" dirty="0" smtClean="0"/>
              <a:t>standard of value</a:t>
            </a:r>
            <a:endParaRPr lang="en-US" sz="2800" dirty="0"/>
          </a:p>
        </p:txBody>
      </p:sp>
      <p:pic>
        <p:nvPicPr>
          <p:cNvPr id="2051" name="Picture 6" descr="800px-United_States_one_dollar_bill,_obve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2895600" cy="12636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52" name="Picture 8" descr="euro-dol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95400"/>
            <a:ext cx="1600200" cy="144145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053" name="Picture 10" descr="euro1_rever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219200"/>
            <a:ext cx="1371600" cy="1336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4" name="Picture 12" descr="gold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81298"/>
            <a:ext cx="4114800" cy="2633827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2055" name="Picture 14" descr="commodities-grai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76675"/>
            <a:ext cx="2057400" cy="2743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12725" y="1143000"/>
            <a:ext cx="8702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smtClean="0"/>
              <a:t>Function #1 - Medium </a:t>
            </a:r>
            <a:r>
              <a:rPr lang="en-US" sz="2400" b="1" u="sng" dirty="0"/>
              <a:t>of Exchange</a:t>
            </a:r>
            <a:r>
              <a:rPr lang="en-US" sz="2400" dirty="0"/>
              <a:t>: Anything that is used to determine value during the exchange of goods and services</a:t>
            </a:r>
          </a:p>
        </p:txBody>
      </p:sp>
      <p:pic>
        <p:nvPicPr>
          <p:cNvPr id="3075" name="Picture 10" descr="cgan394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7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457200" y="2819400"/>
            <a:ext cx="3657600" cy="2743200"/>
            <a:chOff x="288" y="1776"/>
            <a:chExt cx="2304" cy="1728"/>
          </a:xfrm>
        </p:grpSpPr>
        <p:pic>
          <p:nvPicPr>
            <p:cNvPr id="3077" name="Picture 8" descr="barter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776"/>
              <a:ext cx="230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Rectangle 11"/>
            <p:cNvSpPr>
              <a:spLocks noChangeArrowheads="1"/>
            </p:cNvSpPr>
            <p:nvPr/>
          </p:nvSpPr>
          <p:spPr bwMode="auto">
            <a:xfrm>
              <a:off x="288" y="1776"/>
              <a:ext cx="2304" cy="1728"/>
            </a:xfrm>
            <a:prstGeom prst="rect">
              <a:avLst/>
            </a:prstGeom>
            <a:noFill/>
            <a:ln w="635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12725" y="1447800"/>
            <a:ext cx="6111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smtClean="0"/>
              <a:t>Function #2 – </a:t>
            </a:r>
          </a:p>
          <a:p>
            <a:endParaRPr lang="en-US" sz="2400" b="1" u="sng" dirty="0"/>
          </a:p>
          <a:p>
            <a:r>
              <a:rPr lang="en-US" sz="2400" b="1" u="sng" dirty="0" smtClean="0"/>
              <a:t>Standard of Value (Unit of account)</a:t>
            </a:r>
            <a:r>
              <a:rPr lang="en-US" sz="2400" dirty="0" smtClean="0"/>
              <a:t>: </a:t>
            </a:r>
            <a:r>
              <a:rPr lang="en-US" sz="2400" dirty="0"/>
              <a:t>A means for comparing the values of goods and services.</a:t>
            </a:r>
          </a:p>
        </p:txBody>
      </p:sp>
      <p:pic>
        <p:nvPicPr>
          <p:cNvPr id="2050" name="Picture 2" descr="http://www.technobuffalo.com/wp-content/uploads/2012/09/ipod-touch-6th-gen-chart-comparison-640x64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6458" r="25700" b="6135"/>
          <a:stretch/>
        </p:blipFill>
        <p:spPr bwMode="auto">
          <a:xfrm>
            <a:off x="609600" y="4497059"/>
            <a:ext cx="1207280" cy="22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09" y="5334000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usselld\AppData\Local\Microsoft\Windows\Temporary Internet Files\Content.IE5\F608LJOT\MC90005702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42" y="5104589"/>
            <a:ext cx="1832458" cy="16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usselld\AppData\Local\Microsoft\Windows\Temporary Internet Files\Content.IE5\F608LJOT\MC90005702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17" y="4087477"/>
            <a:ext cx="1832458" cy="16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russelld\AppData\Local\Microsoft\Windows\Temporary Internet Files\Content.IE5\F608LJOT\MC90005702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91" y="4032423"/>
            <a:ext cx="1832458" cy="16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russelld\AppData\Local\Microsoft\Windows\Temporary Internet Files\Content.IE5\F608LJOT\MC90005702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29" y="5104589"/>
            <a:ext cx="1832458" cy="16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usselld\AppData\Local\Microsoft\Windows\Temporary Internet Files\Content.IE5\9T0VXM7X\MC90036120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39" y="4329919"/>
            <a:ext cx="1475457" cy="8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russelld\AppData\Local\Microsoft\Windows\Temporary Internet Files\Content.IE5\9T0VXM7X\MC90036120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39" y="5510874"/>
            <a:ext cx="1475457" cy="8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usselld\AppData\Local\Microsoft\Windows\Temporary Internet Files\Content.IE5\9T0VXM7X\MP90040085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17324"/>
            <a:ext cx="2758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60" y="4967521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20" y="4799975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61" y="4527499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83" y="4328781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09" y="4077493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96" y="5334000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51" y="5265313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663" y="3752620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52" y="3962302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0" y="6049217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96" y="6005279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99" y="5624783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mcdonalds.com/content/dam/McDonalds/item/mcdonalds-McChicken-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01" y="5700479"/>
            <a:ext cx="957157" cy="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10355" y="1981200"/>
            <a:ext cx="533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smtClean="0"/>
              <a:t>Function #3 –</a:t>
            </a:r>
          </a:p>
          <a:p>
            <a:endParaRPr lang="en-US" sz="2400" b="1" u="sng" dirty="0"/>
          </a:p>
          <a:p>
            <a:r>
              <a:rPr lang="en-US" sz="2400" b="1" u="sng" dirty="0" smtClean="0"/>
              <a:t>Store </a:t>
            </a:r>
            <a:r>
              <a:rPr lang="en-US" sz="2400" b="1" u="sng" dirty="0"/>
              <a:t>of Value</a:t>
            </a:r>
            <a:r>
              <a:rPr lang="en-US" sz="2400" dirty="0"/>
              <a:t>: Something that keeps its value if its is stored rather than used</a:t>
            </a:r>
          </a:p>
        </p:txBody>
      </p:sp>
      <p:pic>
        <p:nvPicPr>
          <p:cNvPr id="4101" name="Picture 9" descr="200px-Goldkey_logo_remo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200"/>
            <a:ext cx="2286000" cy="1817688"/>
          </a:xfrm>
          <a:prstGeom prst="rect">
            <a:avLst/>
          </a:prstGeom>
          <a:noFill/>
          <a:ln w="63500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065411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Seven Properties </a:t>
            </a:r>
            <a:r>
              <a:rPr lang="en-US" sz="3200" dirty="0"/>
              <a:t>of Money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608137" y="2478088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1 - Durability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693863" y="3011488"/>
            <a:ext cx="1981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2 </a:t>
            </a:r>
            <a:r>
              <a:rPr lang="en-US" sz="2400" dirty="0"/>
              <a:t>- Portability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692275" y="3468688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3 - Divisibility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676400" y="3886200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4 - Uniformity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693316" y="4800600"/>
            <a:ext cx="2650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 </a:t>
            </a:r>
            <a:r>
              <a:rPr lang="en-US" sz="2400" dirty="0"/>
              <a:t>- Limited Supply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1697253" y="5253335"/>
            <a:ext cx="2341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  <a:r>
              <a:rPr lang="en-US" sz="2400" dirty="0" smtClean="0"/>
              <a:t> </a:t>
            </a:r>
            <a:r>
              <a:rPr lang="en-US" sz="2400" dirty="0"/>
              <a:t>- Acceptability</a:t>
            </a:r>
          </a:p>
        </p:txBody>
      </p:sp>
      <p:pic>
        <p:nvPicPr>
          <p:cNvPr id="5129" name="Picture 13" descr="em460_give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2730500" cy="32766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79502" y="4343400"/>
            <a:ext cx="2968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 – Stability of Value</a:t>
            </a:r>
            <a:endParaRPr lang="en-US" sz="2400" dirty="0"/>
          </a:p>
        </p:txBody>
      </p:sp>
      <p:sp>
        <p:nvSpPr>
          <p:cNvPr id="14" name="Left Brace 13"/>
          <p:cNvSpPr/>
          <p:nvPr/>
        </p:nvSpPr>
        <p:spPr>
          <a:xfrm>
            <a:off x="1066800" y="2590800"/>
            <a:ext cx="533400" cy="16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212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>
            <a:off x="1219200" y="4419600"/>
            <a:ext cx="381000" cy="1219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487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Economic</a:t>
            </a:r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1295</Words>
  <Application>Microsoft Office PowerPoint</Application>
  <PresentationFormat>On-screen Show (4:3)</PresentationFormat>
  <Paragraphs>209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Chapter 10:   Money and The Banking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10:   Money and The Banking System</vt:lpstr>
      <vt:lpstr>PowerPoint Presentation</vt:lpstr>
      <vt:lpstr>PowerPoint Presentation</vt:lpstr>
      <vt:lpstr>PowerPoint Presentation</vt:lpstr>
      <vt:lpstr>Banking in history</vt:lpstr>
      <vt:lpstr>Vocabulary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Savings and Loans</vt:lpstr>
      <vt:lpstr>PowerPoint Presentation</vt:lpstr>
      <vt:lpstr>PowerPoint Presentation</vt:lpstr>
      <vt:lpstr>De-regulation</vt:lpstr>
      <vt:lpstr>PowerPoint Presentation</vt:lpstr>
      <vt:lpstr>PowerPoint Presentation</vt:lpstr>
      <vt:lpstr>Technology and Banking</vt:lpstr>
      <vt:lpstr>PowerPoint Presentation</vt:lpstr>
      <vt:lpstr>PowerPoint Presentation</vt:lpstr>
    </vt:vector>
  </TitlesOfParts>
  <Company>RHCSD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 User</dc:creator>
  <cp:lastModifiedBy>%username%</cp:lastModifiedBy>
  <cp:revision>142</cp:revision>
  <cp:lastPrinted>2014-04-23T16:15:32Z</cp:lastPrinted>
  <dcterms:created xsi:type="dcterms:W3CDTF">2008-04-08T14:47:06Z</dcterms:created>
  <dcterms:modified xsi:type="dcterms:W3CDTF">2014-10-31T12:58:14Z</dcterms:modified>
</cp:coreProperties>
</file>