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9"/>
  </p:notesMasterIdLst>
  <p:sldIdLst>
    <p:sldId id="256" r:id="rId3"/>
    <p:sldId id="257" r:id="rId4"/>
    <p:sldId id="258" r:id="rId5"/>
    <p:sldId id="259" r:id="rId6"/>
    <p:sldId id="260" r:id="rId7"/>
    <p:sldId id="261" r:id="rId8"/>
    <p:sldId id="262" r:id="rId9"/>
    <p:sldId id="264" r:id="rId10"/>
    <p:sldId id="265" r:id="rId11"/>
    <p:sldId id="267" r:id="rId12"/>
    <p:sldId id="268" r:id="rId13"/>
    <p:sldId id="270" r:id="rId14"/>
    <p:sldId id="271" r:id="rId15"/>
    <p:sldId id="272" r:id="rId16"/>
    <p:sldId id="273"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82" d="100"/>
          <a:sy n="82" d="100"/>
        </p:scale>
        <p:origin x="-1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6CBFA6-20D5-4096-85B9-5CF27D5F52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7348" name="Rectangle 4"/>
          <p:cNvSpPr>
            <a:spLocks noGrp="1" noChangeArrowheads="1"/>
          </p:cNvSpPr>
          <p:nvPr>
            <p:ph type="dt" sz="half"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EA32C25B-D374-44B3-82DD-1E4F982007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6E59DF-218D-46C9-BC46-9244CDE5C43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2C2A6-E1B9-444B-84B8-B1BC8D5191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451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6451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64517" name="Rectangle 5"/>
          <p:cNvSpPr>
            <a:spLocks noGrp="1" noChangeArrowheads="1"/>
          </p:cNvSpPr>
          <p:nvPr>
            <p:ph type="dt" sz="half" idx="2"/>
          </p:nvPr>
        </p:nvSpPr>
        <p:spPr/>
        <p:txBody>
          <a:bodyPr/>
          <a:lstStyle>
            <a:lvl1pPr>
              <a:defRPr/>
            </a:lvl1pPr>
          </a:lstStyle>
          <a:p>
            <a:endParaRPr lang="en-US"/>
          </a:p>
        </p:txBody>
      </p:sp>
      <p:sp>
        <p:nvSpPr>
          <p:cNvPr id="64518" name="Rectangle 6"/>
          <p:cNvSpPr>
            <a:spLocks noGrp="1" noChangeArrowheads="1"/>
          </p:cNvSpPr>
          <p:nvPr>
            <p:ph type="ftr" sz="quarter" idx="3"/>
          </p:nvPr>
        </p:nvSpPr>
        <p:spPr/>
        <p:txBody>
          <a:bodyPr/>
          <a:lstStyle>
            <a:lvl1pPr>
              <a:defRPr/>
            </a:lvl1pPr>
          </a:lstStyle>
          <a:p>
            <a:endParaRPr lang="en-US"/>
          </a:p>
        </p:txBody>
      </p:sp>
      <p:sp>
        <p:nvSpPr>
          <p:cNvPr id="64519" name="Rectangle 7"/>
          <p:cNvSpPr>
            <a:spLocks noGrp="1" noChangeArrowheads="1"/>
          </p:cNvSpPr>
          <p:nvPr>
            <p:ph type="sldNum" sz="quarter" idx="4"/>
          </p:nvPr>
        </p:nvSpPr>
        <p:spPr/>
        <p:txBody>
          <a:bodyPr/>
          <a:lstStyle>
            <a:lvl1pPr>
              <a:defRPr/>
            </a:lvl1pPr>
          </a:lstStyle>
          <a:p>
            <a:fld id="{D8333A6D-E324-4347-9A0B-18B7F5D506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08E7C-3A7B-4E68-B01E-6F16D496010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6F18EC-ACA3-46B6-AEAC-B26470A3286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9BFE79-C399-4F43-8379-92B92CC020C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D5ED10-DCB1-4B09-9227-A27049C3676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7260A4-ACB5-4F0E-8F48-212E0B54174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3E1129-48A0-4507-B7F2-582D500DE9E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DEB69F-D1F7-4ECE-B10D-6B79DE620B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8D56C8-E095-4035-A311-FC2FAA9C61C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85198C-817C-4F06-AA38-94AA614273E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31978C-AD49-4931-8C7A-F75815D4718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F2269-2118-4475-AE68-1C6BEF0C0A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23A881-88B9-401B-8C8B-4F92D81D8C4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87A26F-84F4-4523-88B0-5291C16392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C22B22-098A-4C4F-A7D9-C6AA5455C8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35513F-6912-4275-9829-8DC8A7395E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A2253A-A575-4EF5-A015-60B0148A53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89DDAB-6A8E-4F4F-8C58-2B4A15CB8D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F98CA0-42DC-49D0-91DA-D719B8E7D0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9F1DFE-7D71-4486-B57E-601E0B1616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6349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992FE5-06D2-4B8F-939E-8024255A0FE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7399" y="363031"/>
            <a:ext cx="6019598"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Oedipus the King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95237" name="Picture 5" descr="http://theatre-dance.cahss.ualr.edu/waynesweb/GreekRoman_files/OedipusCartoon3.gif"/>
          <p:cNvPicPr>
            <a:picLocks noChangeAspect="1" noChangeArrowheads="1"/>
          </p:cNvPicPr>
          <p:nvPr/>
        </p:nvPicPr>
        <p:blipFill>
          <a:blip r:embed="rId2" cstate="print"/>
          <a:srcRect/>
          <a:stretch>
            <a:fillRect/>
          </a:stretch>
        </p:blipFill>
        <p:spPr bwMode="auto">
          <a:xfrm>
            <a:off x="3379808" y="1608881"/>
            <a:ext cx="2280212" cy="3553428"/>
          </a:xfrm>
          <a:prstGeom prst="rect">
            <a:avLst/>
          </a:prstGeom>
          <a:noFill/>
        </p:spPr>
      </p:pic>
      <p:sp>
        <p:nvSpPr>
          <p:cNvPr id="8" name="Rectangle 7"/>
          <p:cNvSpPr/>
          <p:nvPr/>
        </p:nvSpPr>
        <p:spPr>
          <a:xfrm>
            <a:off x="1131783" y="5560064"/>
            <a:ext cx="6533199" cy="923330"/>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Writing Workshop</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4600" y="1295400"/>
            <a:ext cx="3810000" cy="2857500"/>
          </a:xfrm>
          <a:prstGeom prst="rect">
            <a:avLst/>
          </a:prstGeom>
          <a:noFill/>
          <a:ln w="9525">
            <a:noFill/>
            <a:miter lim="800000"/>
            <a:headEnd/>
            <a:tailEnd/>
          </a:ln>
        </p:spPr>
      </p:pic>
      <p:sp>
        <p:nvSpPr>
          <p:cNvPr id="5" name="Rectangle 4"/>
          <p:cNvSpPr/>
          <p:nvPr/>
        </p:nvSpPr>
        <p:spPr>
          <a:xfrm>
            <a:off x="465234" y="304800"/>
            <a:ext cx="8109912"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Are Your Targets?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381000" y="4267200"/>
            <a:ext cx="7872668" cy="584775"/>
          </a:xfrm>
          <a:prstGeom prst="rect">
            <a:avLst/>
          </a:prstGeom>
          <a:noFill/>
        </p:spPr>
        <p:txBody>
          <a:bodyPr wrap="non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r>
              <a:rPr lang="en-US" sz="32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
            </a: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premises that are concise and argue</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a:off x="0" y="4800600"/>
            <a:ext cx="9326591" cy="461665"/>
          </a:xfrm>
          <a:prstGeom prst="rect">
            <a:avLst/>
          </a:prstGeom>
          <a:noFill/>
        </p:spPr>
        <p:txBody>
          <a:bodyPr wrap="none" lIns="91440" tIns="45720" rIns="91440" bIns="45720">
            <a:spAutoFit/>
          </a:bodyPr>
          <a:lstStyle/>
          <a:p>
            <a:pPr algn="ctr"/>
            <a:r>
              <a:rPr lang="en-US"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Provide sufficient textual support to fully prove your argument</a:t>
            </a:r>
            <a:endParaRPr lang="en-US" sz="2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2259127" y="5181600"/>
            <a:ext cx="4304960" cy="584775"/>
          </a:xfrm>
          <a:prstGeom prst="rect">
            <a:avLst/>
          </a:prstGeom>
          <a:noFill/>
        </p:spPr>
        <p:txBody>
          <a:bodyPr wrap="none" lIns="91440" tIns="45720" rIns="91440" bIns="45720">
            <a:spAutoFit/>
          </a:bodyPr>
          <a:lstStyle/>
          <a:p>
            <a:pPr algn="ctr"/>
            <a:r>
              <a:rPr lang="en-US"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Embed Your Quotes</a:t>
            </a:r>
            <a:endParaRPr lang="en-US"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Rectangle 9"/>
          <p:cNvSpPr/>
          <p:nvPr/>
        </p:nvSpPr>
        <p:spPr>
          <a:xfrm>
            <a:off x="1676400" y="5715000"/>
            <a:ext cx="544245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Lots of Textual Analysis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7" y="231494"/>
            <a:ext cx="8519992" cy="6458673"/>
          </a:xfrm>
        </p:spPr>
        <p:txBody>
          <a:bodyPr/>
          <a:lstStyle/>
          <a:p>
            <a:r>
              <a:rPr lang="en-US" dirty="0">
                <a:solidFill>
                  <a:schemeClr val="tx1"/>
                </a:solidFill>
                <a:latin typeface="+mn-lt"/>
                <a:ea typeface="+mn-ea"/>
                <a:cs typeface="+mn-cs"/>
              </a:rPr>
              <a:t>At the end of the play, Sophocles inverts this binary, giving new meaning to the qualities of darkness and sight. As Oedipus mourns the somber death of his wife and mother, he arrives at the conclusion that as long as he has his sight, he will be forever trapped in the world of darkness, unable to escape from the constant reminder of his faults. Gouging out his own eyes with the broach of his wife, </a:t>
            </a:r>
            <a:r>
              <a:rPr lang="en-US" dirty="0" err="1">
                <a:solidFill>
                  <a:schemeClr val="tx1"/>
                </a:solidFill>
                <a:latin typeface="+mn-lt"/>
                <a:ea typeface="+mn-ea"/>
                <a:cs typeface="+mn-cs"/>
              </a:rPr>
              <a:t>Jocasta</a:t>
            </a:r>
            <a:r>
              <a:rPr lang="en-US" dirty="0">
                <a:solidFill>
                  <a:schemeClr val="tx1"/>
                </a:solidFill>
                <a:latin typeface="+mn-lt"/>
                <a:ea typeface="+mn-ea"/>
                <a:cs typeface="+mn-cs"/>
              </a:rPr>
              <a:t>, Oedipus reverses the juxtaposition of knowledge and ignorance, plunging into the realm of darkness, finally surrendering to the “light”. This climatic portion of the play is the summit of all the previously established drama and irony. As the audience grieves at the inevitable tragedy, it also marvels at the emotional pinnacle developed through the binary and its inversion.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18" y="185194"/>
            <a:ext cx="8226425" cy="653709"/>
          </a:xfrm>
        </p:spPr>
        <p:txBody>
          <a:bodyPr/>
          <a:lstStyle/>
          <a:p>
            <a:r>
              <a:rPr lang="en-US" dirty="0" smtClean="0"/>
              <a:t>Excellent Student Sample</a:t>
            </a:r>
            <a:endParaRPr lang="en-US" dirty="0"/>
          </a:p>
        </p:txBody>
      </p:sp>
      <p:sp>
        <p:nvSpPr>
          <p:cNvPr id="3" name="Content Placeholder 2"/>
          <p:cNvSpPr>
            <a:spLocks noGrp="1"/>
          </p:cNvSpPr>
          <p:nvPr>
            <p:ph idx="1"/>
          </p:nvPr>
        </p:nvSpPr>
        <p:spPr>
          <a:xfrm>
            <a:off x="455613" y="1600200"/>
            <a:ext cx="8226425" cy="1675435"/>
          </a:xfrm>
        </p:spPr>
        <p:txBody>
          <a:bodyPr/>
          <a:lstStyle/>
          <a:p>
            <a:r>
              <a:rPr lang="en-IE" dirty="0" smtClean="0"/>
              <a:t>Sophocles proposes that ignorance leads to immorality through the use of dramatic irony and binary inversion in the epic “Oedipus the king.”</a:t>
            </a:r>
            <a:endParaRPr lang="en-US" dirty="0" smtClean="0"/>
          </a:p>
          <a:p>
            <a:endParaRPr lang="en-US" dirty="0"/>
          </a:p>
        </p:txBody>
      </p:sp>
      <p:pic>
        <p:nvPicPr>
          <p:cNvPr id="4" name="Picture 2" descr="http://www.andreixuereb.com/wp-content/uploads/2012/01/oedipus-complex.png"/>
          <p:cNvPicPr>
            <a:picLocks noChangeAspect="1" noChangeArrowheads="1"/>
          </p:cNvPicPr>
          <p:nvPr/>
        </p:nvPicPr>
        <p:blipFill>
          <a:blip r:embed="rId2" cstate="print"/>
          <a:srcRect/>
          <a:stretch>
            <a:fillRect/>
          </a:stretch>
        </p:blipFill>
        <p:spPr bwMode="auto">
          <a:xfrm>
            <a:off x="3542522" y="4581686"/>
            <a:ext cx="1860604" cy="22763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85196"/>
            <a:ext cx="8226425" cy="6672804"/>
          </a:xfrm>
        </p:spPr>
        <p:txBody>
          <a:bodyPr/>
          <a:lstStyle/>
          <a:p>
            <a:r>
              <a:rPr lang="en-IE" sz="2000" dirty="0" smtClean="0"/>
              <a:t>The entire overarching plot of the piece is dramatically ironic. Directly in the opening argument the entire plot, and all the secrets of Oedipus’ history, and his crimes when he “unwillingly slew his father </a:t>
            </a:r>
            <a:r>
              <a:rPr lang="en-IE" sz="2000" dirty="0" err="1" smtClean="0"/>
              <a:t>Laius</a:t>
            </a:r>
            <a:r>
              <a:rPr lang="en-IE" sz="2000" dirty="0" smtClean="0"/>
              <a:t>… and espoused the widowed queen,” are revealed. Sophocles uses this irony to create a morally ambiguous character. Although the audience is aware of the atrocities committed by Oedipus, the character of Oedipus himself is in many cases shown to be a righteous person. When </a:t>
            </a:r>
            <a:r>
              <a:rPr lang="en-IE" sz="2000" dirty="0" err="1" smtClean="0"/>
              <a:t>Creon</a:t>
            </a:r>
            <a:r>
              <a:rPr lang="en-IE" sz="2000" dirty="0" smtClean="0"/>
              <a:t> returns from the oracle, with advice about how to help Thebes Oedipus allows him to “Speak before all; the burden that I bear is more for these subjects than myself.” In this particular case Oedipus’ dedication to his subjects is apparent. Oedipus is further built as a righteous character when he so willingly agrees to search for </a:t>
            </a:r>
            <a:r>
              <a:rPr lang="en-IE" sz="2000" dirty="0" err="1" smtClean="0"/>
              <a:t>Laius</a:t>
            </a:r>
            <a:r>
              <a:rPr lang="en-IE" sz="2000" dirty="0" smtClean="0"/>
              <a:t>’ killer, with the intention to help his “loyal subjects who approve my (Oedipus’) acts.” Given his obvious devotion to his people and to justice, juxtaposition is created between the character himself, and the character the audience expects him to be, knowing full well the crimes he will commit from dramatic irony. The audience is forced to ask itself how such a righteous character could commit such atrocious crimes. Fortunately </a:t>
            </a:r>
            <a:r>
              <a:rPr lang="en-IE" sz="2000" dirty="0" err="1" smtClean="0"/>
              <a:t>Sophacles</a:t>
            </a:r>
            <a:r>
              <a:rPr lang="en-IE" sz="2000" dirty="0" smtClean="0"/>
              <a:t> provides the answer to that </a:t>
            </a:r>
            <a:r>
              <a:rPr lang="en-IE" dirty="0" smtClean="0"/>
              <a:t>question through the use of binary inversion.</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620" y="0"/>
            <a:ext cx="9555126" cy="6447098"/>
          </a:xfrm>
        </p:spPr>
        <p:txBody>
          <a:bodyPr/>
          <a:lstStyle/>
          <a:p>
            <a:r>
              <a:rPr lang="en-IE" sz="2200" dirty="0" smtClean="0"/>
              <a:t>Parallel binaries are formed between sight and blindness, as well as between knowledge and ignorance. Oedipus, up until the binary inversion had the facility of sight. However up until that point he was also ignorant of his own crimes. On the other hand the blind prophet </a:t>
            </a:r>
            <a:r>
              <a:rPr lang="en-IE" sz="2200" dirty="0" err="1" smtClean="0"/>
              <a:t>Teiresias</a:t>
            </a:r>
            <a:r>
              <a:rPr lang="en-IE" sz="2200" dirty="0" smtClean="0"/>
              <a:t> is the one man who could “see(s) eye to eye with our (the Theban people’s) lord Phoebus. Tension is created when </a:t>
            </a:r>
            <a:r>
              <a:rPr lang="en-IE" sz="2200" dirty="0" err="1" smtClean="0"/>
              <a:t>Teiresias</a:t>
            </a:r>
            <a:r>
              <a:rPr lang="en-IE" sz="2200" dirty="0" smtClean="0"/>
              <a:t> explains to Oedipus the truth, “Thou art the man, Though the accursed polluter of this land,” and Oedipus rejects it, insulting him in the process, asserting that </a:t>
            </a:r>
            <a:r>
              <a:rPr lang="en-IE" sz="2200" dirty="0" err="1" smtClean="0"/>
              <a:t>Teiresias</a:t>
            </a:r>
            <a:r>
              <a:rPr lang="en-IE" sz="2200" dirty="0" smtClean="0"/>
              <a:t> “In ear, wit, eye, in everything art blind.” This tension shows Oedipus’ ignorance. This is the ignorance that causes Oedipus’ moral ambiguity, as it caused him to commit a grievance despite his moral righteousness. These binaries are inverted when Oedipus finally accepts the truth and “struck with his hand uplift his eyes.” By stabbing his own eyes Oedipus inverts the binary of sight and blindness. By accepting his deeds Oedipus inverts the binary of knowledge and ignorance. The significance of this inversion is apparent as it completes the idea that Oedipus only acted amorally when he was ignorant. Oedipus’ anguish as demonstrated by his self-mutilation shows his guilt, which further supports his character’s moral righteousness. Surmising from all of this it is apparent that according to Sophocles ignorance leads to amorality.</a:t>
            </a:r>
            <a:endParaRPr lang="en-US" sz="22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77716"/>
          </a:xfrm>
        </p:spPr>
        <p:txBody>
          <a:bodyPr/>
          <a:lstStyle/>
          <a:p>
            <a:r>
              <a:rPr lang="en-US" dirty="0" smtClean="0"/>
              <a:t>Another Student Sample</a:t>
            </a:r>
            <a:endParaRPr lang="en-US" dirty="0"/>
          </a:p>
        </p:txBody>
      </p:sp>
      <p:sp>
        <p:nvSpPr>
          <p:cNvPr id="3" name="Content Placeholder 2"/>
          <p:cNvSpPr>
            <a:spLocks noGrp="1"/>
          </p:cNvSpPr>
          <p:nvPr>
            <p:ph idx="1"/>
          </p:nvPr>
        </p:nvSpPr>
        <p:spPr>
          <a:xfrm>
            <a:off x="455613" y="844952"/>
            <a:ext cx="8226425" cy="5281211"/>
          </a:xfrm>
        </p:spPr>
        <p:txBody>
          <a:bodyPr/>
          <a:lstStyle/>
          <a:p>
            <a:r>
              <a:rPr lang="en-US" dirty="0" smtClean="0"/>
              <a:t>Sophocles develops binaries between light versus dark and sight versus blindness to depict the dramatic irony of Oedipus’ fate in </a:t>
            </a:r>
            <a:r>
              <a:rPr lang="en-US" i="1" dirty="0" smtClean="0"/>
              <a:t>Oedipus the King</a:t>
            </a:r>
            <a:r>
              <a:rPr lang="en-US" dirty="0" smtClean="0"/>
              <a:t>. The relationship between sight and knowledge transitions into a binary inversion when Oedipus only realizes the truth behind his relation to the oracle when he causes his own blindness by stabbing his eyes out.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6" y="231494"/>
            <a:ext cx="8843057" cy="6458673"/>
          </a:xfrm>
        </p:spPr>
        <p:txBody>
          <a:bodyPr/>
          <a:lstStyle/>
          <a:p>
            <a:r>
              <a:rPr lang="en-US" sz="2200" dirty="0" smtClean="0"/>
              <a:t>The binary between light versus dark and knowledge versus ignorance develops the characters and their ability to understand the past of Oedipus. While speaking with </a:t>
            </a:r>
            <a:r>
              <a:rPr lang="en-US" sz="2200" dirty="0" err="1" smtClean="0"/>
              <a:t>Tiresias</a:t>
            </a:r>
            <a:r>
              <a:rPr lang="en-US" sz="2200" dirty="0" smtClean="0"/>
              <a:t> to understand the cause of the plague destroying Thebes, Oedipus states “I will bring it all to light”, meaning that he will literally share the truth behind the cause of the plague with the people of Thebes (11). When considering the binary, “light” refers to the knowledge of Oedipus. At this point, Oedipus is ignorant in the sense that he does not know his past and what will be revealed. After the truth is discovered, Oedipus proclaims “Darkness, dark cloud all around me, enclosing me, unspeakable darkness…I feel the stab of these sharp pains, and with it the memory of my sorrow” (74). Opposite of light, the “darkness” refers to the lack of knowledge or ignorance of Oedipus. In this example, the binary is inverted to exemplify the dramatic irony of Oedipus’ fate. The diction choice of “darkness” is a binary inversion because, at this moment, Oedipus is referring the his “memory” of the truth.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43068" y="274638"/>
            <a:ext cx="8777107" cy="709210"/>
          </a:xfrm>
        </p:spPr>
        <p:txBody>
          <a:bodyPr/>
          <a:lstStyle/>
          <a:p>
            <a:r>
              <a:rPr lang="en-US" dirty="0" smtClean="0"/>
              <a:t>Declarative Thesis</a:t>
            </a:r>
            <a:endParaRPr lang="en-US" dirty="0"/>
          </a:p>
        </p:txBody>
      </p:sp>
      <p:pic>
        <p:nvPicPr>
          <p:cNvPr id="96261" name="Picture 5" descr="http://static1.fjcdn.com/comments/the+silent+hill+2+pyramid+head+was+better+imo+the+_eeae08fbd20ce00b43becbc8cd7b109a.jpg"/>
          <p:cNvPicPr>
            <a:picLocks noChangeAspect="1" noChangeArrowheads="1"/>
          </p:cNvPicPr>
          <p:nvPr/>
        </p:nvPicPr>
        <p:blipFill>
          <a:blip r:embed="rId2" cstate="print"/>
          <a:srcRect/>
          <a:stretch>
            <a:fillRect/>
          </a:stretch>
        </p:blipFill>
        <p:spPr bwMode="auto">
          <a:xfrm>
            <a:off x="3141844" y="2064112"/>
            <a:ext cx="2857500" cy="4343400"/>
          </a:xfrm>
          <a:prstGeom prst="rect">
            <a:avLst/>
          </a:prstGeom>
          <a:noFill/>
        </p:spPr>
      </p:pic>
      <p:sp>
        <p:nvSpPr>
          <p:cNvPr id="7" name="Oval Callout 6"/>
          <p:cNvSpPr/>
          <p:nvPr/>
        </p:nvSpPr>
        <p:spPr>
          <a:xfrm>
            <a:off x="0" y="2604304"/>
            <a:ext cx="3067291" cy="2152891"/>
          </a:xfrm>
          <a:prstGeom prst="wedgeEllipseCallout">
            <a:avLst>
              <a:gd name="adj1" fmla="val 84770"/>
              <a:gd name="adj2" fmla="val -15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START WITH YOUR THESIS … YOUR MAIN POINT</a:t>
            </a:r>
            <a:endParaRPr lang="en-US" dirty="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143096" y="381965"/>
            <a:ext cx="7313612" cy="740779"/>
          </a:xfrm>
        </p:spPr>
        <p:txBody>
          <a:bodyPr/>
          <a:lstStyle/>
          <a:p>
            <a:r>
              <a:rPr lang="en-US" dirty="0" smtClean="0"/>
              <a:t>Sample Declarative Thesis</a:t>
            </a:r>
            <a:endParaRPr lang="en-US" dirty="0"/>
          </a:p>
        </p:txBody>
      </p:sp>
      <p:sp>
        <p:nvSpPr>
          <p:cNvPr id="97285" name="Rectangle 5"/>
          <p:cNvSpPr>
            <a:spLocks noGrp="1" noChangeArrowheads="1"/>
          </p:cNvSpPr>
          <p:nvPr>
            <p:ph type="subTitle" idx="1"/>
          </p:nvPr>
        </p:nvSpPr>
        <p:spPr>
          <a:xfrm>
            <a:off x="455613" y="1250066"/>
            <a:ext cx="7313612" cy="2326511"/>
          </a:xfrm>
        </p:spPr>
        <p:txBody>
          <a:bodyPr/>
          <a:lstStyle/>
          <a:p>
            <a:r>
              <a:rPr lang="en-US" dirty="0" smtClean="0"/>
              <a:t>Through dramatic irony and a binary inversion, Sophocles resolves the Riddle of the Sphinx to illustrate Oedipus’ plight.  In blindness one finds darkness, but In Oedipus’ case, his demise provides the light of his self-realization.</a:t>
            </a:r>
            <a:endParaRPr lang="en-US" dirty="0"/>
          </a:p>
        </p:txBody>
      </p:sp>
      <p:pic>
        <p:nvPicPr>
          <p:cNvPr id="97286" name="Picture 6" descr="rjo0406l"/>
          <p:cNvPicPr>
            <a:picLocks noChangeAspect="1" noChangeArrowheads="1"/>
          </p:cNvPicPr>
          <p:nvPr/>
        </p:nvPicPr>
        <p:blipFill>
          <a:blip r:embed="rId2" cstate="print"/>
          <a:srcRect/>
          <a:stretch>
            <a:fillRect/>
          </a:stretch>
        </p:blipFill>
        <p:spPr bwMode="auto">
          <a:xfrm>
            <a:off x="2326511" y="3680749"/>
            <a:ext cx="3810000" cy="2882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5613" y="274638"/>
            <a:ext cx="8226425" cy="628187"/>
          </a:xfrm>
        </p:spPr>
        <p:txBody>
          <a:bodyPr/>
          <a:lstStyle/>
          <a:p>
            <a:r>
              <a:rPr lang="en-US" dirty="0" smtClean="0"/>
              <a:t>Sample Declarative Thesis</a:t>
            </a:r>
            <a:endParaRPr lang="en-US" dirty="0"/>
          </a:p>
        </p:txBody>
      </p:sp>
      <p:sp>
        <p:nvSpPr>
          <p:cNvPr id="98307" name="Rectangle 3"/>
          <p:cNvSpPr>
            <a:spLocks noGrp="1" noChangeArrowheads="1"/>
          </p:cNvSpPr>
          <p:nvPr>
            <p:ph type="body" idx="1"/>
          </p:nvPr>
        </p:nvSpPr>
        <p:spPr>
          <a:xfrm>
            <a:off x="455613" y="1600201"/>
            <a:ext cx="8226425" cy="2601410"/>
          </a:xfrm>
        </p:spPr>
        <p:txBody>
          <a:bodyPr/>
          <a:lstStyle/>
          <a:p>
            <a:r>
              <a:rPr lang="en-US" dirty="0" smtClean="0"/>
              <a:t>Sophocles inverts the binary of light and darkness to reveal Oedipus’ ironic fate.  With his sight intact, Oedipus is in the proverbial dark – he is unable to see the role he plays within the context of the oracle.  It is only through blindness is he able to see the “light” of his ways.</a:t>
            </a:r>
            <a:endParaRPr lang="en-US" dirty="0"/>
          </a:p>
        </p:txBody>
      </p:sp>
      <p:pic>
        <p:nvPicPr>
          <p:cNvPr id="98308" name="Picture 4" descr="jfa0497l"/>
          <p:cNvPicPr>
            <a:picLocks noChangeAspect="1" noChangeArrowheads="1"/>
          </p:cNvPicPr>
          <p:nvPr/>
        </p:nvPicPr>
        <p:blipFill>
          <a:blip r:embed="rId2" cstate="print"/>
          <a:srcRect/>
          <a:stretch>
            <a:fillRect/>
          </a:stretch>
        </p:blipFill>
        <p:spPr bwMode="auto">
          <a:xfrm>
            <a:off x="3020992" y="4062714"/>
            <a:ext cx="2381250" cy="2495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62911"/>
          </a:xfrm>
        </p:spPr>
        <p:txBody>
          <a:bodyPr/>
          <a:lstStyle/>
          <a:p>
            <a:r>
              <a:rPr lang="en-US" dirty="0" smtClean="0"/>
              <a:t>Sample Declarative Thesis</a:t>
            </a:r>
            <a:endParaRPr lang="en-US" dirty="0"/>
          </a:p>
        </p:txBody>
      </p:sp>
      <p:sp>
        <p:nvSpPr>
          <p:cNvPr id="3" name="Content Placeholder 2"/>
          <p:cNvSpPr>
            <a:spLocks noGrp="1"/>
          </p:cNvSpPr>
          <p:nvPr>
            <p:ph idx="1"/>
          </p:nvPr>
        </p:nvSpPr>
        <p:spPr>
          <a:xfrm>
            <a:off x="455613" y="1600201"/>
            <a:ext cx="8226425" cy="2728732"/>
          </a:xfrm>
        </p:spPr>
        <p:txBody>
          <a:bodyPr/>
          <a:lstStyle/>
          <a:p>
            <a:r>
              <a:rPr lang="en-US" dirty="0" smtClean="0"/>
              <a:t>Knowledge is typically associated with lightness, while ignorance is linked to darkness, but Sophocles inverts this paradigm to fuel the dramatic irony within his play.  It is only through this dark blindness that Oedipus begins to see the light of his true character.</a:t>
            </a:r>
            <a:endParaRPr lang="en-US" dirty="0"/>
          </a:p>
        </p:txBody>
      </p:sp>
      <p:pic>
        <p:nvPicPr>
          <p:cNvPr id="122882" name="Picture 2" descr="http://2.bp.blogspot.com/_rtOXMZlMTkg/SjlDQeNxGZI/AAAAAAAAB9I/rX30l_sZrsE/s400/OedipusFamilyCircus.jpg"/>
          <p:cNvPicPr>
            <a:picLocks noChangeAspect="1" noChangeArrowheads="1"/>
          </p:cNvPicPr>
          <p:nvPr/>
        </p:nvPicPr>
        <p:blipFill>
          <a:blip r:embed="rId2" cstate="print"/>
          <a:srcRect/>
          <a:stretch>
            <a:fillRect/>
          </a:stretch>
        </p:blipFill>
        <p:spPr bwMode="auto">
          <a:xfrm>
            <a:off x="2401064" y="3819524"/>
            <a:ext cx="3810000" cy="27085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01808"/>
          </a:xfrm>
        </p:spPr>
        <p:txBody>
          <a:bodyPr/>
          <a:lstStyle/>
          <a:p>
            <a:r>
              <a:rPr lang="en-US" dirty="0" smtClean="0"/>
              <a:t>Sample Introduction</a:t>
            </a:r>
            <a:endParaRPr lang="en-US" dirty="0"/>
          </a:p>
        </p:txBody>
      </p:sp>
      <p:sp>
        <p:nvSpPr>
          <p:cNvPr id="3" name="Content Placeholder 2"/>
          <p:cNvSpPr>
            <a:spLocks noGrp="1"/>
          </p:cNvSpPr>
          <p:nvPr>
            <p:ph idx="1"/>
          </p:nvPr>
        </p:nvSpPr>
        <p:spPr>
          <a:xfrm>
            <a:off x="455613" y="1600201"/>
            <a:ext cx="8226425" cy="2902352"/>
          </a:xfrm>
        </p:spPr>
        <p:txBody>
          <a:bodyPr/>
          <a:lstStyle/>
          <a:p>
            <a:r>
              <a:rPr lang="en-US" dirty="0">
                <a:solidFill>
                  <a:schemeClr val="tx1"/>
                </a:solidFill>
                <a:latin typeface="+mn-lt"/>
                <a:ea typeface="+mn-ea"/>
                <a:cs typeface="+mn-cs"/>
              </a:rPr>
              <a:t>The use of dramatic irony and a climactic binary inversion create the mystery, and solution, of </a:t>
            </a:r>
            <a:r>
              <a:rPr lang="en-US" u="sng" dirty="0">
                <a:solidFill>
                  <a:schemeClr val="tx1"/>
                </a:solidFill>
                <a:latin typeface="+mn-lt"/>
                <a:ea typeface="+mn-ea"/>
                <a:cs typeface="+mn-cs"/>
              </a:rPr>
              <a:t>Oedipus the King</a:t>
            </a:r>
            <a:r>
              <a:rPr lang="en-US" dirty="0">
                <a:solidFill>
                  <a:schemeClr val="tx1"/>
                </a:solidFill>
                <a:latin typeface="+mn-lt"/>
                <a:ea typeface="+mn-ea"/>
                <a:cs typeface="+mn-cs"/>
              </a:rPr>
              <a:t>. Sophocles’ light and dark, and sight and blind binaries are analogous to the mystery and knowledge Oedipus faces. The final scene – where blindness and understanding are united – resolves the agonizing dichotomy of sight and confusion. </a:t>
            </a:r>
          </a:p>
          <a:p>
            <a:endParaRPr lang="en-US" dirty="0"/>
          </a:p>
        </p:txBody>
      </p:sp>
      <p:pic>
        <p:nvPicPr>
          <p:cNvPr id="123906" name="Picture 2" descr="http://cdn.eguiders.com/img/video_stills/2/f/4acbbda4-2f40-4537-9c4e-4499cf3a8221_m.jpg"/>
          <p:cNvPicPr>
            <a:picLocks noChangeAspect="1" noChangeArrowheads="1"/>
          </p:cNvPicPr>
          <p:nvPr/>
        </p:nvPicPr>
        <p:blipFill>
          <a:blip r:embed="rId2" cstate="print"/>
          <a:srcRect/>
          <a:stretch>
            <a:fillRect/>
          </a:stretch>
        </p:blipFill>
        <p:spPr bwMode="auto">
          <a:xfrm>
            <a:off x="3118694" y="5077870"/>
            <a:ext cx="2209800" cy="12382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7084"/>
          </a:xfrm>
        </p:spPr>
        <p:txBody>
          <a:bodyPr/>
          <a:lstStyle/>
          <a:p>
            <a:r>
              <a:rPr lang="en-US" dirty="0" smtClean="0"/>
              <a:t>Sample Introduction</a:t>
            </a:r>
            <a:endParaRPr lang="en-US" dirty="0"/>
          </a:p>
        </p:txBody>
      </p:sp>
      <p:sp>
        <p:nvSpPr>
          <p:cNvPr id="3" name="Content Placeholder 2"/>
          <p:cNvSpPr>
            <a:spLocks noGrp="1"/>
          </p:cNvSpPr>
          <p:nvPr>
            <p:ph idx="1"/>
          </p:nvPr>
        </p:nvSpPr>
        <p:spPr>
          <a:xfrm>
            <a:off x="455613" y="1600201"/>
            <a:ext cx="8226425" cy="3619982"/>
          </a:xfrm>
        </p:spPr>
        <p:txBody>
          <a:bodyPr/>
          <a:lstStyle/>
          <a:p>
            <a:r>
              <a:rPr lang="en-US" dirty="0">
                <a:solidFill>
                  <a:schemeClr val="tx1"/>
                </a:solidFill>
                <a:latin typeface="+mn-lt"/>
                <a:ea typeface="+mn-ea"/>
                <a:cs typeface="+mn-cs"/>
              </a:rPr>
              <a:t>Sophocles embeds his “Oedipus the King” in doubt with regard to the true paternity of Oedipus and the validity of oracles. However, the revelation of truth is far from the crux of the work; through situational irony, the audience is already aware of the outcome. It is the process of dramatic realization, the play and inversion of light and dark, knowledge and ignorance, that builds on the meaning of the play and gives life to its plot. </a:t>
            </a:r>
          </a:p>
          <a:p>
            <a:endParaRPr lang="en-US" dirty="0"/>
          </a:p>
        </p:txBody>
      </p:sp>
      <p:pic>
        <p:nvPicPr>
          <p:cNvPr id="125954" name="Picture 2" descr="http://www.andreixuereb.com/wp-content/uploads/2012/01/oedipus-complex.png"/>
          <p:cNvPicPr>
            <a:picLocks noChangeAspect="1" noChangeArrowheads="1"/>
          </p:cNvPicPr>
          <p:nvPr/>
        </p:nvPicPr>
        <p:blipFill>
          <a:blip r:embed="rId2" cstate="print"/>
          <a:srcRect/>
          <a:stretch>
            <a:fillRect/>
          </a:stretch>
        </p:blipFill>
        <p:spPr bwMode="auto">
          <a:xfrm>
            <a:off x="3542522" y="4581686"/>
            <a:ext cx="1860604" cy="22763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Revisiting the Syllogistic Method</a:t>
            </a:r>
            <a:endParaRPr lang="en-US" dirty="0"/>
          </a:p>
        </p:txBody>
      </p:sp>
      <p:sp>
        <p:nvSpPr>
          <p:cNvPr id="3" name="Content Placeholder 2"/>
          <p:cNvSpPr>
            <a:spLocks noGrp="1"/>
          </p:cNvSpPr>
          <p:nvPr>
            <p:ph idx="1"/>
          </p:nvPr>
        </p:nvSpPr>
        <p:spPr>
          <a:xfrm>
            <a:off x="152401" y="1447801"/>
            <a:ext cx="8529638" cy="2667000"/>
          </a:xfrm>
        </p:spPr>
        <p:txBody>
          <a:bodyPr/>
          <a:lstStyle/>
          <a:p>
            <a:r>
              <a:rPr lang="en-US" dirty="0" smtClean="0"/>
              <a:t>1</a:t>
            </a:r>
            <a:r>
              <a:rPr lang="en-US" baseline="30000" dirty="0" smtClean="0"/>
              <a:t>st</a:t>
            </a:r>
            <a:r>
              <a:rPr lang="en-US" dirty="0" smtClean="0"/>
              <a:t> Premise: Statement that contains an argument </a:t>
            </a:r>
            <a:r>
              <a:rPr lang="en-US" b="1" u="sng" dirty="0" smtClean="0"/>
              <a:t>OR</a:t>
            </a:r>
            <a:r>
              <a:rPr lang="en-US" dirty="0" smtClean="0"/>
              <a:t>  a literary term</a:t>
            </a:r>
          </a:p>
          <a:p>
            <a:endParaRPr lang="en-US" dirty="0" smtClean="0"/>
          </a:p>
          <a:p>
            <a:r>
              <a:rPr lang="en-US" dirty="0" smtClean="0"/>
              <a:t>2</a:t>
            </a:r>
            <a:r>
              <a:rPr lang="en-US" baseline="30000" dirty="0" smtClean="0"/>
              <a:t>nd</a:t>
            </a:r>
            <a:r>
              <a:rPr lang="en-US" dirty="0" smtClean="0"/>
              <a:t> Premise: Textual Support</a:t>
            </a:r>
          </a:p>
          <a:p>
            <a:endParaRPr lang="en-US" dirty="0" smtClean="0"/>
          </a:p>
          <a:p>
            <a:r>
              <a:rPr lang="en-US" dirty="0" smtClean="0"/>
              <a:t>Conclusion: Textual Analysis</a:t>
            </a:r>
            <a:endParaRPr lang="en-US" dirty="0"/>
          </a:p>
        </p:txBody>
      </p:sp>
      <p:pic>
        <p:nvPicPr>
          <p:cNvPr id="126978" name="Picture 2" descr="http://farm8.static.flickr.com/7198/7043050351_6493d2e3d1.jpg"/>
          <p:cNvPicPr>
            <a:picLocks noChangeAspect="1" noChangeArrowheads="1"/>
          </p:cNvPicPr>
          <p:nvPr/>
        </p:nvPicPr>
        <p:blipFill>
          <a:blip r:embed="rId2" cstate="print"/>
          <a:srcRect/>
          <a:stretch>
            <a:fillRect/>
          </a:stretch>
        </p:blipFill>
        <p:spPr bwMode="auto">
          <a:xfrm>
            <a:off x="3148313" y="4109694"/>
            <a:ext cx="2579989" cy="25799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7" y="231494"/>
            <a:ext cx="8519992" cy="6458673"/>
          </a:xfrm>
        </p:spPr>
        <p:txBody>
          <a:bodyPr/>
          <a:lstStyle/>
          <a:p>
            <a:r>
              <a:rPr lang="en-US" sz="2200" dirty="0">
                <a:solidFill>
                  <a:schemeClr val="tx1"/>
                </a:solidFill>
                <a:latin typeface="+mn-lt"/>
                <a:ea typeface="+mn-ea"/>
                <a:cs typeface="+mn-cs"/>
              </a:rPr>
              <a:t>The prevailing binary of light and blindness, sight and darkness, emerges in one of the very first scenes and continues throughout the play. In the beginning, Oedipus questions </a:t>
            </a:r>
            <a:r>
              <a:rPr lang="en-US" sz="2200" dirty="0" err="1">
                <a:solidFill>
                  <a:schemeClr val="tx1"/>
                </a:solidFill>
                <a:latin typeface="+mn-lt"/>
                <a:ea typeface="+mn-ea"/>
                <a:cs typeface="+mn-cs"/>
              </a:rPr>
              <a:t>Teiresias</a:t>
            </a:r>
            <a:r>
              <a:rPr lang="en-US" sz="2200" dirty="0">
                <a:solidFill>
                  <a:schemeClr val="tx1"/>
                </a:solidFill>
                <a:latin typeface="+mn-lt"/>
                <a:ea typeface="+mn-ea"/>
                <a:cs typeface="+mn-cs"/>
              </a:rPr>
              <a:t> about a prophecy that claims Oedipus will slay his father and wed his mother. Dissatisfied with </a:t>
            </a:r>
            <a:r>
              <a:rPr lang="en-US" sz="2200" dirty="0" err="1">
                <a:solidFill>
                  <a:schemeClr val="tx1"/>
                </a:solidFill>
                <a:latin typeface="+mn-lt"/>
                <a:ea typeface="+mn-ea"/>
                <a:cs typeface="+mn-cs"/>
              </a:rPr>
              <a:t>Teiresias</a:t>
            </a:r>
            <a:r>
              <a:rPr lang="en-US" sz="2200" dirty="0">
                <a:solidFill>
                  <a:schemeClr val="tx1"/>
                </a:solidFill>
                <a:latin typeface="+mn-lt"/>
                <a:ea typeface="+mn-ea"/>
                <a:cs typeface="+mn-cs"/>
              </a:rPr>
              <a:t>’ answer that points the finger of blame towards the king, Oedipus turns toward the prophet and claims him blind, cloaked in darkness, incapable of seeing the truth. At the same time, he relates to himself as enlightened and knowledgeable, presenting his mastery of the Sphinx riddle as evidence of his greatness. But as the audience is already aware, it is Oedipus who is in the dark, in denial of the possibility that he could be the reason for the plague upon his city. The binary that develops at the start of the play forms the foundation for the rest of the play as Oedipus struggles to break through into the light and discover his true origins. It presents a convenient opportunity to elaborate on characterization and embellish the plot of the story. </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27_slide">
  <a:themeElements>
    <a:clrScheme name="Office Theme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9933"/>
        </a:dk2>
        <a:lt2>
          <a:srgbClr val="FFFFFF"/>
        </a:lt2>
        <a:accent1>
          <a:srgbClr val="84D435"/>
        </a:accent1>
        <a:accent2>
          <a:srgbClr val="8BDE37"/>
        </a:accent2>
        <a:accent3>
          <a:srgbClr val="B8CAAD"/>
        </a:accent3>
        <a:accent4>
          <a:srgbClr val="DADADA"/>
        </a:accent4>
        <a:accent5>
          <a:srgbClr val="C2E6AE"/>
        </a:accent5>
        <a:accent6>
          <a:srgbClr val="7DC931"/>
        </a:accent6>
        <a:hlink>
          <a:srgbClr val="98EB46"/>
        </a:hlink>
        <a:folHlink>
          <a:srgbClr val="AAF261"/>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9933"/>
        </a:dk2>
        <a:lt2>
          <a:srgbClr val="FFFFFF"/>
        </a:lt2>
        <a:accent1>
          <a:srgbClr val="EAB7ED"/>
        </a:accent1>
        <a:accent2>
          <a:srgbClr val="8DD941"/>
        </a:accent2>
        <a:accent3>
          <a:srgbClr val="B8CAAD"/>
        </a:accent3>
        <a:accent4>
          <a:srgbClr val="DADADA"/>
        </a:accent4>
        <a:accent5>
          <a:srgbClr val="F3D8F4"/>
        </a:accent5>
        <a:accent6>
          <a:srgbClr val="7FC43A"/>
        </a:accent6>
        <a:hlink>
          <a:srgbClr val="D4BFFF"/>
        </a:hlink>
        <a:folHlink>
          <a:srgbClr val="FFC7B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9933"/>
        </a:dk2>
        <a:lt2>
          <a:srgbClr val="FFFFFF"/>
        </a:lt2>
        <a:accent1>
          <a:srgbClr val="B2C4FF"/>
        </a:accent1>
        <a:accent2>
          <a:srgbClr val="EBC06A"/>
        </a:accent2>
        <a:accent3>
          <a:srgbClr val="B8CAAD"/>
        </a:accent3>
        <a:accent4>
          <a:srgbClr val="DADADA"/>
        </a:accent4>
        <a:accent5>
          <a:srgbClr val="D5DEFF"/>
        </a:accent5>
        <a:accent6>
          <a:srgbClr val="D5AE5F"/>
        </a:accent6>
        <a:hlink>
          <a:srgbClr val="FFBFD5"/>
        </a:hlink>
        <a:folHlink>
          <a:srgbClr val="95E645"/>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4D435"/>
        </a:accent1>
        <a:accent2>
          <a:srgbClr val="8BDE37"/>
        </a:accent2>
        <a:accent3>
          <a:srgbClr val="FFFFFF"/>
        </a:accent3>
        <a:accent4>
          <a:srgbClr val="000000"/>
        </a:accent4>
        <a:accent5>
          <a:srgbClr val="C2E6AE"/>
        </a:accent5>
        <a:accent6>
          <a:srgbClr val="7DC931"/>
        </a:accent6>
        <a:hlink>
          <a:srgbClr val="98EB46"/>
        </a:hlink>
        <a:folHlink>
          <a:srgbClr val="AAF261"/>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CAD43F"/>
        </a:accent1>
        <a:accent2>
          <a:srgbClr val="62D98D"/>
        </a:accent2>
        <a:accent3>
          <a:srgbClr val="FFFFFF"/>
        </a:accent3>
        <a:accent4>
          <a:srgbClr val="000000"/>
        </a:accent4>
        <a:accent5>
          <a:srgbClr val="E1E6AF"/>
        </a:accent5>
        <a:accent6>
          <a:srgbClr val="58C47F"/>
        </a:accent6>
        <a:hlink>
          <a:srgbClr val="95E645"/>
        </a:hlink>
        <a:folHlink>
          <a:srgbClr val="ACD0E6"/>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EAB7ED"/>
        </a:accent1>
        <a:accent2>
          <a:srgbClr val="8DD941"/>
        </a:accent2>
        <a:accent3>
          <a:srgbClr val="FFFFFF"/>
        </a:accent3>
        <a:accent4>
          <a:srgbClr val="000000"/>
        </a:accent4>
        <a:accent5>
          <a:srgbClr val="F3D8F4"/>
        </a:accent5>
        <a:accent6>
          <a:srgbClr val="7FC43A"/>
        </a:accent6>
        <a:hlink>
          <a:srgbClr val="D4BFFF"/>
        </a:hlink>
        <a:folHlink>
          <a:srgbClr val="FFC7B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B2C4FF"/>
        </a:accent1>
        <a:accent2>
          <a:srgbClr val="EBC06A"/>
        </a:accent2>
        <a:accent3>
          <a:srgbClr val="FFFFFF"/>
        </a:accent3>
        <a:accent4>
          <a:srgbClr val="000000"/>
        </a:accent4>
        <a:accent5>
          <a:srgbClr val="D5DEFF"/>
        </a:accent5>
        <a:accent6>
          <a:srgbClr val="D5AE5F"/>
        </a:accent6>
        <a:hlink>
          <a:srgbClr val="FFBFD5"/>
        </a:hlink>
        <a:folHlink>
          <a:srgbClr val="95E6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9933"/>
        </a:dk2>
        <a:lt2>
          <a:srgbClr val="FFFFFF"/>
        </a:lt2>
        <a:accent1>
          <a:srgbClr val="84D435"/>
        </a:accent1>
        <a:accent2>
          <a:srgbClr val="8BDE37"/>
        </a:accent2>
        <a:accent3>
          <a:srgbClr val="B8CAAD"/>
        </a:accent3>
        <a:accent4>
          <a:srgbClr val="DADADA"/>
        </a:accent4>
        <a:accent5>
          <a:srgbClr val="C2E6AE"/>
        </a:accent5>
        <a:accent6>
          <a:srgbClr val="7DC931"/>
        </a:accent6>
        <a:hlink>
          <a:srgbClr val="98EB46"/>
        </a:hlink>
        <a:folHlink>
          <a:srgbClr val="AAF261"/>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9933"/>
        </a:dk2>
        <a:lt2>
          <a:srgbClr val="FFFFFF"/>
        </a:lt2>
        <a:accent1>
          <a:srgbClr val="CAD43F"/>
        </a:accent1>
        <a:accent2>
          <a:srgbClr val="62D98D"/>
        </a:accent2>
        <a:accent3>
          <a:srgbClr val="B8CAAD"/>
        </a:accent3>
        <a:accent4>
          <a:srgbClr val="DADADA"/>
        </a:accent4>
        <a:accent5>
          <a:srgbClr val="E1E6AF"/>
        </a:accent5>
        <a:accent6>
          <a:srgbClr val="58C47F"/>
        </a:accent6>
        <a:hlink>
          <a:srgbClr val="95E645"/>
        </a:hlink>
        <a:folHlink>
          <a:srgbClr val="ACD0E6"/>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9933"/>
        </a:dk2>
        <a:lt2>
          <a:srgbClr val="FFFFFF"/>
        </a:lt2>
        <a:accent1>
          <a:srgbClr val="EAB7ED"/>
        </a:accent1>
        <a:accent2>
          <a:srgbClr val="8DD941"/>
        </a:accent2>
        <a:accent3>
          <a:srgbClr val="B8CAAD"/>
        </a:accent3>
        <a:accent4>
          <a:srgbClr val="DADADA"/>
        </a:accent4>
        <a:accent5>
          <a:srgbClr val="F3D8F4"/>
        </a:accent5>
        <a:accent6>
          <a:srgbClr val="7FC43A"/>
        </a:accent6>
        <a:hlink>
          <a:srgbClr val="D4BFFF"/>
        </a:hlink>
        <a:folHlink>
          <a:srgbClr val="FFC7B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9933"/>
        </a:dk2>
        <a:lt2>
          <a:srgbClr val="FFFFFF"/>
        </a:lt2>
        <a:accent1>
          <a:srgbClr val="B2C4FF"/>
        </a:accent1>
        <a:accent2>
          <a:srgbClr val="EBC06A"/>
        </a:accent2>
        <a:accent3>
          <a:srgbClr val="B8CAAD"/>
        </a:accent3>
        <a:accent4>
          <a:srgbClr val="DADADA"/>
        </a:accent4>
        <a:accent5>
          <a:srgbClr val="D5DEFF"/>
        </a:accent5>
        <a:accent6>
          <a:srgbClr val="D5AE5F"/>
        </a:accent6>
        <a:hlink>
          <a:srgbClr val="FFBFD5"/>
        </a:hlink>
        <a:folHlink>
          <a:srgbClr val="95E645"/>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4D435"/>
        </a:accent1>
        <a:accent2>
          <a:srgbClr val="8BDE37"/>
        </a:accent2>
        <a:accent3>
          <a:srgbClr val="FFFFFF"/>
        </a:accent3>
        <a:accent4>
          <a:srgbClr val="000000"/>
        </a:accent4>
        <a:accent5>
          <a:srgbClr val="C2E6AE"/>
        </a:accent5>
        <a:accent6>
          <a:srgbClr val="7DC931"/>
        </a:accent6>
        <a:hlink>
          <a:srgbClr val="98EB46"/>
        </a:hlink>
        <a:folHlink>
          <a:srgbClr val="AAF261"/>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CAD43F"/>
        </a:accent1>
        <a:accent2>
          <a:srgbClr val="62D98D"/>
        </a:accent2>
        <a:accent3>
          <a:srgbClr val="FFFFFF"/>
        </a:accent3>
        <a:accent4>
          <a:srgbClr val="000000"/>
        </a:accent4>
        <a:accent5>
          <a:srgbClr val="E1E6AF"/>
        </a:accent5>
        <a:accent6>
          <a:srgbClr val="58C47F"/>
        </a:accent6>
        <a:hlink>
          <a:srgbClr val="95E645"/>
        </a:hlink>
        <a:folHlink>
          <a:srgbClr val="ACD0E6"/>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EAB7ED"/>
        </a:accent1>
        <a:accent2>
          <a:srgbClr val="8DD941"/>
        </a:accent2>
        <a:accent3>
          <a:srgbClr val="FFFFFF"/>
        </a:accent3>
        <a:accent4>
          <a:srgbClr val="000000"/>
        </a:accent4>
        <a:accent5>
          <a:srgbClr val="F3D8F4"/>
        </a:accent5>
        <a:accent6>
          <a:srgbClr val="7FC43A"/>
        </a:accent6>
        <a:hlink>
          <a:srgbClr val="D4BFFF"/>
        </a:hlink>
        <a:folHlink>
          <a:srgbClr val="FFC7B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B2C4FF"/>
        </a:accent1>
        <a:accent2>
          <a:srgbClr val="EBC06A"/>
        </a:accent2>
        <a:accent3>
          <a:srgbClr val="FFFFFF"/>
        </a:accent3>
        <a:accent4>
          <a:srgbClr val="000000"/>
        </a:accent4>
        <a:accent5>
          <a:srgbClr val="D5DEFF"/>
        </a:accent5>
        <a:accent6>
          <a:srgbClr val="D5AE5F"/>
        </a:accent6>
        <a:hlink>
          <a:srgbClr val="FFBFD5"/>
        </a:hlink>
        <a:folHlink>
          <a:srgbClr val="95E6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ind_0027_slide</Template>
  <TotalTime>54</TotalTime>
  <Words>1546</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ind_0027_slide</vt:lpstr>
      <vt:lpstr>1_Default Design</vt:lpstr>
      <vt:lpstr>Slide 1</vt:lpstr>
      <vt:lpstr>Declarative Thesis</vt:lpstr>
      <vt:lpstr>Sample Declarative Thesis</vt:lpstr>
      <vt:lpstr>Sample Declarative Thesis</vt:lpstr>
      <vt:lpstr>Sample Declarative Thesis</vt:lpstr>
      <vt:lpstr>Sample Introduction</vt:lpstr>
      <vt:lpstr>Sample Introduction</vt:lpstr>
      <vt:lpstr>Revisiting the Syllogistic Method</vt:lpstr>
      <vt:lpstr>Slide 9</vt:lpstr>
      <vt:lpstr>Slide 10</vt:lpstr>
      <vt:lpstr>Slide 11</vt:lpstr>
      <vt:lpstr>Excellent Student Sample</vt:lpstr>
      <vt:lpstr>Slide 13</vt:lpstr>
      <vt:lpstr>Slide 14</vt:lpstr>
      <vt:lpstr>Another Student Sample</vt:lpstr>
      <vt:lpstr>Slide 16</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7</cp:revision>
  <dcterms:created xsi:type="dcterms:W3CDTF">2012-10-18T15:09:44Z</dcterms:created>
  <dcterms:modified xsi:type="dcterms:W3CDTF">2013-03-11T13:26:18Z</dcterms:modified>
</cp:coreProperties>
</file>