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256" r:id="rId3"/>
    <p:sldId id="257" r:id="rId4"/>
    <p:sldId id="334" r:id="rId5"/>
    <p:sldId id="270" r:id="rId6"/>
    <p:sldId id="264" r:id="rId7"/>
    <p:sldId id="302" r:id="rId8"/>
    <p:sldId id="273" r:id="rId9"/>
    <p:sldId id="272" r:id="rId10"/>
    <p:sldId id="303" r:id="rId11"/>
    <p:sldId id="291" r:id="rId12"/>
    <p:sldId id="333" r:id="rId13"/>
    <p:sldId id="295" r:id="rId14"/>
    <p:sldId id="296" r:id="rId15"/>
    <p:sldId id="297" r:id="rId16"/>
    <p:sldId id="298" r:id="rId17"/>
    <p:sldId id="299" r:id="rId18"/>
    <p:sldId id="307" r:id="rId19"/>
    <p:sldId id="316" r:id="rId20"/>
    <p:sldId id="328" r:id="rId21"/>
    <p:sldId id="329" r:id="rId22"/>
    <p:sldId id="294" r:id="rId23"/>
    <p:sldId id="282" r:id="rId24"/>
    <p:sldId id="330" r:id="rId25"/>
    <p:sldId id="284" r:id="rId26"/>
    <p:sldId id="285" r:id="rId27"/>
    <p:sldId id="286" r:id="rId28"/>
    <p:sldId id="288" r:id="rId29"/>
    <p:sldId id="290" r:id="rId30"/>
    <p:sldId id="287" r:id="rId31"/>
    <p:sldId id="289" r:id="rId32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4ECA"/>
    <a:srgbClr val="1F0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618" autoAdjust="0"/>
    <p:restoredTop sz="94624" autoAdjust="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CBE48-B8EF-4B8C-A14C-4B6D487E887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053732-BAB9-42EB-BF57-E1739A04FCD7}">
      <dgm:prSet phldrT="[Text]"/>
      <dgm:spPr/>
      <dgm:t>
        <a:bodyPr/>
        <a:lstStyle/>
        <a:p>
          <a:r>
            <a:rPr lang="en-US" dirty="0" smtClean="0"/>
            <a:t>Chapter 1</a:t>
          </a:r>
          <a:endParaRPr lang="en-US" dirty="0"/>
        </a:p>
      </dgm:t>
    </dgm:pt>
    <dgm:pt modelId="{3AC2A1F8-1D0F-4B55-AD4F-22F017CA36EC}" type="parTrans" cxnId="{951C7587-DAC0-4A5D-A8C4-911671F7BA42}">
      <dgm:prSet/>
      <dgm:spPr/>
      <dgm:t>
        <a:bodyPr/>
        <a:lstStyle/>
        <a:p>
          <a:endParaRPr lang="en-US"/>
        </a:p>
      </dgm:t>
    </dgm:pt>
    <dgm:pt modelId="{8C078F18-C783-4131-A4B4-5CC835635909}" type="sibTrans" cxnId="{951C7587-DAC0-4A5D-A8C4-911671F7BA42}">
      <dgm:prSet/>
      <dgm:spPr/>
      <dgm:t>
        <a:bodyPr/>
        <a:lstStyle/>
        <a:p>
          <a:endParaRPr lang="en-US"/>
        </a:p>
      </dgm:t>
    </dgm:pt>
    <dgm:pt modelId="{BD962D6B-2D03-47DE-B0ED-D759D1A8CD3B}">
      <dgm:prSet phldrT="[Text]"/>
      <dgm:spPr/>
      <dgm:t>
        <a:bodyPr/>
        <a:lstStyle/>
        <a:p>
          <a:r>
            <a:rPr lang="en-US" dirty="0" smtClean="0"/>
            <a:t>Economics</a:t>
          </a:r>
          <a:endParaRPr lang="en-US" dirty="0"/>
        </a:p>
      </dgm:t>
    </dgm:pt>
    <dgm:pt modelId="{8392E390-207F-4395-8C9F-37E346BA97EF}" type="parTrans" cxnId="{21120287-C687-44E9-B0F5-4759F72C304D}">
      <dgm:prSet/>
      <dgm:spPr/>
      <dgm:t>
        <a:bodyPr/>
        <a:lstStyle/>
        <a:p>
          <a:endParaRPr lang="en-US"/>
        </a:p>
      </dgm:t>
    </dgm:pt>
    <dgm:pt modelId="{B4640B59-4E59-4D1A-B222-1C3033FBC009}" type="sibTrans" cxnId="{21120287-C687-44E9-B0F5-4759F72C304D}">
      <dgm:prSet/>
      <dgm:spPr/>
      <dgm:t>
        <a:bodyPr/>
        <a:lstStyle/>
        <a:p>
          <a:endParaRPr lang="en-US"/>
        </a:p>
      </dgm:t>
    </dgm:pt>
    <dgm:pt modelId="{4B40C984-DEF1-49DA-AA70-CCE77F5CE849}">
      <dgm:prSet phldrT="[Text]"/>
      <dgm:spPr/>
      <dgm:t>
        <a:bodyPr/>
        <a:lstStyle/>
        <a:p>
          <a:r>
            <a:rPr lang="en-US" dirty="0" smtClean="0"/>
            <a:t>Positive and Normative Economics</a:t>
          </a:r>
          <a:endParaRPr lang="en-US" dirty="0"/>
        </a:p>
      </dgm:t>
    </dgm:pt>
    <dgm:pt modelId="{EDDF60EF-7276-452B-AC36-9FA0C3D4EE71}" type="parTrans" cxnId="{D7FF9D9C-44E1-4EFE-98D2-9189FCF0F4EC}">
      <dgm:prSet/>
      <dgm:spPr/>
      <dgm:t>
        <a:bodyPr/>
        <a:lstStyle/>
        <a:p>
          <a:endParaRPr lang="en-US"/>
        </a:p>
      </dgm:t>
    </dgm:pt>
    <dgm:pt modelId="{BF2D3F83-AF8C-4848-B072-0C6FF73C4C35}" type="sibTrans" cxnId="{D7FF9D9C-44E1-4EFE-98D2-9189FCF0F4EC}">
      <dgm:prSet/>
      <dgm:spPr/>
      <dgm:t>
        <a:bodyPr/>
        <a:lstStyle/>
        <a:p>
          <a:endParaRPr lang="en-US"/>
        </a:p>
      </dgm:t>
    </dgm:pt>
    <dgm:pt modelId="{FBCE7054-F87B-4DA6-BBEE-ABA8B05BD201}">
      <dgm:prSet phldrT="[Text]"/>
      <dgm:spPr/>
      <dgm:t>
        <a:bodyPr/>
        <a:lstStyle/>
        <a:p>
          <a:r>
            <a:rPr lang="en-US" dirty="0" smtClean="0"/>
            <a:t>Chapter 2</a:t>
          </a:r>
          <a:endParaRPr lang="en-US" dirty="0"/>
        </a:p>
      </dgm:t>
    </dgm:pt>
    <dgm:pt modelId="{CD087F7C-868B-4218-AF5B-8749D2B7C704}" type="parTrans" cxnId="{75DE6A2C-6CA0-42BC-A9E6-48237D746BD4}">
      <dgm:prSet/>
      <dgm:spPr/>
      <dgm:t>
        <a:bodyPr/>
        <a:lstStyle/>
        <a:p>
          <a:endParaRPr lang="en-US"/>
        </a:p>
      </dgm:t>
    </dgm:pt>
    <dgm:pt modelId="{07C661C8-9C44-41A9-A6A8-A4C0B8D1168F}" type="sibTrans" cxnId="{75DE6A2C-6CA0-42BC-A9E6-48237D746BD4}">
      <dgm:prSet/>
      <dgm:spPr/>
      <dgm:t>
        <a:bodyPr/>
        <a:lstStyle/>
        <a:p>
          <a:endParaRPr lang="en-US"/>
        </a:p>
      </dgm:t>
    </dgm:pt>
    <dgm:pt modelId="{9AF3A8E0-9CB8-4893-8F5E-8AF7BD718E57}">
      <dgm:prSet phldrT="[Text]"/>
      <dgm:spPr/>
      <dgm:t>
        <a:bodyPr/>
        <a:lstStyle/>
        <a:p>
          <a:r>
            <a:rPr lang="en-US" dirty="0" smtClean="0"/>
            <a:t>Economic Systems</a:t>
          </a:r>
          <a:endParaRPr lang="en-US" dirty="0"/>
        </a:p>
      </dgm:t>
    </dgm:pt>
    <dgm:pt modelId="{CE7738B2-7939-4207-9904-36A8C01D448F}" type="parTrans" cxnId="{ED7D5C52-982B-4278-B5EE-4AEE6A5D47DE}">
      <dgm:prSet/>
      <dgm:spPr/>
      <dgm:t>
        <a:bodyPr/>
        <a:lstStyle/>
        <a:p>
          <a:endParaRPr lang="en-US"/>
        </a:p>
      </dgm:t>
    </dgm:pt>
    <dgm:pt modelId="{98C55375-B31B-4CF2-9864-5B940052838D}" type="sibTrans" cxnId="{ED7D5C52-982B-4278-B5EE-4AEE6A5D47DE}">
      <dgm:prSet/>
      <dgm:spPr/>
      <dgm:t>
        <a:bodyPr/>
        <a:lstStyle/>
        <a:p>
          <a:endParaRPr lang="en-US"/>
        </a:p>
      </dgm:t>
    </dgm:pt>
    <dgm:pt modelId="{B5ECD92E-9B0F-4A78-8602-12ED6FA178A1}">
      <dgm:prSet phldrT="[Text]"/>
      <dgm:spPr/>
      <dgm:t>
        <a:bodyPr/>
        <a:lstStyle/>
        <a:p>
          <a:r>
            <a:rPr lang="en-US" dirty="0" smtClean="0"/>
            <a:t>Traditional</a:t>
          </a:r>
          <a:endParaRPr lang="en-US" dirty="0"/>
        </a:p>
      </dgm:t>
    </dgm:pt>
    <dgm:pt modelId="{AE246C5F-988F-4BEA-9B30-7227C6B316BA}" type="parTrans" cxnId="{D18D7459-E29B-48F3-9ADA-4B500393F51D}">
      <dgm:prSet/>
      <dgm:spPr/>
      <dgm:t>
        <a:bodyPr/>
        <a:lstStyle/>
        <a:p>
          <a:endParaRPr lang="en-US"/>
        </a:p>
      </dgm:t>
    </dgm:pt>
    <dgm:pt modelId="{63368856-EF61-448B-9B66-2D18FC3B67A8}" type="sibTrans" cxnId="{D18D7459-E29B-48F3-9ADA-4B500393F51D}">
      <dgm:prSet/>
      <dgm:spPr/>
      <dgm:t>
        <a:bodyPr/>
        <a:lstStyle/>
        <a:p>
          <a:endParaRPr lang="en-US"/>
        </a:p>
      </dgm:t>
    </dgm:pt>
    <dgm:pt modelId="{7169FC53-5C9D-4D87-B716-285FA448F814}">
      <dgm:prSet phldrT="[Text]"/>
      <dgm:spPr/>
      <dgm:t>
        <a:bodyPr/>
        <a:lstStyle/>
        <a:p>
          <a:r>
            <a:rPr lang="en-US" dirty="0" smtClean="0"/>
            <a:t>Chapter 3</a:t>
          </a:r>
          <a:endParaRPr lang="en-US" dirty="0"/>
        </a:p>
      </dgm:t>
    </dgm:pt>
    <dgm:pt modelId="{A425E1B9-3A0A-4E06-8740-967F235A1056}" type="parTrans" cxnId="{D545FC03-9C7C-46A6-B32A-0BC1CA28AB17}">
      <dgm:prSet/>
      <dgm:spPr/>
      <dgm:t>
        <a:bodyPr/>
        <a:lstStyle/>
        <a:p>
          <a:endParaRPr lang="en-US"/>
        </a:p>
      </dgm:t>
    </dgm:pt>
    <dgm:pt modelId="{E3380B80-4D8C-4020-B6A4-5CFDC18E00AC}" type="sibTrans" cxnId="{D545FC03-9C7C-46A6-B32A-0BC1CA28AB17}">
      <dgm:prSet/>
      <dgm:spPr/>
      <dgm:t>
        <a:bodyPr/>
        <a:lstStyle/>
        <a:p>
          <a:endParaRPr lang="en-US"/>
        </a:p>
      </dgm:t>
    </dgm:pt>
    <dgm:pt modelId="{7E972D6C-EF7C-4BC1-9913-1F462AF8080F}">
      <dgm:prSet phldrT="[Text]"/>
      <dgm:spPr/>
      <dgm:t>
        <a:bodyPr/>
        <a:lstStyle/>
        <a:p>
          <a:r>
            <a:rPr lang="en-US" dirty="0" smtClean="0"/>
            <a:t>American Free Enterprise</a:t>
          </a:r>
          <a:endParaRPr lang="en-US" dirty="0"/>
        </a:p>
      </dgm:t>
    </dgm:pt>
    <dgm:pt modelId="{0EA9E463-01BF-4501-8705-DCFFBC50A8FB}" type="parTrans" cxnId="{1D8F5B25-31D0-43CB-B394-1C9CA978D40E}">
      <dgm:prSet/>
      <dgm:spPr/>
      <dgm:t>
        <a:bodyPr/>
        <a:lstStyle/>
        <a:p>
          <a:endParaRPr lang="en-US"/>
        </a:p>
      </dgm:t>
    </dgm:pt>
    <dgm:pt modelId="{41CCE9D7-CD27-4512-91B8-202758DB6754}" type="sibTrans" cxnId="{1D8F5B25-31D0-43CB-B394-1C9CA978D40E}">
      <dgm:prSet/>
      <dgm:spPr/>
      <dgm:t>
        <a:bodyPr/>
        <a:lstStyle/>
        <a:p>
          <a:endParaRPr lang="en-US"/>
        </a:p>
      </dgm:t>
    </dgm:pt>
    <dgm:pt modelId="{C609BFF7-FFE8-4C25-95FF-A103FF295F1C}">
      <dgm:prSet phldrT="[Text]"/>
      <dgm:spPr/>
      <dgm:t>
        <a:bodyPr/>
        <a:lstStyle/>
        <a:p>
          <a:r>
            <a:rPr lang="en-US" dirty="0" smtClean="0"/>
            <a:t>Circular Flow Diagram with government involvement</a:t>
          </a:r>
          <a:endParaRPr lang="en-US" dirty="0"/>
        </a:p>
      </dgm:t>
    </dgm:pt>
    <dgm:pt modelId="{B5C44BCC-BE09-4919-88BD-FC5CD82C5822}" type="parTrans" cxnId="{0E16E1CC-D8D4-4133-921E-19DD9785BF6D}">
      <dgm:prSet/>
      <dgm:spPr/>
      <dgm:t>
        <a:bodyPr/>
        <a:lstStyle/>
        <a:p>
          <a:endParaRPr lang="en-US"/>
        </a:p>
      </dgm:t>
    </dgm:pt>
    <dgm:pt modelId="{6C141547-74C5-4809-8DBA-663EF88BB6AD}" type="sibTrans" cxnId="{0E16E1CC-D8D4-4133-921E-19DD9785BF6D}">
      <dgm:prSet/>
      <dgm:spPr/>
      <dgm:t>
        <a:bodyPr/>
        <a:lstStyle/>
        <a:p>
          <a:endParaRPr lang="en-US"/>
        </a:p>
      </dgm:t>
    </dgm:pt>
    <dgm:pt modelId="{29D5AC92-2332-4226-8155-68540259E7AE}">
      <dgm:prSet phldrT="[Text]"/>
      <dgm:spPr/>
      <dgm:t>
        <a:bodyPr/>
        <a:lstStyle/>
        <a:p>
          <a:r>
            <a:rPr lang="en-US" dirty="0" smtClean="0"/>
            <a:t>Scarcity</a:t>
          </a:r>
          <a:endParaRPr lang="en-US" dirty="0"/>
        </a:p>
      </dgm:t>
    </dgm:pt>
    <dgm:pt modelId="{734D5A71-4FEB-4FB9-9BE7-184C485E416C}" type="parTrans" cxnId="{5E71B99A-D5DB-4730-8966-91708A8D128B}">
      <dgm:prSet/>
      <dgm:spPr/>
      <dgm:t>
        <a:bodyPr/>
        <a:lstStyle/>
        <a:p>
          <a:endParaRPr lang="en-US"/>
        </a:p>
      </dgm:t>
    </dgm:pt>
    <dgm:pt modelId="{5C92856C-1F13-46EC-AF38-5BF7311C10E0}" type="sibTrans" cxnId="{5E71B99A-D5DB-4730-8966-91708A8D128B}">
      <dgm:prSet/>
      <dgm:spPr/>
      <dgm:t>
        <a:bodyPr/>
        <a:lstStyle/>
        <a:p>
          <a:endParaRPr lang="en-US"/>
        </a:p>
      </dgm:t>
    </dgm:pt>
    <dgm:pt modelId="{3365530C-E81B-4315-8AD9-414164859149}">
      <dgm:prSet phldrT="[Text]"/>
      <dgm:spPr/>
      <dgm:t>
        <a:bodyPr/>
        <a:lstStyle/>
        <a:p>
          <a:r>
            <a:rPr lang="en-US" dirty="0" smtClean="0"/>
            <a:t>Micro and Macro economics</a:t>
          </a:r>
          <a:endParaRPr lang="en-US" dirty="0"/>
        </a:p>
      </dgm:t>
    </dgm:pt>
    <dgm:pt modelId="{E8969E0C-06DF-44FE-B065-8A5549A2D84D}" type="parTrans" cxnId="{EAD48A60-7D85-4334-BC5B-25458C4346A3}">
      <dgm:prSet/>
      <dgm:spPr/>
      <dgm:t>
        <a:bodyPr/>
        <a:lstStyle/>
        <a:p>
          <a:endParaRPr lang="en-US"/>
        </a:p>
      </dgm:t>
    </dgm:pt>
    <dgm:pt modelId="{1F5AFC2A-41C5-448B-901B-9C9F4CC2FE3E}" type="sibTrans" cxnId="{EAD48A60-7D85-4334-BC5B-25458C4346A3}">
      <dgm:prSet/>
      <dgm:spPr/>
      <dgm:t>
        <a:bodyPr/>
        <a:lstStyle/>
        <a:p>
          <a:endParaRPr lang="en-US"/>
        </a:p>
      </dgm:t>
    </dgm:pt>
    <dgm:pt modelId="{F3028FED-1D21-4468-9BD4-EBC57A639969}">
      <dgm:prSet phldrT="[Text]"/>
      <dgm:spPr/>
      <dgm:t>
        <a:bodyPr/>
        <a:lstStyle/>
        <a:p>
          <a:r>
            <a:rPr lang="en-US" u="sng" dirty="0" smtClean="0"/>
            <a:t>Factors of Production</a:t>
          </a:r>
          <a:endParaRPr lang="en-US" u="sng" dirty="0"/>
        </a:p>
      </dgm:t>
    </dgm:pt>
    <dgm:pt modelId="{27297FD6-128B-4D97-9E1A-5FDC6458423C}" type="parTrans" cxnId="{FE12816A-0FBE-4FED-88F0-F5F6A9AC6639}">
      <dgm:prSet/>
      <dgm:spPr/>
      <dgm:t>
        <a:bodyPr/>
        <a:lstStyle/>
        <a:p>
          <a:endParaRPr lang="en-US"/>
        </a:p>
      </dgm:t>
    </dgm:pt>
    <dgm:pt modelId="{84B3BAD8-F77D-4926-AB9F-10FE1B718D7E}" type="sibTrans" cxnId="{FE12816A-0FBE-4FED-88F0-F5F6A9AC6639}">
      <dgm:prSet/>
      <dgm:spPr/>
      <dgm:t>
        <a:bodyPr/>
        <a:lstStyle/>
        <a:p>
          <a:endParaRPr lang="en-US"/>
        </a:p>
      </dgm:t>
    </dgm:pt>
    <dgm:pt modelId="{43D27B63-F8A7-4945-954F-5AC1A9DBC755}">
      <dgm:prSet phldrT="[Text]"/>
      <dgm:spPr/>
      <dgm:t>
        <a:bodyPr/>
        <a:lstStyle/>
        <a:p>
          <a:r>
            <a:rPr lang="en-US" dirty="0" smtClean="0"/>
            <a:t>Land, Labor, Capital Entrepreneurship</a:t>
          </a:r>
          <a:endParaRPr lang="en-US" dirty="0"/>
        </a:p>
      </dgm:t>
    </dgm:pt>
    <dgm:pt modelId="{CE6C1ECD-89FB-4BAB-B615-95CC9D39C43D}" type="parTrans" cxnId="{A4FE3330-35F9-44C1-ADC2-599719227FB3}">
      <dgm:prSet/>
      <dgm:spPr/>
      <dgm:t>
        <a:bodyPr/>
        <a:lstStyle/>
        <a:p>
          <a:endParaRPr lang="en-US"/>
        </a:p>
      </dgm:t>
    </dgm:pt>
    <dgm:pt modelId="{04FCB97B-53EB-481E-9BA3-A72C287E258B}" type="sibTrans" cxnId="{A4FE3330-35F9-44C1-ADC2-599719227FB3}">
      <dgm:prSet/>
      <dgm:spPr/>
      <dgm:t>
        <a:bodyPr/>
        <a:lstStyle/>
        <a:p>
          <a:endParaRPr lang="en-US"/>
        </a:p>
      </dgm:t>
    </dgm:pt>
    <dgm:pt modelId="{F674974C-EBDF-407B-805F-46D000D28C2C}">
      <dgm:prSet phldrT="[Text]"/>
      <dgm:spPr/>
      <dgm:t>
        <a:bodyPr/>
        <a:lstStyle/>
        <a:p>
          <a:r>
            <a:rPr lang="en-US" u="sng" dirty="0" smtClean="0"/>
            <a:t>3 Economic Questions</a:t>
          </a:r>
          <a:endParaRPr lang="en-US" u="sng" dirty="0"/>
        </a:p>
      </dgm:t>
    </dgm:pt>
    <dgm:pt modelId="{25C96814-03F6-4D54-9FDB-6E723B03A56C}" type="parTrans" cxnId="{C8104B0B-DBF1-4517-8031-311956405120}">
      <dgm:prSet/>
      <dgm:spPr/>
      <dgm:t>
        <a:bodyPr/>
        <a:lstStyle/>
        <a:p>
          <a:endParaRPr lang="en-US"/>
        </a:p>
      </dgm:t>
    </dgm:pt>
    <dgm:pt modelId="{F216219F-8EE6-480F-A1F9-559CAE624B89}" type="sibTrans" cxnId="{C8104B0B-DBF1-4517-8031-311956405120}">
      <dgm:prSet/>
      <dgm:spPr/>
      <dgm:t>
        <a:bodyPr/>
        <a:lstStyle/>
        <a:p>
          <a:endParaRPr lang="en-US"/>
        </a:p>
      </dgm:t>
    </dgm:pt>
    <dgm:pt modelId="{F2C33EC3-39B6-445B-87DD-3BA48080EB36}">
      <dgm:prSet phldrT="[Text]"/>
      <dgm:spPr/>
      <dgm:t>
        <a:bodyPr/>
        <a:lstStyle/>
        <a:p>
          <a:r>
            <a:rPr lang="en-US" dirty="0" smtClean="0"/>
            <a:t>What to Produce?</a:t>
          </a:r>
          <a:endParaRPr lang="en-US" dirty="0"/>
        </a:p>
      </dgm:t>
    </dgm:pt>
    <dgm:pt modelId="{14D853A9-65F0-441B-B38F-3C3092FF0FB0}" type="parTrans" cxnId="{AE515850-FCC4-4145-8371-8A3234A2932C}">
      <dgm:prSet/>
      <dgm:spPr/>
      <dgm:t>
        <a:bodyPr/>
        <a:lstStyle/>
        <a:p>
          <a:endParaRPr lang="en-US"/>
        </a:p>
      </dgm:t>
    </dgm:pt>
    <dgm:pt modelId="{52E906A7-1432-4CEF-BCB9-64AA72533A5F}" type="sibTrans" cxnId="{AE515850-FCC4-4145-8371-8A3234A2932C}">
      <dgm:prSet/>
      <dgm:spPr/>
      <dgm:t>
        <a:bodyPr/>
        <a:lstStyle/>
        <a:p>
          <a:endParaRPr lang="en-US"/>
        </a:p>
      </dgm:t>
    </dgm:pt>
    <dgm:pt modelId="{2B946582-6665-4261-97F0-9362713F7DC9}">
      <dgm:prSet phldrT="[Text]"/>
      <dgm:spPr/>
      <dgm:t>
        <a:bodyPr/>
        <a:lstStyle/>
        <a:p>
          <a:r>
            <a:rPr lang="en-US" dirty="0" smtClean="0"/>
            <a:t>How to Produce it?</a:t>
          </a:r>
          <a:endParaRPr lang="en-US" dirty="0"/>
        </a:p>
      </dgm:t>
    </dgm:pt>
    <dgm:pt modelId="{F1541319-9D58-4F9C-8606-88BD69B168C0}" type="parTrans" cxnId="{864F532D-CA8A-4441-B1ED-3A6A59129319}">
      <dgm:prSet/>
      <dgm:spPr/>
      <dgm:t>
        <a:bodyPr/>
        <a:lstStyle/>
        <a:p>
          <a:endParaRPr lang="en-US"/>
        </a:p>
      </dgm:t>
    </dgm:pt>
    <dgm:pt modelId="{21B15F9D-D1F1-4E53-9FDE-EBE0D76DCA3A}" type="sibTrans" cxnId="{864F532D-CA8A-4441-B1ED-3A6A59129319}">
      <dgm:prSet/>
      <dgm:spPr/>
      <dgm:t>
        <a:bodyPr/>
        <a:lstStyle/>
        <a:p>
          <a:endParaRPr lang="en-US"/>
        </a:p>
      </dgm:t>
    </dgm:pt>
    <dgm:pt modelId="{D323A5C7-AA98-4EF9-867F-D06544BD9408}">
      <dgm:prSet phldrT="[Text]"/>
      <dgm:spPr/>
      <dgm:t>
        <a:bodyPr/>
        <a:lstStyle/>
        <a:p>
          <a:r>
            <a:rPr lang="en-US" dirty="0" smtClean="0"/>
            <a:t>For whom to produce it?</a:t>
          </a:r>
          <a:endParaRPr lang="en-US" dirty="0"/>
        </a:p>
      </dgm:t>
    </dgm:pt>
    <dgm:pt modelId="{3F29C97B-4F1B-4CAA-932E-F96C8DAA4741}" type="parTrans" cxnId="{53F7EECF-22B1-4F3A-A4FE-508707724C59}">
      <dgm:prSet/>
      <dgm:spPr/>
      <dgm:t>
        <a:bodyPr/>
        <a:lstStyle/>
        <a:p>
          <a:endParaRPr lang="en-US"/>
        </a:p>
      </dgm:t>
    </dgm:pt>
    <dgm:pt modelId="{C1725DAF-86F1-45AB-9DAD-E25BB3531CEF}" type="sibTrans" cxnId="{53F7EECF-22B1-4F3A-A4FE-508707724C59}">
      <dgm:prSet/>
      <dgm:spPr/>
      <dgm:t>
        <a:bodyPr/>
        <a:lstStyle/>
        <a:p>
          <a:endParaRPr lang="en-US"/>
        </a:p>
      </dgm:t>
    </dgm:pt>
    <dgm:pt modelId="{5D741B12-67AA-46D2-A8BB-406D1F6FA760}">
      <dgm:prSet phldrT="[Text]"/>
      <dgm:spPr/>
      <dgm:t>
        <a:bodyPr/>
        <a:lstStyle/>
        <a:p>
          <a:r>
            <a:rPr lang="en-US" dirty="0" smtClean="0"/>
            <a:t>Trade-off</a:t>
          </a:r>
          <a:endParaRPr lang="en-US" dirty="0"/>
        </a:p>
      </dgm:t>
    </dgm:pt>
    <dgm:pt modelId="{B819BAA9-552A-49CC-B8FF-64D7E57EF6AD}" type="parTrans" cxnId="{BC9F3336-5DF5-4834-9DDD-97ED66F7C519}">
      <dgm:prSet/>
      <dgm:spPr/>
      <dgm:t>
        <a:bodyPr/>
        <a:lstStyle/>
        <a:p>
          <a:endParaRPr lang="en-US"/>
        </a:p>
      </dgm:t>
    </dgm:pt>
    <dgm:pt modelId="{F84CF9D2-16A4-4C23-AB11-D019D611DBFE}" type="sibTrans" cxnId="{BC9F3336-5DF5-4834-9DDD-97ED66F7C519}">
      <dgm:prSet/>
      <dgm:spPr/>
      <dgm:t>
        <a:bodyPr/>
        <a:lstStyle/>
        <a:p>
          <a:endParaRPr lang="en-US"/>
        </a:p>
      </dgm:t>
    </dgm:pt>
    <dgm:pt modelId="{62AF702E-7344-49D0-8DF5-7830126D1F37}">
      <dgm:prSet phldrT="[Text]"/>
      <dgm:spPr/>
      <dgm:t>
        <a:bodyPr/>
        <a:lstStyle/>
        <a:p>
          <a:r>
            <a:rPr lang="en-US" dirty="0" smtClean="0"/>
            <a:t>Opportunity Cost</a:t>
          </a:r>
          <a:endParaRPr lang="en-US" dirty="0"/>
        </a:p>
      </dgm:t>
    </dgm:pt>
    <dgm:pt modelId="{A77FCFD6-0871-4D84-B63D-7DBF867B4CB1}" type="parTrans" cxnId="{E26F8B8B-CB85-423C-A49A-7EC009B01C50}">
      <dgm:prSet/>
      <dgm:spPr/>
      <dgm:t>
        <a:bodyPr/>
        <a:lstStyle/>
        <a:p>
          <a:endParaRPr lang="en-US"/>
        </a:p>
      </dgm:t>
    </dgm:pt>
    <dgm:pt modelId="{AE5D8F74-94BA-4843-ADF7-36A5C50F1550}" type="sibTrans" cxnId="{E26F8B8B-CB85-423C-A49A-7EC009B01C50}">
      <dgm:prSet/>
      <dgm:spPr/>
      <dgm:t>
        <a:bodyPr/>
        <a:lstStyle/>
        <a:p>
          <a:endParaRPr lang="en-US"/>
        </a:p>
      </dgm:t>
    </dgm:pt>
    <dgm:pt modelId="{A3C026CB-4310-4EB1-98AF-B1438B78A785}">
      <dgm:prSet phldrT="[Text]"/>
      <dgm:spPr/>
      <dgm:t>
        <a:bodyPr/>
        <a:lstStyle/>
        <a:p>
          <a:r>
            <a:rPr lang="en-US" dirty="0" smtClean="0"/>
            <a:t>Production Possibilities Curve (Frontier)</a:t>
          </a:r>
          <a:endParaRPr lang="en-US" dirty="0"/>
        </a:p>
      </dgm:t>
    </dgm:pt>
    <dgm:pt modelId="{8CAD81BC-3BEB-4E0A-9CC9-072A97F0DAAD}" type="parTrans" cxnId="{301389CA-7596-4777-BA8D-D8C6D07D5069}">
      <dgm:prSet/>
      <dgm:spPr/>
      <dgm:t>
        <a:bodyPr/>
        <a:lstStyle/>
        <a:p>
          <a:endParaRPr lang="en-US"/>
        </a:p>
      </dgm:t>
    </dgm:pt>
    <dgm:pt modelId="{21723A66-5A61-472E-AC8D-F20A86D6AA7B}" type="sibTrans" cxnId="{301389CA-7596-4777-BA8D-D8C6D07D5069}">
      <dgm:prSet/>
      <dgm:spPr/>
      <dgm:t>
        <a:bodyPr/>
        <a:lstStyle/>
        <a:p>
          <a:endParaRPr lang="en-US"/>
        </a:p>
      </dgm:t>
    </dgm:pt>
    <dgm:pt modelId="{790CDEEC-7DEE-4339-8BB1-A009052AFBF4}">
      <dgm:prSet phldrT="[Text]"/>
      <dgm:spPr/>
      <dgm:t>
        <a:bodyPr/>
        <a:lstStyle/>
        <a:p>
          <a:r>
            <a:rPr lang="en-US" dirty="0" smtClean="0"/>
            <a:t>Command (Centrally Planned)</a:t>
          </a:r>
          <a:endParaRPr lang="en-US" dirty="0"/>
        </a:p>
      </dgm:t>
    </dgm:pt>
    <dgm:pt modelId="{8117DF8C-80E8-4ED7-BF47-5DCFE44BA7B5}" type="parTrans" cxnId="{760BB5FF-15C2-4F91-B34D-9D533464034F}">
      <dgm:prSet/>
      <dgm:spPr/>
      <dgm:t>
        <a:bodyPr/>
        <a:lstStyle/>
        <a:p>
          <a:endParaRPr lang="en-US"/>
        </a:p>
      </dgm:t>
    </dgm:pt>
    <dgm:pt modelId="{E65C42FC-A9A4-448F-BFD8-AEB44845FCCC}" type="sibTrans" cxnId="{760BB5FF-15C2-4F91-B34D-9D533464034F}">
      <dgm:prSet/>
      <dgm:spPr/>
      <dgm:t>
        <a:bodyPr/>
        <a:lstStyle/>
        <a:p>
          <a:endParaRPr lang="en-US"/>
        </a:p>
      </dgm:t>
    </dgm:pt>
    <dgm:pt modelId="{215E7E5C-F541-4482-9B89-5A32ED35A3BB}">
      <dgm:prSet phldrT="[Text]"/>
      <dgm:spPr/>
      <dgm:t>
        <a:bodyPr/>
        <a:lstStyle/>
        <a:p>
          <a:r>
            <a:rPr lang="en-US" dirty="0" smtClean="0"/>
            <a:t>Market</a:t>
          </a:r>
          <a:endParaRPr lang="en-US" dirty="0"/>
        </a:p>
      </dgm:t>
    </dgm:pt>
    <dgm:pt modelId="{7669D4D6-6DAD-4A5D-8875-6BAE950DC72D}" type="parTrans" cxnId="{31D9C290-0586-4A89-B5B2-76AC931C2E36}">
      <dgm:prSet/>
      <dgm:spPr/>
      <dgm:t>
        <a:bodyPr/>
        <a:lstStyle/>
        <a:p>
          <a:endParaRPr lang="en-US"/>
        </a:p>
      </dgm:t>
    </dgm:pt>
    <dgm:pt modelId="{0618FDB1-DF0A-4007-A25A-209127CA605E}" type="sibTrans" cxnId="{31D9C290-0586-4A89-B5B2-76AC931C2E36}">
      <dgm:prSet/>
      <dgm:spPr/>
      <dgm:t>
        <a:bodyPr/>
        <a:lstStyle/>
        <a:p>
          <a:endParaRPr lang="en-US"/>
        </a:p>
      </dgm:t>
    </dgm:pt>
    <dgm:pt modelId="{25D113DC-8388-4C55-A45A-8E1036F8EF99}">
      <dgm:prSet phldrT="[Text]"/>
      <dgm:spPr/>
      <dgm:t>
        <a:bodyPr/>
        <a:lstStyle/>
        <a:p>
          <a:r>
            <a:rPr lang="en-US" dirty="0" smtClean="0"/>
            <a:t>Mixed</a:t>
          </a:r>
          <a:endParaRPr lang="en-US" dirty="0"/>
        </a:p>
      </dgm:t>
    </dgm:pt>
    <dgm:pt modelId="{FD1C0FAD-9324-4BD4-94AE-778F449940D8}" type="parTrans" cxnId="{B0C3391B-38D2-442F-8846-5D049CE3C419}">
      <dgm:prSet/>
      <dgm:spPr/>
      <dgm:t>
        <a:bodyPr/>
        <a:lstStyle/>
        <a:p>
          <a:endParaRPr lang="en-US"/>
        </a:p>
      </dgm:t>
    </dgm:pt>
    <dgm:pt modelId="{436FFD95-C421-4606-A918-98A18B0960A0}" type="sibTrans" cxnId="{B0C3391B-38D2-442F-8846-5D049CE3C419}">
      <dgm:prSet/>
      <dgm:spPr/>
      <dgm:t>
        <a:bodyPr/>
        <a:lstStyle/>
        <a:p>
          <a:endParaRPr lang="en-US"/>
        </a:p>
      </dgm:t>
    </dgm:pt>
    <dgm:pt modelId="{7DDC1833-C59B-4BC5-B789-92E2A1E321FA}">
      <dgm:prSet phldrT="[Text]"/>
      <dgm:spPr/>
      <dgm:t>
        <a:bodyPr/>
        <a:lstStyle/>
        <a:p>
          <a:r>
            <a:rPr lang="en-US" dirty="0" smtClean="0"/>
            <a:t>Positive and Negative Externalities</a:t>
          </a:r>
          <a:endParaRPr lang="en-US" dirty="0"/>
        </a:p>
      </dgm:t>
    </dgm:pt>
    <dgm:pt modelId="{17F86004-121F-44BF-B2ED-00CABFB911FA}" type="parTrans" cxnId="{608F8282-0353-4588-8933-0BCA0C13A9F7}">
      <dgm:prSet/>
      <dgm:spPr/>
      <dgm:t>
        <a:bodyPr/>
        <a:lstStyle/>
        <a:p>
          <a:endParaRPr lang="en-US"/>
        </a:p>
      </dgm:t>
    </dgm:pt>
    <dgm:pt modelId="{61C86210-B13B-4ED5-82ED-D401E49F1954}" type="sibTrans" cxnId="{608F8282-0353-4588-8933-0BCA0C13A9F7}">
      <dgm:prSet/>
      <dgm:spPr/>
      <dgm:t>
        <a:bodyPr/>
        <a:lstStyle/>
        <a:p>
          <a:endParaRPr lang="en-US"/>
        </a:p>
      </dgm:t>
    </dgm:pt>
    <dgm:pt modelId="{0E9DC161-3A85-432B-9A4C-E570273E2DCF}">
      <dgm:prSet phldrT="[Text]"/>
      <dgm:spPr/>
      <dgm:t>
        <a:bodyPr/>
        <a:lstStyle/>
        <a:p>
          <a:r>
            <a:rPr lang="en-US" dirty="0" smtClean="0"/>
            <a:t>Transfer payments</a:t>
          </a:r>
          <a:endParaRPr lang="en-US" dirty="0"/>
        </a:p>
      </dgm:t>
    </dgm:pt>
    <dgm:pt modelId="{B3ABE6DA-8172-496A-90DE-120C6DAC9EA3}" type="parTrans" cxnId="{03D5A9CF-024F-4A22-B728-3A42A7008730}">
      <dgm:prSet/>
      <dgm:spPr/>
      <dgm:t>
        <a:bodyPr/>
        <a:lstStyle/>
        <a:p>
          <a:endParaRPr lang="en-US"/>
        </a:p>
      </dgm:t>
    </dgm:pt>
    <dgm:pt modelId="{60E66F03-189E-4861-BE44-B6D1577FE44A}" type="sibTrans" cxnId="{03D5A9CF-024F-4A22-B728-3A42A7008730}">
      <dgm:prSet/>
      <dgm:spPr/>
      <dgm:t>
        <a:bodyPr/>
        <a:lstStyle/>
        <a:p>
          <a:endParaRPr lang="en-US"/>
        </a:p>
      </dgm:t>
    </dgm:pt>
    <dgm:pt modelId="{4DDF96BC-EB54-458A-8840-32AAF90BF55E}">
      <dgm:prSet phldrT="[Text]"/>
      <dgm:spPr/>
      <dgm:t>
        <a:bodyPr/>
        <a:lstStyle/>
        <a:p>
          <a:r>
            <a:rPr lang="en-US" dirty="0" smtClean="0"/>
            <a:t>Infrastructure</a:t>
          </a:r>
          <a:endParaRPr lang="en-US" dirty="0"/>
        </a:p>
      </dgm:t>
    </dgm:pt>
    <dgm:pt modelId="{14954FA1-0FF4-4249-A95E-80D0D461D5B2}" type="parTrans" cxnId="{20D2A3AE-CAEC-486E-B05C-732408CB3BC3}">
      <dgm:prSet/>
      <dgm:spPr/>
      <dgm:t>
        <a:bodyPr/>
        <a:lstStyle/>
        <a:p>
          <a:endParaRPr lang="en-US"/>
        </a:p>
      </dgm:t>
    </dgm:pt>
    <dgm:pt modelId="{BB45F244-6684-4D96-8795-F5843CAF28B1}" type="sibTrans" cxnId="{20D2A3AE-CAEC-486E-B05C-732408CB3BC3}">
      <dgm:prSet/>
      <dgm:spPr/>
      <dgm:t>
        <a:bodyPr/>
        <a:lstStyle/>
        <a:p>
          <a:endParaRPr lang="en-US"/>
        </a:p>
      </dgm:t>
    </dgm:pt>
    <dgm:pt modelId="{BCBE4CEA-E806-4456-BBCC-D19BE42CA814}">
      <dgm:prSet phldrT="[Text]"/>
      <dgm:spPr/>
      <dgm:t>
        <a:bodyPr/>
        <a:lstStyle/>
        <a:p>
          <a:r>
            <a:rPr lang="en-US" dirty="0" smtClean="0"/>
            <a:t>Safety net</a:t>
          </a:r>
          <a:endParaRPr lang="en-US" dirty="0"/>
        </a:p>
      </dgm:t>
    </dgm:pt>
    <dgm:pt modelId="{1ABE646B-A9CF-459C-9442-85C859C371C9}" type="parTrans" cxnId="{157C7AD3-FAB9-44A1-A2D5-2E0BB64FCE7F}">
      <dgm:prSet/>
      <dgm:spPr/>
      <dgm:t>
        <a:bodyPr/>
        <a:lstStyle/>
        <a:p>
          <a:endParaRPr lang="en-US"/>
        </a:p>
      </dgm:t>
    </dgm:pt>
    <dgm:pt modelId="{29E62160-A878-4636-8D36-183E355159D5}" type="sibTrans" cxnId="{157C7AD3-FAB9-44A1-A2D5-2E0BB64FCE7F}">
      <dgm:prSet/>
      <dgm:spPr/>
      <dgm:t>
        <a:bodyPr/>
        <a:lstStyle/>
        <a:p>
          <a:endParaRPr lang="en-US"/>
        </a:p>
      </dgm:t>
    </dgm:pt>
    <dgm:pt modelId="{4EF9C507-01C9-45A0-A42F-1C05FF9A34BA}">
      <dgm:prSet phldrT="[Text]"/>
      <dgm:spPr/>
      <dgm:t>
        <a:bodyPr/>
        <a:lstStyle/>
        <a:p>
          <a:r>
            <a:rPr lang="en-US" dirty="0" smtClean="0"/>
            <a:t>Capitalism</a:t>
          </a:r>
          <a:endParaRPr lang="en-US" dirty="0"/>
        </a:p>
      </dgm:t>
    </dgm:pt>
    <dgm:pt modelId="{D3E8ADC2-9526-408F-A277-8C2E9A406506}" type="parTrans" cxnId="{766E0F2C-E139-4E0A-978B-6E07B4DEDE3A}">
      <dgm:prSet/>
      <dgm:spPr/>
      <dgm:t>
        <a:bodyPr/>
        <a:lstStyle/>
        <a:p>
          <a:endParaRPr lang="en-US"/>
        </a:p>
      </dgm:t>
    </dgm:pt>
    <dgm:pt modelId="{FBFF9F51-2546-421C-B2FE-75C27F86F342}" type="sibTrans" cxnId="{766E0F2C-E139-4E0A-978B-6E07B4DEDE3A}">
      <dgm:prSet/>
      <dgm:spPr/>
      <dgm:t>
        <a:bodyPr/>
        <a:lstStyle/>
        <a:p>
          <a:endParaRPr lang="en-US"/>
        </a:p>
      </dgm:t>
    </dgm:pt>
    <dgm:pt modelId="{B7FB29CD-B1EF-4540-AE6B-7B53A3D07A61}">
      <dgm:prSet phldrT="[Text]"/>
      <dgm:spPr/>
      <dgm:t>
        <a:bodyPr/>
        <a:lstStyle/>
        <a:p>
          <a:r>
            <a:rPr lang="en-US" dirty="0" smtClean="0"/>
            <a:t>Profit</a:t>
          </a:r>
          <a:endParaRPr lang="en-US" dirty="0"/>
        </a:p>
      </dgm:t>
    </dgm:pt>
    <dgm:pt modelId="{4954D125-B1B6-424C-8E0A-958E77A12C85}" type="parTrans" cxnId="{C865C2FE-8D78-41DF-9857-AF1E5A805CD2}">
      <dgm:prSet/>
      <dgm:spPr/>
      <dgm:t>
        <a:bodyPr/>
        <a:lstStyle/>
        <a:p>
          <a:endParaRPr lang="en-US"/>
        </a:p>
      </dgm:t>
    </dgm:pt>
    <dgm:pt modelId="{55FC6CE3-EE9F-41A1-958D-E8A9BE5B806B}" type="sibTrans" cxnId="{C865C2FE-8D78-41DF-9857-AF1E5A805CD2}">
      <dgm:prSet/>
      <dgm:spPr/>
      <dgm:t>
        <a:bodyPr/>
        <a:lstStyle/>
        <a:p>
          <a:endParaRPr lang="en-US"/>
        </a:p>
      </dgm:t>
    </dgm:pt>
    <dgm:pt modelId="{FF642A36-B990-4572-B843-739E7C07F82A}">
      <dgm:prSet phldrT="[Text]"/>
      <dgm:spPr/>
      <dgm:t>
        <a:bodyPr/>
        <a:lstStyle/>
        <a:p>
          <a:r>
            <a:rPr lang="en-US" dirty="0" smtClean="0"/>
            <a:t>Free Enterprise</a:t>
          </a:r>
          <a:endParaRPr lang="en-US" dirty="0"/>
        </a:p>
      </dgm:t>
    </dgm:pt>
    <dgm:pt modelId="{9C9AE0F6-3B61-4E7B-BE25-5B0FC589C67B}" type="parTrans" cxnId="{88060098-A773-4608-ACE6-2AC71D17A2C0}">
      <dgm:prSet/>
      <dgm:spPr/>
      <dgm:t>
        <a:bodyPr/>
        <a:lstStyle/>
        <a:p>
          <a:endParaRPr lang="en-US"/>
        </a:p>
      </dgm:t>
    </dgm:pt>
    <dgm:pt modelId="{AB7047DE-B33B-4A55-800A-918F2EBE41F6}" type="sibTrans" cxnId="{88060098-A773-4608-ACE6-2AC71D17A2C0}">
      <dgm:prSet/>
      <dgm:spPr/>
      <dgm:t>
        <a:bodyPr/>
        <a:lstStyle/>
        <a:p>
          <a:endParaRPr lang="en-US"/>
        </a:p>
      </dgm:t>
    </dgm:pt>
    <dgm:pt modelId="{99251D09-A699-4396-AAC6-AAB89E70A48C}">
      <dgm:prSet phldrT="[Text]"/>
      <dgm:spPr/>
      <dgm:t>
        <a:bodyPr/>
        <a:lstStyle/>
        <a:p>
          <a:r>
            <a:rPr lang="en-US" dirty="0" smtClean="0"/>
            <a:t>Subsidy</a:t>
          </a:r>
          <a:endParaRPr lang="en-US" dirty="0"/>
        </a:p>
      </dgm:t>
    </dgm:pt>
    <dgm:pt modelId="{FD6768DF-63F7-4477-B23A-84AEEBEC11D7}" type="parTrans" cxnId="{A3229BB0-99E0-4DED-9CCF-14D98348F082}">
      <dgm:prSet/>
      <dgm:spPr/>
      <dgm:t>
        <a:bodyPr/>
        <a:lstStyle/>
        <a:p>
          <a:endParaRPr lang="en-US"/>
        </a:p>
      </dgm:t>
    </dgm:pt>
    <dgm:pt modelId="{09A36166-5AC6-4831-8AAF-A96BFDEB0A9D}" type="sibTrans" cxnId="{A3229BB0-99E0-4DED-9CCF-14D98348F082}">
      <dgm:prSet/>
      <dgm:spPr/>
      <dgm:t>
        <a:bodyPr/>
        <a:lstStyle/>
        <a:p>
          <a:endParaRPr lang="en-US"/>
        </a:p>
      </dgm:t>
    </dgm:pt>
    <dgm:pt modelId="{6B5C98D4-AD4E-4BD7-9334-BF0644F76B3F}">
      <dgm:prSet phldrT="[Text]"/>
      <dgm:spPr/>
      <dgm:t>
        <a:bodyPr/>
        <a:lstStyle/>
        <a:p>
          <a:r>
            <a:rPr lang="en-US" dirty="0" smtClean="0"/>
            <a:t>Modified Free Enterprise</a:t>
          </a:r>
          <a:endParaRPr lang="en-US" dirty="0"/>
        </a:p>
      </dgm:t>
    </dgm:pt>
    <dgm:pt modelId="{9F3CC588-9080-4511-A308-68B91B0C0AE2}" type="parTrans" cxnId="{5987E4F9-EBD8-490F-B623-A2F0CFFFE6CB}">
      <dgm:prSet/>
      <dgm:spPr/>
      <dgm:t>
        <a:bodyPr/>
        <a:lstStyle/>
        <a:p>
          <a:endParaRPr lang="en-US"/>
        </a:p>
      </dgm:t>
    </dgm:pt>
    <dgm:pt modelId="{346BA3A4-52EE-4497-992E-FAF8DC25EEBA}" type="sibTrans" cxnId="{5987E4F9-EBD8-490F-B623-A2F0CFFFE6CB}">
      <dgm:prSet/>
      <dgm:spPr/>
      <dgm:t>
        <a:bodyPr/>
        <a:lstStyle/>
        <a:p>
          <a:endParaRPr lang="en-US"/>
        </a:p>
      </dgm:t>
    </dgm:pt>
    <dgm:pt modelId="{4106069A-AC9B-4849-847F-3DABD66E920A}">
      <dgm:prSet phldrT="[Text]"/>
      <dgm:spPr/>
      <dgm:t>
        <a:bodyPr/>
        <a:lstStyle/>
        <a:p>
          <a:r>
            <a:rPr lang="en-US" dirty="0" smtClean="0"/>
            <a:t>Public Goods</a:t>
          </a:r>
          <a:endParaRPr lang="en-US" dirty="0"/>
        </a:p>
      </dgm:t>
    </dgm:pt>
    <dgm:pt modelId="{E31D4ED9-93B6-49E6-B01C-77066C713C11}" type="parTrans" cxnId="{0800E9F2-203D-47B7-8456-A265A197C2C3}">
      <dgm:prSet/>
      <dgm:spPr/>
      <dgm:t>
        <a:bodyPr/>
        <a:lstStyle/>
        <a:p>
          <a:endParaRPr lang="en-US"/>
        </a:p>
      </dgm:t>
    </dgm:pt>
    <dgm:pt modelId="{88A4078A-956A-437E-B3F9-294331162622}" type="sibTrans" cxnId="{0800E9F2-203D-47B7-8456-A265A197C2C3}">
      <dgm:prSet/>
      <dgm:spPr/>
      <dgm:t>
        <a:bodyPr/>
        <a:lstStyle/>
        <a:p>
          <a:endParaRPr lang="en-US"/>
        </a:p>
      </dgm:t>
    </dgm:pt>
    <dgm:pt modelId="{82764F8A-A095-4CCB-AF1E-6DB6AA6F44D6}">
      <dgm:prSet phldrT="[Text]"/>
      <dgm:spPr/>
      <dgm:t>
        <a:bodyPr/>
        <a:lstStyle/>
        <a:p>
          <a:r>
            <a:rPr lang="en-US" dirty="0" smtClean="0"/>
            <a:t>Free Rider</a:t>
          </a:r>
          <a:endParaRPr lang="en-US" dirty="0"/>
        </a:p>
      </dgm:t>
    </dgm:pt>
    <dgm:pt modelId="{50244B8F-AED3-4754-83D7-D09F2A6C8707}" type="parTrans" cxnId="{5C643A18-BBC5-4AD6-926E-67B390F1A04A}">
      <dgm:prSet/>
      <dgm:spPr/>
      <dgm:t>
        <a:bodyPr/>
        <a:lstStyle/>
        <a:p>
          <a:endParaRPr lang="en-US"/>
        </a:p>
      </dgm:t>
    </dgm:pt>
    <dgm:pt modelId="{D6231531-0BB5-4872-AB65-A19B94876B96}" type="sibTrans" cxnId="{5C643A18-BBC5-4AD6-926E-67B390F1A04A}">
      <dgm:prSet/>
      <dgm:spPr/>
      <dgm:t>
        <a:bodyPr/>
        <a:lstStyle/>
        <a:p>
          <a:endParaRPr lang="en-US"/>
        </a:p>
      </dgm:t>
    </dgm:pt>
    <dgm:pt modelId="{207804A8-8903-488D-8607-5D9132F57726}">
      <dgm:prSet phldrT="[Text]"/>
      <dgm:spPr/>
      <dgm:t>
        <a:bodyPr/>
        <a:lstStyle/>
        <a:p>
          <a:r>
            <a:rPr lang="en-US" dirty="0" smtClean="0"/>
            <a:t>Communism</a:t>
          </a:r>
          <a:endParaRPr lang="en-US" dirty="0"/>
        </a:p>
      </dgm:t>
    </dgm:pt>
    <dgm:pt modelId="{8284BB49-ECF2-438C-8860-0700EECC4CED}" type="parTrans" cxnId="{3F995B68-0B24-44B8-942E-38C2036A678E}">
      <dgm:prSet/>
      <dgm:spPr/>
      <dgm:t>
        <a:bodyPr/>
        <a:lstStyle/>
        <a:p>
          <a:endParaRPr lang="en-US"/>
        </a:p>
      </dgm:t>
    </dgm:pt>
    <dgm:pt modelId="{622D8BBD-98EC-43BC-B4BF-6DFE044CCB90}" type="sibTrans" cxnId="{3F995B68-0B24-44B8-942E-38C2036A678E}">
      <dgm:prSet/>
      <dgm:spPr/>
      <dgm:t>
        <a:bodyPr/>
        <a:lstStyle/>
        <a:p>
          <a:endParaRPr lang="en-US"/>
        </a:p>
      </dgm:t>
    </dgm:pt>
    <dgm:pt modelId="{0A140B10-98E3-43E1-9B9B-9587EC7075A5}">
      <dgm:prSet phldrT="[Text]"/>
      <dgm:spPr/>
      <dgm:t>
        <a:bodyPr/>
        <a:lstStyle/>
        <a:p>
          <a:r>
            <a:rPr lang="en-US" dirty="0" smtClean="0"/>
            <a:t>Socialism</a:t>
          </a:r>
          <a:endParaRPr lang="en-US" dirty="0"/>
        </a:p>
      </dgm:t>
    </dgm:pt>
    <dgm:pt modelId="{5CBB7774-2161-402D-B06D-B0B50515A9E8}" type="parTrans" cxnId="{846D55DC-8592-4694-80D6-72A01A0502C5}">
      <dgm:prSet/>
      <dgm:spPr/>
      <dgm:t>
        <a:bodyPr/>
        <a:lstStyle/>
        <a:p>
          <a:endParaRPr lang="en-US"/>
        </a:p>
      </dgm:t>
    </dgm:pt>
    <dgm:pt modelId="{D2C4D2EB-9BF8-48D5-91A7-72AD7A15E1C5}" type="sibTrans" cxnId="{846D55DC-8592-4694-80D6-72A01A0502C5}">
      <dgm:prSet/>
      <dgm:spPr/>
      <dgm:t>
        <a:bodyPr/>
        <a:lstStyle/>
        <a:p>
          <a:endParaRPr lang="en-US"/>
        </a:p>
      </dgm:t>
    </dgm:pt>
    <dgm:pt modelId="{492187C5-387E-4850-B5CA-391C0DF03749}">
      <dgm:prSet phldrT="[Text]"/>
      <dgm:spPr/>
      <dgm:t>
        <a:bodyPr/>
        <a:lstStyle/>
        <a:p>
          <a:r>
            <a:rPr lang="en-US" dirty="0" smtClean="0"/>
            <a:t>Authoritarian</a:t>
          </a:r>
          <a:endParaRPr lang="en-US" dirty="0"/>
        </a:p>
      </dgm:t>
    </dgm:pt>
    <dgm:pt modelId="{62C06C8A-873E-48BE-B130-10A5CAC671E2}" type="parTrans" cxnId="{93028F0D-BEE5-4628-9E67-5D0FB8457A44}">
      <dgm:prSet/>
      <dgm:spPr/>
      <dgm:t>
        <a:bodyPr/>
        <a:lstStyle/>
        <a:p>
          <a:endParaRPr lang="en-US"/>
        </a:p>
      </dgm:t>
    </dgm:pt>
    <dgm:pt modelId="{3771CA1D-279F-462C-99B1-9EF36563ECF7}" type="sibTrans" cxnId="{93028F0D-BEE5-4628-9E67-5D0FB8457A44}">
      <dgm:prSet/>
      <dgm:spPr/>
      <dgm:t>
        <a:bodyPr/>
        <a:lstStyle/>
        <a:p>
          <a:endParaRPr lang="en-US"/>
        </a:p>
      </dgm:t>
    </dgm:pt>
    <dgm:pt modelId="{5BD3D66F-4C06-483D-B45B-EC347F913320}">
      <dgm:prSet phldrT="[Text]"/>
      <dgm:spPr/>
      <dgm:t>
        <a:bodyPr/>
        <a:lstStyle/>
        <a:p>
          <a:r>
            <a:rPr lang="en-US" dirty="0" smtClean="0"/>
            <a:t>Laissez-Faire</a:t>
          </a:r>
          <a:endParaRPr lang="en-US" dirty="0"/>
        </a:p>
      </dgm:t>
    </dgm:pt>
    <dgm:pt modelId="{FED9D8D1-3678-4686-93C4-5C004563488F}" type="parTrans" cxnId="{E9C0BD6A-9C4C-467B-B375-4E736D11B47E}">
      <dgm:prSet/>
      <dgm:spPr/>
      <dgm:t>
        <a:bodyPr/>
        <a:lstStyle/>
        <a:p>
          <a:endParaRPr lang="en-US"/>
        </a:p>
      </dgm:t>
    </dgm:pt>
    <dgm:pt modelId="{B03AA1D0-3199-4E33-9222-03402FDE4A3F}" type="sibTrans" cxnId="{E9C0BD6A-9C4C-467B-B375-4E736D11B47E}">
      <dgm:prSet/>
      <dgm:spPr/>
      <dgm:t>
        <a:bodyPr/>
        <a:lstStyle/>
        <a:p>
          <a:endParaRPr lang="en-US"/>
        </a:p>
      </dgm:t>
    </dgm:pt>
    <dgm:pt modelId="{280095A8-A658-4CE1-A2C3-90DCEFB0D205}">
      <dgm:prSet phldrT="[Text]"/>
      <dgm:spPr/>
      <dgm:t>
        <a:bodyPr/>
        <a:lstStyle/>
        <a:p>
          <a:r>
            <a:rPr lang="en-US" dirty="0" smtClean="0"/>
            <a:t>Economic System</a:t>
          </a:r>
          <a:endParaRPr lang="en-US" dirty="0"/>
        </a:p>
      </dgm:t>
    </dgm:pt>
    <dgm:pt modelId="{182DA577-C0CC-4289-9646-86062F20A6EF}" type="parTrans" cxnId="{2F75CEB0-79C2-4323-9297-BCA09CD6B480}">
      <dgm:prSet/>
      <dgm:spPr/>
      <dgm:t>
        <a:bodyPr/>
        <a:lstStyle/>
        <a:p>
          <a:endParaRPr lang="en-US"/>
        </a:p>
      </dgm:t>
    </dgm:pt>
    <dgm:pt modelId="{5EEDA141-4FAF-426B-BCAA-B994D24C36BD}" type="sibTrans" cxnId="{2F75CEB0-79C2-4323-9297-BCA09CD6B480}">
      <dgm:prSet/>
      <dgm:spPr/>
      <dgm:t>
        <a:bodyPr/>
        <a:lstStyle/>
        <a:p>
          <a:endParaRPr lang="en-US"/>
        </a:p>
      </dgm:t>
    </dgm:pt>
    <dgm:pt modelId="{FCF863F2-A642-4921-AE63-6E333149A22A}">
      <dgm:prSet phldrT="[Text]"/>
      <dgm:spPr/>
      <dgm:t>
        <a:bodyPr/>
        <a:lstStyle/>
        <a:p>
          <a:r>
            <a:rPr lang="en-US" dirty="0" smtClean="0"/>
            <a:t>Privatization</a:t>
          </a:r>
          <a:endParaRPr lang="en-US" dirty="0"/>
        </a:p>
      </dgm:t>
    </dgm:pt>
    <dgm:pt modelId="{9B80323D-0C58-429E-AF35-2A67D59B42C7}" type="parTrans" cxnId="{9B47A2F4-6FA1-4D7A-921F-2387B14FE0B7}">
      <dgm:prSet/>
      <dgm:spPr/>
      <dgm:t>
        <a:bodyPr/>
        <a:lstStyle/>
        <a:p>
          <a:endParaRPr lang="en-US"/>
        </a:p>
      </dgm:t>
    </dgm:pt>
    <dgm:pt modelId="{ECC46710-8C32-4A49-B15D-73F11E946D99}" type="sibTrans" cxnId="{9B47A2F4-6FA1-4D7A-921F-2387B14FE0B7}">
      <dgm:prSet/>
      <dgm:spPr/>
      <dgm:t>
        <a:bodyPr/>
        <a:lstStyle/>
        <a:p>
          <a:endParaRPr lang="en-US"/>
        </a:p>
      </dgm:t>
    </dgm:pt>
    <dgm:pt modelId="{A0F37A78-8CA3-4C0B-B9B9-C8F4327DFFC3}">
      <dgm:prSet phldrT="[Text]"/>
      <dgm:spPr/>
      <dgm:t>
        <a:bodyPr/>
        <a:lstStyle/>
        <a:p>
          <a:r>
            <a:rPr lang="en-US" dirty="0" smtClean="0"/>
            <a:t>Nationalization</a:t>
          </a:r>
          <a:endParaRPr lang="en-US" dirty="0"/>
        </a:p>
      </dgm:t>
    </dgm:pt>
    <dgm:pt modelId="{6EECD655-C337-46A8-A715-A49546090664}" type="parTrans" cxnId="{9275B768-C69E-4DE8-B813-FCD95A7A706B}">
      <dgm:prSet/>
      <dgm:spPr/>
      <dgm:t>
        <a:bodyPr/>
        <a:lstStyle/>
        <a:p>
          <a:endParaRPr lang="en-US"/>
        </a:p>
      </dgm:t>
    </dgm:pt>
    <dgm:pt modelId="{4A760AA2-F0CB-40AB-B9E2-9E5289FA230C}" type="sibTrans" cxnId="{9275B768-C69E-4DE8-B813-FCD95A7A706B}">
      <dgm:prSet/>
      <dgm:spPr/>
      <dgm:t>
        <a:bodyPr/>
        <a:lstStyle/>
        <a:p>
          <a:endParaRPr lang="en-US"/>
        </a:p>
      </dgm:t>
    </dgm:pt>
    <dgm:pt modelId="{4B23F9AA-AB89-4A28-A0D4-187D58CE2993}">
      <dgm:prSet phldrT="[Text]"/>
      <dgm:spPr/>
      <dgm:t>
        <a:bodyPr/>
        <a:lstStyle/>
        <a:p>
          <a:r>
            <a:rPr lang="en-US" dirty="0" smtClean="0"/>
            <a:t>Global Economy</a:t>
          </a:r>
          <a:endParaRPr lang="en-US" dirty="0"/>
        </a:p>
      </dgm:t>
    </dgm:pt>
    <dgm:pt modelId="{06CB10A7-F7E0-434E-BA4B-91DFBBFA8C39}" type="parTrans" cxnId="{CBB9E082-9257-40D6-98E7-2AE81770F96C}">
      <dgm:prSet/>
      <dgm:spPr/>
      <dgm:t>
        <a:bodyPr/>
        <a:lstStyle/>
        <a:p>
          <a:endParaRPr lang="en-US"/>
        </a:p>
      </dgm:t>
    </dgm:pt>
    <dgm:pt modelId="{1BBDD1D1-CAE2-49D3-9BF8-B4E07847FDAB}" type="sibTrans" cxnId="{CBB9E082-9257-40D6-98E7-2AE81770F96C}">
      <dgm:prSet/>
      <dgm:spPr/>
      <dgm:t>
        <a:bodyPr/>
        <a:lstStyle/>
        <a:p>
          <a:endParaRPr lang="en-US"/>
        </a:p>
      </dgm:t>
    </dgm:pt>
    <dgm:pt modelId="{D28E161D-97FD-4E70-B902-8186FDD30665}">
      <dgm:prSet phldrT="[Text]"/>
      <dgm:spPr/>
      <dgm:t>
        <a:bodyPr/>
        <a:lstStyle/>
        <a:p>
          <a:r>
            <a:rPr lang="en-US" dirty="0" smtClean="0"/>
            <a:t>Voluntary Exchange</a:t>
          </a:r>
          <a:endParaRPr lang="en-US" dirty="0"/>
        </a:p>
      </dgm:t>
    </dgm:pt>
    <dgm:pt modelId="{BFC15347-ADB0-460D-B501-186A657B809C}" type="parTrans" cxnId="{1EE6F48B-CEA4-422D-8868-27B438B71C8B}">
      <dgm:prSet/>
      <dgm:spPr/>
      <dgm:t>
        <a:bodyPr/>
        <a:lstStyle/>
        <a:p>
          <a:endParaRPr lang="en-US"/>
        </a:p>
      </dgm:t>
    </dgm:pt>
    <dgm:pt modelId="{8C378CA1-B7D1-48D5-8B14-371C953ABAE4}" type="sibTrans" cxnId="{1EE6F48B-CEA4-422D-8868-27B438B71C8B}">
      <dgm:prSet/>
      <dgm:spPr/>
      <dgm:t>
        <a:bodyPr/>
        <a:lstStyle/>
        <a:p>
          <a:endParaRPr lang="en-US"/>
        </a:p>
      </dgm:t>
    </dgm:pt>
    <dgm:pt modelId="{CB60DF9A-FE28-4A39-A20A-7C5ED8ADD4E8}">
      <dgm:prSet phldrT="[Text]"/>
      <dgm:spPr/>
      <dgm:t>
        <a:bodyPr/>
        <a:lstStyle/>
        <a:p>
          <a:r>
            <a:rPr lang="en-US" dirty="0" smtClean="0"/>
            <a:t>Circular Flow Diagram</a:t>
          </a:r>
          <a:endParaRPr lang="en-US" dirty="0"/>
        </a:p>
      </dgm:t>
    </dgm:pt>
    <dgm:pt modelId="{9FFD7BD9-462E-4563-AE35-FCD0E99B34DA}" type="parTrans" cxnId="{EBB12E03-9DC3-4AB1-997E-5D73B114FFEB}">
      <dgm:prSet/>
      <dgm:spPr/>
      <dgm:t>
        <a:bodyPr/>
        <a:lstStyle/>
        <a:p>
          <a:endParaRPr lang="en-US"/>
        </a:p>
      </dgm:t>
    </dgm:pt>
    <dgm:pt modelId="{4FADDFBE-EAB9-42D4-A5A0-A4665720679A}" type="sibTrans" cxnId="{EBB12E03-9DC3-4AB1-997E-5D73B114FFEB}">
      <dgm:prSet/>
      <dgm:spPr/>
      <dgm:t>
        <a:bodyPr/>
        <a:lstStyle/>
        <a:p>
          <a:endParaRPr lang="en-US"/>
        </a:p>
      </dgm:t>
    </dgm:pt>
    <dgm:pt modelId="{D97964C2-24A4-4804-93CD-BED8DCDA2BB2}" type="pres">
      <dgm:prSet presAssocID="{685CBE48-B8EF-4B8C-A14C-4B6D487E88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9AAC4A-A26B-404F-9BF9-5167866D098F}" type="pres">
      <dgm:prSet presAssocID="{8F053732-BAB9-42EB-BF57-E1739A04FCD7}" presName="composite" presStyleCnt="0"/>
      <dgm:spPr/>
    </dgm:pt>
    <dgm:pt modelId="{331A1D48-DFCE-4475-AF0E-21214EED240A}" type="pres">
      <dgm:prSet presAssocID="{8F053732-BAB9-42EB-BF57-E1739A04FCD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3C49D-FEE4-43B0-B5AA-3204EEC49471}" type="pres">
      <dgm:prSet presAssocID="{8F053732-BAB9-42EB-BF57-E1739A04FCD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DBD52-4351-4A89-8C8E-5128A0A64217}" type="pres">
      <dgm:prSet presAssocID="{8C078F18-C783-4131-A4B4-5CC835635909}" presName="space" presStyleCnt="0"/>
      <dgm:spPr/>
    </dgm:pt>
    <dgm:pt modelId="{9CE603D4-FB60-4F68-9A0A-99727763CAF8}" type="pres">
      <dgm:prSet presAssocID="{FBCE7054-F87B-4DA6-BBEE-ABA8B05BD201}" presName="composite" presStyleCnt="0"/>
      <dgm:spPr/>
    </dgm:pt>
    <dgm:pt modelId="{FE38D2F0-E514-429F-9B11-8DE5EB37CBC5}" type="pres">
      <dgm:prSet presAssocID="{FBCE7054-F87B-4DA6-BBEE-ABA8B05BD20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822D9-5B5A-45EA-B7BC-AADCFF7CA188}" type="pres">
      <dgm:prSet presAssocID="{FBCE7054-F87B-4DA6-BBEE-ABA8B05BD20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9C4EC-AB76-4C4F-96A1-8D95CA4B43BD}" type="pres">
      <dgm:prSet presAssocID="{07C661C8-9C44-41A9-A6A8-A4C0B8D1168F}" presName="space" presStyleCnt="0"/>
      <dgm:spPr/>
    </dgm:pt>
    <dgm:pt modelId="{797BB62B-7EBB-49D3-900A-490452B27EA3}" type="pres">
      <dgm:prSet presAssocID="{7169FC53-5C9D-4D87-B716-285FA448F814}" presName="composite" presStyleCnt="0"/>
      <dgm:spPr/>
    </dgm:pt>
    <dgm:pt modelId="{721E200F-76C1-40DA-A2FD-9ECB29B5760B}" type="pres">
      <dgm:prSet presAssocID="{7169FC53-5C9D-4D87-B716-285FA448F81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59431-EC1D-4577-B708-2629DBFC34C7}" type="pres">
      <dgm:prSet presAssocID="{7169FC53-5C9D-4D87-B716-285FA448F81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938549-A012-4032-B216-5578929D7C85}" type="presOf" srcId="{B5ECD92E-9B0F-4A78-8602-12ED6FA178A1}" destId="{095822D9-5B5A-45EA-B7BC-AADCFF7CA188}" srcOrd="0" destOrd="1" presId="urn:microsoft.com/office/officeart/2005/8/layout/hList1"/>
    <dgm:cxn modelId="{031DE48D-FF1F-46F9-B9A0-DDD65BBA4E24}" type="presOf" srcId="{B7FB29CD-B1EF-4540-AE6B-7B53A3D07A61}" destId="{28B59431-EC1D-4577-B708-2629DBFC34C7}" srcOrd="0" destOrd="7" presId="urn:microsoft.com/office/officeart/2005/8/layout/hList1"/>
    <dgm:cxn modelId="{FCED4D89-2956-4838-BD1C-75521CD26CBB}" type="presOf" srcId="{4106069A-AC9B-4849-847F-3DABD66E920A}" destId="{28B59431-EC1D-4577-B708-2629DBFC34C7}" srcOrd="0" destOrd="11" presId="urn:microsoft.com/office/officeart/2005/8/layout/hList1"/>
    <dgm:cxn modelId="{C865C2FE-8D78-41DF-9857-AF1E5A805CD2}" srcId="{7169FC53-5C9D-4D87-B716-285FA448F814}" destId="{B7FB29CD-B1EF-4540-AE6B-7B53A3D07A61}" srcOrd="7" destOrd="0" parTransId="{4954D125-B1B6-424C-8E0A-958E77A12C85}" sibTransId="{55FC6CE3-EE9F-41A1-958D-E8A9BE5B806B}"/>
    <dgm:cxn modelId="{157C7AD3-FAB9-44A1-A2D5-2E0BB64FCE7F}" srcId="{7169FC53-5C9D-4D87-B716-285FA448F814}" destId="{BCBE4CEA-E806-4456-BBCC-D19BE42CA814}" srcOrd="5" destOrd="0" parTransId="{1ABE646B-A9CF-459C-9442-85C859C371C9}" sibTransId="{29E62160-A878-4636-8D36-183E355159D5}"/>
    <dgm:cxn modelId="{9F15DF5C-52D4-4A25-88A7-992996FA9417}" type="presOf" srcId="{CB60DF9A-FE28-4A39-A20A-7C5ED8ADD4E8}" destId="{095822D9-5B5A-45EA-B7BC-AADCFF7CA188}" srcOrd="0" destOrd="14" presId="urn:microsoft.com/office/officeart/2005/8/layout/hList1"/>
    <dgm:cxn modelId="{A3229BB0-99E0-4DED-9CCF-14D98348F082}" srcId="{7169FC53-5C9D-4D87-B716-285FA448F814}" destId="{99251D09-A699-4396-AAC6-AAB89E70A48C}" srcOrd="9" destOrd="0" parTransId="{FD6768DF-63F7-4477-B23A-84AEEBEC11D7}" sibTransId="{09A36166-5AC6-4831-8AAF-A96BFDEB0A9D}"/>
    <dgm:cxn modelId="{B0C3391B-38D2-442F-8846-5D049CE3C419}" srcId="{9AF3A8E0-9CB8-4893-8F5E-8AF7BD718E57}" destId="{25D113DC-8388-4C55-A45A-8E1036F8EF99}" srcOrd="3" destOrd="0" parTransId="{FD1C0FAD-9324-4BD4-94AE-778F449940D8}" sibTransId="{436FFD95-C421-4606-A918-98A18B0960A0}"/>
    <dgm:cxn modelId="{EBB12E03-9DC3-4AB1-997E-5D73B114FFEB}" srcId="{FBCE7054-F87B-4DA6-BBEE-ABA8B05BD201}" destId="{CB60DF9A-FE28-4A39-A20A-7C5ED8ADD4E8}" srcOrd="10" destOrd="0" parTransId="{9FFD7BD9-462E-4563-AE35-FCD0E99B34DA}" sibTransId="{4FADDFBE-EAB9-42D4-A5A0-A4665720679A}"/>
    <dgm:cxn modelId="{39ED4D25-3A73-496F-BA05-79D0CD652249}" type="presOf" srcId="{BCBE4CEA-E806-4456-BBCC-D19BE42CA814}" destId="{28B59431-EC1D-4577-B708-2629DBFC34C7}" srcOrd="0" destOrd="5" presId="urn:microsoft.com/office/officeart/2005/8/layout/hList1"/>
    <dgm:cxn modelId="{963C4F84-F161-4F99-A1AE-2C61AB17F7D8}" type="presOf" srcId="{215E7E5C-F541-4482-9B89-5A32ED35A3BB}" destId="{095822D9-5B5A-45EA-B7BC-AADCFF7CA188}" srcOrd="0" destOrd="3" presId="urn:microsoft.com/office/officeart/2005/8/layout/hList1"/>
    <dgm:cxn modelId="{88060098-A773-4608-ACE6-2AC71D17A2C0}" srcId="{7169FC53-5C9D-4D87-B716-285FA448F814}" destId="{FF642A36-B990-4572-B843-739E7C07F82A}" srcOrd="8" destOrd="0" parTransId="{9C9AE0F6-3B61-4E7B-BE25-5B0FC589C67B}" sibTransId="{AB7047DE-B33B-4A55-800A-918F2EBE41F6}"/>
    <dgm:cxn modelId="{A4FE3330-35F9-44C1-ADC2-599719227FB3}" srcId="{F3028FED-1D21-4468-9BD4-EBC57A639969}" destId="{43D27B63-F8A7-4945-954F-5AC1A9DBC755}" srcOrd="0" destOrd="0" parTransId="{CE6C1ECD-89FB-4BAB-B615-95CC9D39C43D}" sibTransId="{04FCB97B-53EB-481E-9BA3-A72C287E258B}"/>
    <dgm:cxn modelId="{3E381436-31A6-4E51-ACB9-8D98978EB74D}" type="presOf" srcId="{62AF702E-7344-49D0-8DF5-7830126D1F37}" destId="{C123C49D-FEE4-43B0-B5AA-3204EEC49471}" srcOrd="0" destOrd="11" presId="urn:microsoft.com/office/officeart/2005/8/layout/hList1"/>
    <dgm:cxn modelId="{19C62189-5E13-4985-914B-DA4AF595BBB5}" type="presOf" srcId="{BD962D6B-2D03-47DE-B0ED-D759D1A8CD3B}" destId="{C123C49D-FEE4-43B0-B5AA-3204EEC49471}" srcOrd="0" destOrd="0" presId="urn:microsoft.com/office/officeart/2005/8/layout/hList1"/>
    <dgm:cxn modelId="{6DDFADD5-80CB-405E-AE20-E67DC7EB2BD8}" type="presOf" srcId="{9AF3A8E0-9CB8-4893-8F5E-8AF7BD718E57}" destId="{095822D9-5B5A-45EA-B7BC-AADCFF7CA188}" srcOrd="0" destOrd="0" presId="urn:microsoft.com/office/officeart/2005/8/layout/hList1"/>
    <dgm:cxn modelId="{02EA1739-865B-4657-A155-CEB24A4FCDF4}" type="presOf" srcId="{C609BFF7-FFE8-4C25-95FF-A103FF295F1C}" destId="{28B59431-EC1D-4577-B708-2629DBFC34C7}" srcOrd="0" destOrd="1" presId="urn:microsoft.com/office/officeart/2005/8/layout/hList1"/>
    <dgm:cxn modelId="{4787B879-A1B2-410E-AA22-EFF8DD60B2C5}" type="presOf" srcId="{280095A8-A658-4CE1-A2C3-90DCEFB0D205}" destId="{095822D9-5B5A-45EA-B7BC-AADCFF7CA188}" srcOrd="0" destOrd="9" presId="urn:microsoft.com/office/officeart/2005/8/layout/hList1"/>
    <dgm:cxn modelId="{766E0F2C-E139-4E0A-978B-6E07B4DEDE3A}" srcId="{7169FC53-5C9D-4D87-B716-285FA448F814}" destId="{4EF9C507-01C9-45A0-A42F-1C05FF9A34BA}" srcOrd="6" destOrd="0" parTransId="{D3E8ADC2-9526-408F-A277-8C2E9A406506}" sibTransId="{FBFF9F51-2546-421C-B2FE-75C27F86F342}"/>
    <dgm:cxn modelId="{D81B623A-7831-4884-84AD-82DCFCE49EBC}" type="presOf" srcId="{FBCE7054-F87B-4DA6-BBEE-ABA8B05BD201}" destId="{FE38D2F0-E514-429F-9B11-8DE5EB37CBC5}" srcOrd="0" destOrd="0" presId="urn:microsoft.com/office/officeart/2005/8/layout/hList1"/>
    <dgm:cxn modelId="{23546E03-7066-4EBB-82F2-9BD8736B9A47}" type="presOf" srcId="{D323A5C7-AA98-4EF9-867F-D06544BD9408}" destId="{C123C49D-FEE4-43B0-B5AA-3204EEC49471}" srcOrd="0" destOrd="9" presId="urn:microsoft.com/office/officeart/2005/8/layout/hList1"/>
    <dgm:cxn modelId="{2F75CEB0-79C2-4323-9297-BCA09CD6B480}" srcId="{FBCE7054-F87B-4DA6-BBEE-ABA8B05BD201}" destId="{280095A8-A658-4CE1-A2C3-90DCEFB0D205}" srcOrd="5" destOrd="0" parTransId="{182DA577-C0CC-4289-9646-86062F20A6EF}" sibTransId="{5EEDA141-4FAF-426B-BCAA-B994D24C36BD}"/>
    <dgm:cxn modelId="{1C4430A8-E7C6-45AA-96E8-2B2015E879FC}" type="presOf" srcId="{A0F37A78-8CA3-4C0B-B9B9-C8F4327DFFC3}" destId="{095822D9-5B5A-45EA-B7BC-AADCFF7CA188}" srcOrd="0" destOrd="11" presId="urn:microsoft.com/office/officeart/2005/8/layout/hList1"/>
    <dgm:cxn modelId="{DEA95D69-5AFF-42D8-B489-0B971FB7E36E}" type="presOf" srcId="{F2C33EC3-39B6-445B-87DD-3BA48080EB36}" destId="{C123C49D-FEE4-43B0-B5AA-3204EEC49471}" srcOrd="0" destOrd="7" presId="urn:microsoft.com/office/officeart/2005/8/layout/hList1"/>
    <dgm:cxn modelId="{E26F8B8B-CB85-423C-A49A-7EC009B01C50}" srcId="{8F053732-BAB9-42EB-BF57-E1739A04FCD7}" destId="{62AF702E-7344-49D0-8DF5-7830126D1F37}" srcOrd="7" destOrd="0" parTransId="{A77FCFD6-0871-4D84-B63D-7DBF867B4CB1}" sibTransId="{AE5D8F74-94BA-4843-ADF7-36A5C50F1550}"/>
    <dgm:cxn modelId="{1EE6F48B-CEA4-422D-8868-27B438B71C8B}" srcId="{FBCE7054-F87B-4DA6-BBEE-ABA8B05BD201}" destId="{D28E161D-97FD-4E70-B902-8186FDD30665}" srcOrd="9" destOrd="0" parTransId="{BFC15347-ADB0-460D-B501-186A657B809C}" sibTransId="{8C378CA1-B7D1-48D5-8B14-371C953ABAE4}"/>
    <dgm:cxn modelId="{EB3A7C55-43BC-450E-8B8E-AB4B7D0EB2E4}" type="presOf" srcId="{7DDC1833-C59B-4BC5-B789-92E2A1E321FA}" destId="{28B59431-EC1D-4577-B708-2629DBFC34C7}" srcOrd="0" destOrd="2" presId="urn:microsoft.com/office/officeart/2005/8/layout/hList1"/>
    <dgm:cxn modelId="{DF7E6662-B14E-4005-BE8A-B35A57CF51CA}" type="presOf" srcId="{99251D09-A699-4396-AAC6-AAB89E70A48C}" destId="{28B59431-EC1D-4577-B708-2629DBFC34C7}" srcOrd="0" destOrd="9" presId="urn:microsoft.com/office/officeart/2005/8/layout/hList1"/>
    <dgm:cxn modelId="{45BBFEC7-C82F-4743-92BB-11EA7ED0B19E}" type="presOf" srcId="{2B946582-6665-4261-97F0-9362713F7DC9}" destId="{C123C49D-FEE4-43B0-B5AA-3204EEC49471}" srcOrd="0" destOrd="8" presId="urn:microsoft.com/office/officeart/2005/8/layout/hList1"/>
    <dgm:cxn modelId="{BC9F3336-5DF5-4834-9DDD-97ED66F7C519}" srcId="{8F053732-BAB9-42EB-BF57-E1739A04FCD7}" destId="{5D741B12-67AA-46D2-A8BB-406D1F6FA760}" srcOrd="6" destOrd="0" parTransId="{B819BAA9-552A-49CC-B8FF-64D7E57EF6AD}" sibTransId="{F84CF9D2-16A4-4C23-AB11-D019D611DBFE}"/>
    <dgm:cxn modelId="{D545FC03-9C7C-46A6-B32A-0BC1CA28AB17}" srcId="{685CBE48-B8EF-4B8C-A14C-4B6D487E8870}" destId="{7169FC53-5C9D-4D87-B716-285FA448F814}" srcOrd="2" destOrd="0" parTransId="{A425E1B9-3A0A-4E06-8740-967F235A1056}" sibTransId="{E3380B80-4D8C-4020-B6A4-5CFDC18E00AC}"/>
    <dgm:cxn modelId="{CBB9E082-9257-40D6-98E7-2AE81770F96C}" srcId="{FBCE7054-F87B-4DA6-BBEE-ABA8B05BD201}" destId="{4B23F9AA-AB89-4A28-A0D4-187D58CE2993}" srcOrd="8" destOrd="0" parTransId="{06CB10A7-F7E0-434E-BA4B-91DFBBFA8C39}" sibTransId="{1BBDD1D1-CAE2-49D3-9BF8-B4E07847FDAB}"/>
    <dgm:cxn modelId="{8E579223-93B0-44C5-BD20-BBC148568978}" type="presOf" srcId="{A3C026CB-4310-4EB1-98AF-B1438B78A785}" destId="{C123C49D-FEE4-43B0-B5AA-3204EEC49471}" srcOrd="0" destOrd="12" presId="urn:microsoft.com/office/officeart/2005/8/layout/hList1"/>
    <dgm:cxn modelId="{DC15BF34-32BE-4A0F-89B9-164C88E331F2}" type="presOf" srcId="{82764F8A-A095-4CCB-AF1E-6DB6AA6F44D6}" destId="{28B59431-EC1D-4577-B708-2629DBFC34C7}" srcOrd="0" destOrd="12" presId="urn:microsoft.com/office/officeart/2005/8/layout/hList1"/>
    <dgm:cxn modelId="{AE897B0A-A9CD-4C7D-8CD4-BA4CC660C052}" type="presOf" srcId="{7169FC53-5C9D-4D87-B716-285FA448F814}" destId="{721E200F-76C1-40DA-A2FD-9ECB29B5760B}" srcOrd="0" destOrd="0" presId="urn:microsoft.com/office/officeart/2005/8/layout/hList1"/>
    <dgm:cxn modelId="{AD0F7655-6CFF-40C2-9658-9D0D01A0690C}" type="presOf" srcId="{6B5C98D4-AD4E-4BD7-9334-BF0644F76B3F}" destId="{28B59431-EC1D-4577-B708-2629DBFC34C7}" srcOrd="0" destOrd="10" presId="urn:microsoft.com/office/officeart/2005/8/layout/hList1"/>
    <dgm:cxn modelId="{21120287-C687-44E9-B0F5-4759F72C304D}" srcId="{8F053732-BAB9-42EB-BF57-E1739A04FCD7}" destId="{BD962D6B-2D03-47DE-B0ED-D759D1A8CD3B}" srcOrd="0" destOrd="0" parTransId="{8392E390-207F-4395-8C9F-37E346BA97EF}" sibTransId="{B4640B59-4E59-4D1A-B222-1C3033FBC009}"/>
    <dgm:cxn modelId="{864F532D-CA8A-4441-B1ED-3A6A59129319}" srcId="{F674974C-EBDF-407B-805F-46D000D28C2C}" destId="{2B946582-6665-4261-97F0-9362713F7DC9}" srcOrd="1" destOrd="0" parTransId="{F1541319-9D58-4F9C-8606-88BD69B168C0}" sibTransId="{21B15F9D-D1F1-4E53-9FDE-EBE0D76DCA3A}"/>
    <dgm:cxn modelId="{7790404F-1EFF-4AE6-B391-3C176EF46A2B}" type="presOf" srcId="{3365530C-E81B-4315-8AD9-414164859149}" destId="{C123C49D-FEE4-43B0-B5AA-3204EEC49471}" srcOrd="0" destOrd="2" presId="urn:microsoft.com/office/officeart/2005/8/layout/hList1"/>
    <dgm:cxn modelId="{B4029419-569E-4CF7-A425-7E2607F3B6E5}" type="presOf" srcId="{43D27B63-F8A7-4945-954F-5AC1A9DBC755}" destId="{C123C49D-FEE4-43B0-B5AA-3204EEC49471}" srcOrd="0" destOrd="5" presId="urn:microsoft.com/office/officeart/2005/8/layout/hList1"/>
    <dgm:cxn modelId="{D0BA67A3-3CAA-4F65-AF49-173D57B5BDC1}" type="presOf" srcId="{D28E161D-97FD-4E70-B902-8186FDD30665}" destId="{095822D9-5B5A-45EA-B7BC-AADCFF7CA188}" srcOrd="0" destOrd="13" presId="urn:microsoft.com/office/officeart/2005/8/layout/hList1"/>
    <dgm:cxn modelId="{94F36482-D356-447C-B088-996F795D01D2}" type="presOf" srcId="{25D113DC-8388-4C55-A45A-8E1036F8EF99}" destId="{095822D9-5B5A-45EA-B7BC-AADCFF7CA188}" srcOrd="0" destOrd="4" presId="urn:microsoft.com/office/officeart/2005/8/layout/hList1"/>
    <dgm:cxn modelId="{AF8FDAF2-3B8C-4436-87BB-12D0BB071856}" type="presOf" srcId="{0E9DC161-3A85-432B-9A4C-E570273E2DCF}" destId="{28B59431-EC1D-4577-B708-2629DBFC34C7}" srcOrd="0" destOrd="3" presId="urn:microsoft.com/office/officeart/2005/8/layout/hList1"/>
    <dgm:cxn modelId="{01A6B59A-29DD-4A3B-8DBA-FDA9C7736B4B}" type="presOf" srcId="{4B23F9AA-AB89-4A28-A0D4-187D58CE2993}" destId="{095822D9-5B5A-45EA-B7BC-AADCFF7CA188}" srcOrd="0" destOrd="12" presId="urn:microsoft.com/office/officeart/2005/8/layout/hList1"/>
    <dgm:cxn modelId="{25FBC737-AF1C-4FD9-8B2E-CEB41963AC57}" type="presOf" srcId="{492187C5-387E-4850-B5CA-391C0DF03749}" destId="{095822D9-5B5A-45EA-B7BC-AADCFF7CA188}" srcOrd="0" destOrd="7" presId="urn:microsoft.com/office/officeart/2005/8/layout/hList1"/>
    <dgm:cxn modelId="{9275B768-C69E-4DE8-B813-FCD95A7A706B}" srcId="{FBCE7054-F87B-4DA6-BBEE-ABA8B05BD201}" destId="{A0F37A78-8CA3-4C0B-B9B9-C8F4327DFFC3}" srcOrd="7" destOrd="0" parTransId="{6EECD655-C337-46A8-A715-A49546090664}" sibTransId="{4A760AA2-F0CB-40AB-B9E2-9E5289FA230C}"/>
    <dgm:cxn modelId="{7AFD2A33-2E35-4127-9469-2D0EDAA221EF}" type="presOf" srcId="{8F053732-BAB9-42EB-BF57-E1739A04FCD7}" destId="{331A1D48-DFCE-4475-AF0E-21214EED240A}" srcOrd="0" destOrd="0" presId="urn:microsoft.com/office/officeart/2005/8/layout/hList1"/>
    <dgm:cxn modelId="{53F7EECF-22B1-4F3A-A4FE-508707724C59}" srcId="{F674974C-EBDF-407B-805F-46D000D28C2C}" destId="{D323A5C7-AA98-4EF9-867F-D06544BD9408}" srcOrd="2" destOrd="0" parTransId="{3F29C97B-4F1B-4CAA-932E-F96C8DAA4741}" sibTransId="{C1725DAF-86F1-45AB-9DAD-E25BB3531CEF}"/>
    <dgm:cxn modelId="{0E16E1CC-D8D4-4133-921E-19DD9785BF6D}" srcId="{7169FC53-5C9D-4D87-B716-285FA448F814}" destId="{C609BFF7-FFE8-4C25-95FF-A103FF295F1C}" srcOrd="1" destOrd="0" parTransId="{B5C44BCC-BE09-4919-88BD-FC5CD82C5822}" sibTransId="{6C141547-74C5-4809-8DBA-663EF88BB6AD}"/>
    <dgm:cxn modelId="{C8104B0B-DBF1-4517-8031-311956405120}" srcId="{8F053732-BAB9-42EB-BF57-E1739A04FCD7}" destId="{F674974C-EBDF-407B-805F-46D000D28C2C}" srcOrd="5" destOrd="0" parTransId="{25C96814-03F6-4D54-9FDB-6E723B03A56C}" sibTransId="{F216219F-8EE6-480F-A1F9-559CAE624B89}"/>
    <dgm:cxn modelId="{846D55DC-8592-4694-80D6-72A01A0502C5}" srcId="{FBCE7054-F87B-4DA6-BBEE-ABA8B05BD201}" destId="{0A140B10-98E3-43E1-9B9B-9587EC7075A5}" srcOrd="2" destOrd="0" parTransId="{5CBB7774-2161-402D-B06D-B0B50515A9E8}" sibTransId="{D2C4D2EB-9BF8-48D5-91A7-72AD7A15E1C5}"/>
    <dgm:cxn modelId="{D7FF9D9C-44E1-4EFE-98D2-9189FCF0F4EC}" srcId="{8F053732-BAB9-42EB-BF57-E1739A04FCD7}" destId="{4B40C984-DEF1-49DA-AA70-CCE77F5CE849}" srcOrd="3" destOrd="0" parTransId="{EDDF60EF-7276-452B-AC36-9FA0C3D4EE71}" sibTransId="{BF2D3F83-AF8C-4848-B072-0C6FF73C4C35}"/>
    <dgm:cxn modelId="{A5497E51-B53B-4AF4-A96F-C3C79219C81C}" type="presOf" srcId="{5D741B12-67AA-46D2-A8BB-406D1F6FA760}" destId="{C123C49D-FEE4-43B0-B5AA-3204EEC49471}" srcOrd="0" destOrd="10" presId="urn:microsoft.com/office/officeart/2005/8/layout/hList1"/>
    <dgm:cxn modelId="{301389CA-7596-4777-BA8D-D8C6D07D5069}" srcId="{8F053732-BAB9-42EB-BF57-E1739A04FCD7}" destId="{A3C026CB-4310-4EB1-98AF-B1438B78A785}" srcOrd="8" destOrd="0" parTransId="{8CAD81BC-3BEB-4E0A-9CC9-072A97F0DAAD}" sibTransId="{21723A66-5A61-472E-AC8D-F20A86D6AA7B}"/>
    <dgm:cxn modelId="{3F995B68-0B24-44B8-942E-38C2036A678E}" srcId="{FBCE7054-F87B-4DA6-BBEE-ABA8B05BD201}" destId="{207804A8-8903-488D-8607-5D9132F57726}" srcOrd="1" destOrd="0" parTransId="{8284BB49-ECF2-438C-8860-0700EECC4CED}" sibTransId="{622D8BBD-98EC-43BC-B4BF-6DFE044CCB90}"/>
    <dgm:cxn modelId="{75DE6A2C-6CA0-42BC-A9E6-48237D746BD4}" srcId="{685CBE48-B8EF-4B8C-A14C-4B6D487E8870}" destId="{FBCE7054-F87B-4DA6-BBEE-ABA8B05BD201}" srcOrd="1" destOrd="0" parTransId="{CD087F7C-868B-4218-AF5B-8749D2B7C704}" sibTransId="{07C661C8-9C44-41A9-A6A8-A4C0B8D1168F}"/>
    <dgm:cxn modelId="{608F8282-0353-4588-8933-0BCA0C13A9F7}" srcId="{7169FC53-5C9D-4D87-B716-285FA448F814}" destId="{7DDC1833-C59B-4BC5-B789-92E2A1E321FA}" srcOrd="2" destOrd="0" parTransId="{17F86004-121F-44BF-B2ED-00CABFB911FA}" sibTransId="{61C86210-B13B-4ED5-82ED-D401E49F1954}"/>
    <dgm:cxn modelId="{E9C0BD6A-9C4C-467B-B375-4E736D11B47E}" srcId="{FBCE7054-F87B-4DA6-BBEE-ABA8B05BD201}" destId="{5BD3D66F-4C06-483D-B45B-EC347F913320}" srcOrd="4" destOrd="0" parTransId="{FED9D8D1-3678-4686-93C4-5C004563488F}" sibTransId="{B03AA1D0-3199-4E33-9222-03402FDE4A3F}"/>
    <dgm:cxn modelId="{CEF59665-288C-49B8-A71A-24D861F8C503}" type="presOf" srcId="{4DDF96BC-EB54-458A-8840-32AAF90BF55E}" destId="{28B59431-EC1D-4577-B708-2629DBFC34C7}" srcOrd="0" destOrd="4" presId="urn:microsoft.com/office/officeart/2005/8/layout/hList1"/>
    <dgm:cxn modelId="{1C9F2753-A9B3-4F64-B759-93213FAB524A}" type="presOf" srcId="{207804A8-8903-488D-8607-5D9132F57726}" destId="{095822D9-5B5A-45EA-B7BC-AADCFF7CA188}" srcOrd="0" destOrd="5" presId="urn:microsoft.com/office/officeart/2005/8/layout/hList1"/>
    <dgm:cxn modelId="{0800E9F2-203D-47B7-8456-A265A197C2C3}" srcId="{7169FC53-5C9D-4D87-B716-285FA448F814}" destId="{4106069A-AC9B-4849-847F-3DABD66E920A}" srcOrd="11" destOrd="0" parTransId="{E31D4ED9-93B6-49E6-B01C-77066C713C11}" sibTransId="{88A4078A-956A-437E-B3F9-294331162622}"/>
    <dgm:cxn modelId="{1D8F5B25-31D0-43CB-B394-1C9CA978D40E}" srcId="{7169FC53-5C9D-4D87-B716-285FA448F814}" destId="{7E972D6C-EF7C-4BC1-9913-1F462AF8080F}" srcOrd="0" destOrd="0" parTransId="{0EA9E463-01BF-4501-8705-DCFFBC50A8FB}" sibTransId="{41CCE9D7-CD27-4512-91B8-202758DB6754}"/>
    <dgm:cxn modelId="{5987E4F9-EBD8-490F-B623-A2F0CFFFE6CB}" srcId="{7169FC53-5C9D-4D87-B716-285FA448F814}" destId="{6B5C98D4-AD4E-4BD7-9334-BF0644F76B3F}" srcOrd="10" destOrd="0" parTransId="{9F3CC588-9080-4511-A308-68B91B0C0AE2}" sibTransId="{346BA3A4-52EE-4497-992E-FAF8DC25EEBA}"/>
    <dgm:cxn modelId="{5C643A18-BBC5-4AD6-926E-67B390F1A04A}" srcId="{7169FC53-5C9D-4D87-B716-285FA448F814}" destId="{82764F8A-A095-4CCB-AF1E-6DB6AA6F44D6}" srcOrd="12" destOrd="0" parTransId="{50244B8F-AED3-4754-83D7-D09F2A6C8707}" sibTransId="{D6231531-0BB5-4872-AB65-A19B94876B96}"/>
    <dgm:cxn modelId="{9B47A2F4-6FA1-4D7A-921F-2387B14FE0B7}" srcId="{FBCE7054-F87B-4DA6-BBEE-ABA8B05BD201}" destId="{FCF863F2-A642-4921-AE63-6E333149A22A}" srcOrd="6" destOrd="0" parTransId="{9B80323D-0C58-429E-AF35-2A67D59B42C7}" sibTransId="{ECC46710-8C32-4A49-B15D-73F11E946D99}"/>
    <dgm:cxn modelId="{A6B394F5-CD12-4E68-B8AC-2AA9E1F47E32}" type="presOf" srcId="{4EF9C507-01C9-45A0-A42F-1C05FF9A34BA}" destId="{28B59431-EC1D-4577-B708-2629DBFC34C7}" srcOrd="0" destOrd="6" presId="urn:microsoft.com/office/officeart/2005/8/layout/hList1"/>
    <dgm:cxn modelId="{ED7D5C52-982B-4278-B5EE-4AEE6A5D47DE}" srcId="{FBCE7054-F87B-4DA6-BBEE-ABA8B05BD201}" destId="{9AF3A8E0-9CB8-4893-8F5E-8AF7BD718E57}" srcOrd="0" destOrd="0" parTransId="{CE7738B2-7939-4207-9904-36A8C01D448F}" sibTransId="{98C55375-B31B-4CF2-9864-5B940052838D}"/>
    <dgm:cxn modelId="{AE515850-FCC4-4145-8371-8A3234A2932C}" srcId="{F674974C-EBDF-407B-805F-46D000D28C2C}" destId="{F2C33EC3-39B6-445B-87DD-3BA48080EB36}" srcOrd="0" destOrd="0" parTransId="{14D853A9-65F0-441B-B38F-3C3092FF0FB0}" sibTransId="{52E906A7-1432-4CEF-BCB9-64AA72533A5F}"/>
    <dgm:cxn modelId="{D18D7459-E29B-48F3-9ADA-4B500393F51D}" srcId="{9AF3A8E0-9CB8-4893-8F5E-8AF7BD718E57}" destId="{B5ECD92E-9B0F-4A78-8602-12ED6FA178A1}" srcOrd="0" destOrd="0" parTransId="{AE246C5F-988F-4BEA-9B30-7227C6B316BA}" sibTransId="{63368856-EF61-448B-9B66-2D18FC3B67A8}"/>
    <dgm:cxn modelId="{20D2A3AE-CAEC-486E-B05C-732408CB3BC3}" srcId="{7169FC53-5C9D-4D87-B716-285FA448F814}" destId="{4DDF96BC-EB54-458A-8840-32AAF90BF55E}" srcOrd="4" destOrd="0" parTransId="{14954FA1-0FF4-4249-A95E-80D0D461D5B2}" sibTransId="{BB45F244-6684-4D96-8795-F5843CAF28B1}"/>
    <dgm:cxn modelId="{FB57E36D-4B4B-4B87-9B76-4F3ED62D0203}" type="presOf" srcId="{7E972D6C-EF7C-4BC1-9913-1F462AF8080F}" destId="{28B59431-EC1D-4577-B708-2629DBFC34C7}" srcOrd="0" destOrd="0" presId="urn:microsoft.com/office/officeart/2005/8/layout/hList1"/>
    <dgm:cxn modelId="{760BB5FF-15C2-4F91-B34D-9D533464034F}" srcId="{9AF3A8E0-9CB8-4893-8F5E-8AF7BD718E57}" destId="{790CDEEC-7DEE-4339-8BB1-A009052AFBF4}" srcOrd="1" destOrd="0" parTransId="{8117DF8C-80E8-4ED7-BF47-5DCFE44BA7B5}" sibTransId="{E65C42FC-A9A4-448F-BFD8-AEB44845FCCC}"/>
    <dgm:cxn modelId="{E39DF5FF-AFC1-4BF6-B274-194A70745DE4}" type="presOf" srcId="{0A140B10-98E3-43E1-9B9B-9587EC7075A5}" destId="{095822D9-5B5A-45EA-B7BC-AADCFF7CA188}" srcOrd="0" destOrd="6" presId="urn:microsoft.com/office/officeart/2005/8/layout/hList1"/>
    <dgm:cxn modelId="{EAD48A60-7D85-4334-BC5B-25458C4346A3}" srcId="{8F053732-BAB9-42EB-BF57-E1739A04FCD7}" destId="{3365530C-E81B-4315-8AD9-414164859149}" srcOrd="2" destOrd="0" parTransId="{E8969E0C-06DF-44FE-B065-8A5549A2D84D}" sibTransId="{1F5AFC2A-41C5-448B-901B-9C9F4CC2FE3E}"/>
    <dgm:cxn modelId="{951C7587-DAC0-4A5D-A8C4-911671F7BA42}" srcId="{685CBE48-B8EF-4B8C-A14C-4B6D487E8870}" destId="{8F053732-BAB9-42EB-BF57-E1739A04FCD7}" srcOrd="0" destOrd="0" parTransId="{3AC2A1F8-1D0F-4B55-AD4F-22F017CA36EC}" sibTransId="{8C078F18-C783-4131-A4B4-5CC835635909}"/>
    <dgm:cxn modelId="{6FDF8508-9AE3-4EB8-B94E-68084A488C70}" type="presOf" srcId="{685CBE48-B8EF-4B8C-A14C-4B6D487E8870}" destId="{D97964C2-24A4-4804-93CD-BED8DCDA2BB2}" srcOrd="0" destOrd="0" presId="urn:microsoft.com/office/officeart/2005/8/layout/hList1"/>
    <dgm:cxn modelId="{31D9C290-0586-4A89-B5B2-76AC931C2E36}" srcId="{9AF3A8E0-9CB8-4893-8F5E-8AF7BD718E57}" destId="{215E7E5C-F541-4482-9B89-5A32ED35A3BB}" srcOrd="2" destOrd="0" parTransId="{7669D4D6-6DAD-4A5D-8875-6BAE950DC72D}" sibTransId="{0618FDB1-DF0A-4007-A25A-209127CA605E}"/>
    <dgm:cxn modelId="{03D5A9CF-024F-4A22-B728-3A42A7008730}" srcId="{7169FC53-5C9D-4D87-B716-285FA448F814}" destId="{0E9DC161-3A85-432B-9A4C-E570273E2DCF}" srcOrd="3" destOrd="0" parTransId="{B3ABE6DA-8172-496A-90DE-120C6DAC9EA3}" sibTransId="{60E66F03-189E-4861-BE44-B6D1577FE44A}"/>
    <dgm:cxn modelId="{5E71B99A-D5DB-4730-8966-91708A8D128B}" srcId="{8F053732-BAB9-42EB-BF57-E1739A04FCD7}" destId="{29D5AC92-2332-4226-8155-68540259E7AE}" srcOrd="1" destOrd="0" parTransId="{734D5A71-4FEB-4FB9-9BE7-184C485E416C}" sibTransId="{5C92856C-1F13-46EC-AF38-5BF7311C10E0}"/>
    <dgm:cxn modelId="{96E57DC8-A555-43BE-BA18-7D8437B8113D}" type="presOf" srcId="{29D5AC92-2332-4226-8155-68540259E7AE}" destId="{C123C49D-FEE4-43B0-B5AA-3204EEC49471}" srcOrd="0" destOrd="1" presId="urn:microsoft.com/office/officeart/2005/8/layout/hList1"/>
    <dgm:cxn modelId="{AE40AF37-9797-4DFC-9592-001E8E7EBFFF}" type="presOf" srcId="{F3028FED-1D21-4468-9BD4-EBC57A639969}" destId="{C123C49D-FEE4-43B0-B5AA-3204EEC49471}" srcOrd="0" destOrd="4" presId="urn:microsoft.com/office/officeart/2005/8/layout/hList1"/>
    <dgm:cxn modelId="{FE12816A-0FBE-4FED-88F0-F5F6A9AC6639}" srcId="{8F053732-BAB9-42EB-BF57-E1739A04FCD7}" destId="{F3028FED-1D21-4468-9BD4-EBC57A639969}" srcOrd="4" destOrd="0" parTransId="{27297FD6-128B-4D97-9E1A-5FDC6458423C}" sibTransId="{84B3BAD8-F77D-4926-AB9F-10FE1B718D7E}"/>
    <dgm:cxn modelId="{30268CC8-55BC-4F31-9F72-6B4EA21E28DC}" type="presOf" srcId="{790CDEEC-7DEE-4339-8BB1-A009052AFBF4}" destId="{095822D9-5B5A-45EA-B7BC-AADCFF7CA188}" srcOrd="0" destOrd="2" presId="urn:microsoft.com/office/officeart/2005/8/layout/hList1"/>
    <dgm:cxn modelId="{01575C40-B743-4F04-B714-7DB94025DE0A}" type="presOf" srcId="{5BD3D66F-4C06-483D-B45B-EC347F913320}" destId="{095822D9-5B5A-45EA-B7BC-AADCFF7CA188}" srcOrd="0" destOrd="8" presId="urn:microsoft.com/office/officeart/2005/8/layout/hList1"/>
    <dgm:cxn modelId="{22E6DF54-BFC1-45CD-B665-6D1A1E9850C4}" type="presOf" srcId="{FCF863F2-A642-4921-AE63-6E333149A22A}" destId="{095822D9-5B5A-45EA-B7BC-AADCFF7CA188}" srcOrd="0" destOrd="10" presId="urn:microsoft.com/office/officeart/2005/8/layout/hList1"/>
    <dgm:cxn modelId="{D439B7AC-CFE5-45CD-A494-CD8AE90AF8D8}" type="presOf" srcId="{F674974C-EBDF-407B-805F-46D000D28C2C}" destId="{C123C49D-FEE4-43B0-B5AA-3204EEC49471}" srcOrd="0" destOrd="6" presId="urn:microsoft.com/office/officeart/2005/8/layout/hList1"/>
    <dgm:cxn modelId="{93028F0D-BEE5-4628-9E67-5D0FB8457A44}" srcId="{FBCE7054-F87B-4DA6-BBEE-ABA8B05BD201}" destId="{492187C5-387E-4850-B5CA-391C0DF03749}" srcOrd="3" destOrd="0" parTransId="{62C06C8A-873E-48BE-B130-10A5CAC671E2}" sibTransId="{3771CA1D-279F-462C-99B1-9EF36563ECF7}"/>
    <dgm:cxn modelId="{F95655DC-E795-421D-97C9-1C92D4AD2A9B}" type="presOf" srcId="{4B40C984-DEF1-49DA-AA70-CCE77F5CE849}" destId="{C123C49D-FEE4-43B0-B5AA-3204EEC49471}" srcOrd="0" destOrd="3" presId="urn:microsoft.com/office/officeart/2005/8/layout/hList1"/>
    <dgm:cxn modelId="{E571D6B7-C441-412D-A415-7ED248F0B2A9}" type="presOf" srcId="{FF642A36-B990-4572-B843-739E7C07F82A}" destId="{28B59431-EC1D-4577-B708-2629DBFC34C7}" srcOrd="0" destOrd="8" presId="urn:microsoft.com/office/officeart/2005/8/layout/hList1"/>
    <dgm:cxn modelId="{3F0A6BEF-AEBC-4B93-A7F5-C2E7F3ED867B}" type="presParOf" srcId="{D97964C2-24A4-4804-93CD-BED8DCDA2BB2}" destId="{2F9AAC4A-A26B-404F-9BF9-5167866D098F}" srcOrd="0" destOrd="0" presId="urn:microsoft.com/office/officeart/2005/8/layout/hList1"/>
    <dgm:cxn modelId="{B639A2C8-FE48-4190-A83B-A1BC529E5D56}" type="presParOf" srcId="{2F9AAC4A-A26B-404F-9BF9-5167866D098F}" destId="{331A1D48-DFCE-4475-AF0E-21214EED240A}" srcOrd="0" destOrd="0" presId="urn:microsoft.com/office/officeart/2005/8/layout/hList1"/>
    <dgm:cxn modelId="{3E0568C5-36F1-42CC-A264-C10E88D5A5D0}" type="presParOf" srcId="{2F9AAC4A-A26B-404F-9BF9-5167866D098F}" destId="{C123C49D-FEE4-43B0-B5AA-3204EEC49471}" srcOrd="1" destOrd="0" presId="urn:microsoft.com/office/officeart/2005/8/layout/hList1"/>
    <dgm:cxn modelId="{CF753B56-0FBB-4FAD-8F30-065FBE279FF3}" type="presParOf" srcId="{D97964C2-24A4-4804-93CD-BED8DCDA2BB2}" destId="{EA2DBD52-4351-4A89-8C8E-5128A0A64217}" srcOrd="1" destOrd="0" presId="urn:microsoft.com/office/officeart/2005/8/layout/hList1"/>
    <dgm:cxn modelId="{B2BE824E-D3D3-4FDF-A516-071AC483BED8}" type="presParOf" srcId="{D97964C2-24A4-4804-93CD-BED8DCDA2BB2}" destId="{9CE603D4-FB60-4F68-9A0A-99727763CAF8}" srcOrd="2" destOrd="0" presId="urn:microsoft.com/office/officeart/2005/8/layout/hList1"/>
    <dgm:cxn modelId="{0B1B7F94-0BC9-48EE-A360-237FDBF9AC62}" type="presParOf" srcId="{9CE603D4-FB60-4F68-9A0A-99727763CAF8}" destId="{FE38D2F0-E514-429F-9B11-8DE5EB37CBC5}" srcOrd="0" destOrd="0" presId="urn:microsoft.com/office/officeart/2005/8/layout/hList1"/>
    <dgm:cxn modelId="{D329B9C9-C3E5-4E64-890E-214F61ABADFF}" type="presParOf" srcId="{9CE603D4-FB60-4F68-9A0A-99727763CAF8}" destId="{095822D9-5B5A-45EA-B7BC-AADCFF7CA188}" srcOrd="1" destOrd="0" presId="urn:microsoft.com/office/officeart/2005/8/layout/hList1"/>
    <dgm:cxn modelId="{4150D446-7C6D-4397-93C4-113B8F959D54}" type="presParOf" srcId="{D97964C2-24A4-4804-93CD-BED8DCDA2BB2}" destId="{9F79C4EC-AB76-4C4F-96A1-8D95CA4B43BD}" srcOrd="3" destOrd="0" presId="urn:microsoft.com/office/officeart/2005/8/layout/hList1"/>
    <dgm:cxn modelId="{4FD5E263-AE27-4E85-9FF5-8AA77907D5A5}" type="presParOf" srcId="{D97964C2-24A4-4804-93CD-BED8DCDA2BB2}" destId="{797BB62B-7EBB-49D3-900A-490452B27EA3}" srcOrd="4" destOrd="0" presId="urn:microsoft.com/office/officeart/2005/8/layout/hList1"/>
    <dgm:cxn modelId="{6CBABD5D-76DB-4A62-A688-8E11B73EAE8E}" type="presParOf" srcId="{797BB62B-7EBB-49D3-900A-490452B27EA3}" destId="{721E200F-76C1-40DA-A2FD-9ECB29B5760B}" srcOrd="0" destOrd="0" presId="urn:microsoft.com/office/officeart/2005/8/layout/hList1"/>
    <dgm:cxn modelId="{32DAD2EA-B471-4C57-9638-C3613E9E9A01}" type="presParOf" srcId="{797BB62B-7EBB-49D3-900A-490452B27EA3}" destId="{28B59431-EC1D-4577-B708-2629DBFC34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4616E1-65DD-4289-A856-BEE24D4B36AF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4C0AFCC-9E27-41FB-BFAD-FF7933E7DED7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3200" b="1" u="sng" dirty="0" smtClean="0">
              <a:solidFill>
                <a:srgbClr val="FF0000"/>
              </a:solidFill>
            </a:rPr>
            <a:t>Incentives</a:t>
          </a:r>
          <a:r>
            <a:rPr lang="en-US" sz="2700" b="1" u="sng" dirty="0" smtClean="0">
              <a:solidFill>
                <a:srgbClr val="FF0000"/>
              </a:solidFill>
            </a:rPr>
            <a:t>:</a:t>
          </a:r>
        </a:p>
      </dgm:t>
    </dgm:pt>
    <dgm:pt modelId="{F6BA4785-D992-40BD-900A-237976BCA12E}" type="parTrans" cxnId="{45E6ED88-6E62-4A6B-96FB-E0B4B658F56F}">
      <dgm:prSet/>
      <dgm:spPr/>
      <dgm:t>
        <a:bodyPr/>
        <a:lstStyle/>
        <a:p>
          <a:endParaRPr lang="en-US"/>
        </a:p>
      </dgm:t>
    </dgm:pt>
    <dgm:pt modelId="{8361C598-43E3-4370-8A88-E49E0738196E}" type="sibTrans" cxnId="{45E6ED88-6E62-4A6B-96FB-E0B4B658F56F}">
      <dgm:prSet/>
      <dgm:spPr/>
      <dgm:t>
        <a:bodyPr/>
        <a:lstStyle/>
        <a:p>
          <a:endParaRPr lang="en-US"/>
        </a:p>
      </dgm:t>
    </dgm:pt>
    <dgm:pt modelId="{4C4496D6-3D96-46F7-988B-4D0E9F8F5B3D}">
      <dgm:prSet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b="0" u="none" dirty="0" smtClean="0">
              <a:solidFill>
                <a:schemeClr val="accent2">
                  <a:lumMod val="50000"/>
                </a:schemeClr>
              </a:solidFill>
            </a:rPr>
            <a:t>- Benefit that </a:t>
          </a:r>
          <a:r>
            <a:rPr lang="en-US" sz="2400" b="1" u="none" dirty="0" smtClean="0">
              <a:solidFill>
                <a:schemeClr val="accent2">
                  <a:lumMod val="50000"/>
                </a:schemeClr>
              </a:solidFill>
            </a:rPr>
            <a:t>encourages a choice </a:t>
          </a:r>
          <a:endParaRPr lang="en-US" sz="2000" b="1" u="none" dirty="0" smtClean="0">
            <a:solidFill>
              <a:schemeClr val="accent2">
                <a:lumMod val="50000"/>
              </a:schemeClr>
            </a:solidFill>
          </a:endParaRPr>
        </a:p>
      </dgm:t>
    </dgm:pt>
    <dgm:pt modelId="{90AFCEC9-8666-4314-998B-46F59C99FD70}" type="parTrans" cxnId="{2B6D57F3-306C-4CB8-A738-8406120906CA}">
      <dgm:prSet/>
      <dgm:spPr/>
      <dgm:t>
        <a:bodyPr/>
        <a:lstStyle/>
        <a:p>
          <a:endParaRPr lang="en-US"/>
        </a:p>
      </dgm:t>
    </dgm:pt>
    <dgm:pt modelId="{8F41E819-756A-46E7-9841-EFF1F8B062D6}" type="sibTrans" cxnId="{2B6D57F3-306C-4CB8-A738-8406120906CA}">
      <dgm:prSet/>
      <dgm:spPr/>
      <dgm:t>
        <a:bodyPr/>
        <a:lstStyle/>
        <a:p>
          <a:endParaRPr lang="en-US"/>
        </a:p>
      </dgm:t>
    </dgm:pt>
    <dgm:pt modelId="{B470DCB2-2866-4814-87B8-188FE2A39C82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2800" b="1" u="sng" dirty="0" smtClean="0">
              <a:solidFill>
                <a:schemeClr val="accent4">
                  <a:lumMod val="50000"/>
                </a:schemeClr>
              </a:solidFill>
            </a:rPr>
            <a:t>Economizing</a:t>
          </a:r>
          <a:r>
            <a:rPr lang="en-US" sz="2700" b="1" u="sng" dirty="0" smtClean="0">
              <a:solidFill>
                <a:schemeClr val="accent4">
                  <a:lumMod val="50000"/>
                </a:schemeClr>
              </a:solidFill>
            </a:rPr>
            <a:t>:</a:t>
          </a:r>
        </a:p>
      </dgm:t>
    </dgm:pt>
    <dgm:pt modelId="{E11232D4-374B-4603-AFF6-65AFF8F9E9AB}" type="parTrans" cxnId="{1F4DE30D-14DA-4D5F-B11D-BD8C62AD4483}">
      <dgm:prSet/>
      <dgm:spPr/>
      <dgm:t>
        <a:bodyPr/>
        <a:lstStyle/>
        <a:p>
          <a:endParaRPr lang="en-US"/>
        </a:p>
      </dgm:t>
    </dgm:pt>
    <dgm:pt modelId="{50E34509-5304-4C36-BF2D-9FC4412C2B34}" type="sibTrans" cxnId="{1F4DE30D-14DA-4D5F-B11D-BD8C62AD4483}">
      <dgm:prSet/>
      <dgm:spPr/>
      <dgm:t>
        <a:bodyPr/>
        <a:lstStyle/>
        <a:p>
          <a:endParaRPr lang="en-US"/>
        </a:p>
      </dgm:t>
    </dgm:pt>
    <dgm:pt modelId="{AB648BF6-02A5-4138-A539-A567C3DCA675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u="sng" dirty="0" smtClean="0">
              <a:solidFill>
                <a:schemeClr val="accent6">
                  <a:lumMod val="50000"/>
                </a:schemeClr>
              </a:solidFill>
            </a:rPr>
            <a:t>Trade-offs</a:t>
          </a:r>
          <a:r>
            <a:rPr lang="en-US" sz="3600" b="1" u="sng" dirty="0" smtClean="0">
              <a:solidFill>
                <a:schemeClr val="accent6">
                  <a:lumMod val="50000"/>
                </a:schemeClr>
              </a:solidFill>
            </a:rPr>
            <a:t>:</a:t>
          </a:r>
          <a:endParaRPr lang="en-US" sz="3600" b="1" u="sng" dirty="0">
            <a:solidFill>
              <a:schemeClr val="accent6">
                <a:lumMod val="50000"/>
              </a:schemeClr>
            </a:solidFill>
          </a:endParaRPr>
        </a:p>
      </dgm:t>
    </dgm:pt>
    <dgm:pt modelId="{E8398D04-7506-4B13-B530-AE325774DE71}" type="parTrans" cxnId="{3FCDCCE7-6EDC-4BB0-983F-CA9CB8E90BF0}">
      <dgm:prSet/>
      <dgm:spPr/>
      <dgm:t>
        <a:bodyPr/>
        <a:lstStyle/>
        <a:p>
          <a:endParaRPr lang="en-US"/>
        </a:p>
      </dgm:t>
    </dgm:pt>
    <dgm:pt modelId="{D7E65285-CE95-4623-B02B-98C170CBFF7B}" type="sibTrans" cxnId="{3FCDCCE7-6EDC-4BB0-983F-CA9CB8E90BF0}">
      <dgm:prSet/>
      <dgm:spPr/>
      <dgm:t>
        <a:bodyPr/>
        <a:lstStyle/>
        <a:p>
          <a:endParaRPr lang="en-US"/>
        </a:p>
      </dgm:t>
    </dgm:pt>
    <dgm:pt modelId="{FE77BC1E-19FE-4AA1-A89A-2D6DCBB3B539}">
      <dgm:prSet custT="1"/>
      <dgm:spPr>
        <a:solidFill>
          <a:schemeClr val="bg1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accent3">
                  <a:lumMod val="50000"/>
                </a:schemeClr>
              </a:solidFill>
            </a:rPr>
            <a:t>Benefit resulting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from choice</a:t>
          </a:r>
          <a:endParaRPr lang="en-US" sz="2000" dirty="0">
            <a:solidFill>
              <a:schemeClr val="accent3">
                <a:lumMod val="50000"/>
              </a:schemeClr>
            </a:solidFill>
          </a:endParaRPr>
        </a:p>
      </dgm:t>
    </dgm:pt>
    <dgm:pt modelId="{8BDC7FE8-DA4A-4E4B-AEE3-36E82B7418E0}" type="parTrans" cxnId="{4F1563BF-BF43-4686-B4DF-B98AA813CF82}">
      <dgm:prSet/>
      <dgm:spPr/>
      <dgm:t>
        <a:bodyPr/>
        <a:lstStyle/>
        <a:p>
          <a:endParaRPr lang="en-US"/>
        </a:p>
      </dgm:t>
    </dgm:pt>
    <dgm:pt modelId="{AE9FB681-E73B-4392-B441-B9A3CE311996}" type="sibTrans" cxnId="{4F1563BF-BF43-4686-B4DF-B98AA813CF82}">
      <dgm:prSet/>
      <dgm:spPr/>
      <dgm:t>
        <a:bodyPr/>
        <a:lstStyle/>
        <a:p>
          <a:endParaRPr lang="en-US"/>
        </a:p>
      </dgm:t>
    </dgm:pt>
    <dgm:pt modelId="{9D53C4DB-367E-4043-9AAC-5129088F2BEF}">
      <dgm:prSet custT="1"/>
      <dgm:spPr>
        <a:solidFill>
          <a:schemeClr val="bg1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3200" dirty="0" smtClean="0">
              <a:solidFill>
                <a:schemeClr val="accent4">
                  <a:lumMod val="50000"/>
                </a:schemeClr>
              </a:solidFill>
            </a:rPr>
            <a:t>Balancing </a:t>
          </a:r>
          <a:r>
            <a:rPr lang="en-US" sz="3200" b="1" dirty="0" smtClean="0">
              <a:solidFill>
                <a:schemeClr val="accent4">
                  <a:lumMod val="50000"/>
                </a:schemeClr>
              </a:solidFill>
            </a:rPr>
            <a:t>costs and benefits </a:t>
          </a:r>
          <a:r>
            <a:rPr lang="en-US" sz="3200" dirty="0" smtClean="0">
              <a:solidFill>
                <a:schemeClr val="accent4">
                  <a:lumMod val="50000"/>
                </a:schemeClr>
              </a:solidFill>
            </a:rPr>
            <a:t>of choice</a:t>
          </a:r>
          <a:endParaRPr lang="en-US" sz="3200" dirty="0">
            <a:solidFill>
              <a:schemeClr val="accent4">
                <a:lumMod val="50000"/>
              </a:schemeClr>
            </a:solidFill>
          </a:endParaRPr>
        </a:p>
      </dgm:t>
    </dgm:pt>
    <dgm:pt modelId="{5430D587-39D2-4E24-A500-BC47BABF3B43}" type="parTrans" cxnId="{DDD68981-39A3-464C-96EB-B28737FFE0B8}">
      <dgm:prSet/>
      <dgm:spPr/>
      <dgm:t>
        <a:bodyPr/>
        <a:lstStyle/>
        <a:p>
          <a:endParaRPr lang="en-US"/>
        </a:p>
      </dgm:t>
    </dgm:pt>
    <dgm:pt modelId="{D1C44B60-EF1F-49C7-83F1-3BD4559A3014}" type="sibTrans" cxnId="{DDD68981-39A3-464C-96EB-B28737FFE0B8}">
      <dgm:prSet/>
      <dgm:spPr/>
      <dgm:t>
        <a:bodyPr/>
        <a:lstStyle/>
        <a:p>
          <a:endParaRPr lang="en-US"/>
        </a:p>
      </dgm:t>
    </dgm:pt>
    <dgm:pt modelId="{5CB1A721-7D55-4E2D-84FA-060505A4FCC2}">
      <dgm:prSet custT="1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400" b="1" u="none" dirty="0" smtClean="0">
              <a:solidFill>
                <a:schemeClr val="accent6">
                  <a:lumMod val="50000"/>
                </a:schemeClr>
              </a:solidFill>
            </a:rPr>
            <a:t>Choice alternatives</a:t>
          </a:r>
          <a:r>
            <a:rPr lang="en-US" sz="2400" b="0" u="none" dirty="0" smtClean="0">
              <a:solidFill>
                <a:schemeClr val="accent6">
                  <a:lumMod val="50000"/>
                </a:schemeClr>
              </a:solidFill>
            </a:rPr>
            <a:t>; alternative costs</a:t>
          </a:r>
          <a:endParaRPr lang="en-US" sz="2400" b="0" u="none" dirty="0">
            <a:solidFill>
              <a:schemeClr val="accent6">
                <a:lumMod val="50000"/>
              </a:schemeClr>
            </a:solidFill>
          </a:endParaRPr>
        </a:p>
      </dgm:t>
    </dgm:pt>
    <dgm:pt modelId="{D0851AFE-0584-4F19-8255-518D86A4C7CA}" type="parTrans" cxnId="{3D2BD604-2643-4174-8CBE-E95F1FC3F426}">
      <dgm:prSet/>
      <dgm:spPr/>
      <dgm:t>
        <a:bodyPr/>
        <a:lstStyle/>
        <a:p>
          <a:endParaRPr lang="en-US"/>
        </a:p>
      </dgm:t>
    </dgm:pt>
    <dgm:pt modelId="{AB776362-7BAE-4A7C-B75D-81A8298C24BE}" type="sibTrans" cxnId="{3D2BD604-2643-4174-8CBE-E95F1FC3F426}">
      <dgm:prSet/>
      <dgm:spPr/>
      <dgm:t>
        <a:bodyPr/>
        <a:lstStyle/>
        <a:p>
          <a:endParaRPr lang="en-US"/>
        </a:p>
      </dgm:t>
    </dgm:pt>
    <dgm:pt modelId="{51F4D7B1-1E91-4E76-8F4F-F3D7AC7B7B3A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3600" b="1" u="sng" dirty="0" smtClean="0">
              <a:solidFill>
                <a:schemeClr val="accent3">
                  <a:lumMod val="50000"/>
                </a:schemeClr>
              </a:solidFill>
            </a:rPr>
            <a:t>Utility</a:t>
          </a:r>
          <a:r>
            <a:rPr lang="en-US" sz="2700" b="1" u="sng" dirty="0" smtClean="0">
              <a:solidFill>
                <a:schemeClr val="accent3">
                  <a:lumMod val="50000"/>
                </a:schemeClr>
              </a:solidFill>
            </a:rPr>
            <a:t>:</a:t>
          </a:r>
        </a:p>
      </dgm:t>
    </dgm:pt>
    <dgm:pt modelId="{9BDD074D-A043-4B62-84A4-7AF9755A6883}" type="sibTrans" cxnId="{7A9B5D49-0BCB-4C3A-9511-05269A756108}">
      <dgm:prSet/>
      <dgm:spPr/>
      <dgm:t>
        <a:bodyPr/>
        <a:lstStyle/>
        <a:p>
          <a:endParaRPr lang="en-US"/>
        </a:p>
      </dgm:t>
    </dgm:pt>
    <dgm:pt modelId="{907E81E4-9DFE-4440-AC2C-B13015CF0263}" type="parTrans" cxnId="{7A9B5D49-0BCB-4C3A-9511-05269A756108}">
      <dgm:prSet/>
      <dgm:spPr/>
      <dgm:t>
        <a:bodyPr/>
        <a:lstStyle/>
        <a:p>
          <a:endParaRPr lang="en-US"/>
        </a:p>
      </dgm:t>
    </dgm:pt>
    <dgm:pt modelId="{99EDB79A-CDE2-4961-AEEB-BE82AF1200E6}" type="pres">
      <dgm:prSet presAssocID="{264616E1-65DD-4289-A856-BEE24D4B36A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0C5109-7F07-4338-A294-05BDA1B56FBF}" type="pres">
      <dgm:prSet presAssocID="{F4C0AFCC-9E27-41FB-BFAD-FF7933E7DED7}" presName="compNode" presStyleCnt="0"/>
      <dgm:spPr/>
    </dgm:pt>
    <dgm:pt modelId="{EF9727D3-074A-4C35-A72D-34E6BDDA773C}" type="pres">
      <dgm:prSet presAssocID="{F4C0AFCC-9E27-41FB-BFAD-FF7933E7DED7}" presName="aNode" presStyleLbl="bgShp" presStyleIdx="0" presStyleCnt="4"/>
      <dgm:spPr/>
      <dgm:t>
        <a:bodyPr/>
        <a:lstStyle/>
        <a:p>
          <a:endParaRPr lang="en-US"/>
        </a:p>
      </dgm:t>
    </dgm:pt>
    <dgm:pt modelId="{1E359F9A-4139-439D-9EB9-4927C681D5B2}" type="pres">
      <dgm:prSet presAssocID="{F4C0AFCC-9E27-41FB-BFAD-FF7933E7DED7}" presName="textNode" presStyleLbl="bgShp" presStyleIdx="0" presStyleCnt="4"/>
      <dgm:spPr/>
      <dgm:t>
        <a:bodyPr/>
        <a:lstStyle/>
        <a:p>
          <a:endParaRPr lang="en-US"/>
        </a:p>
      </dgm:t>
    </dgm:pt>
    <dgm:pt modelId="{4E91731A-26B5-49C0-9793-14CF0500BFAE}" type="pres">
      <dgm:prSet presAssocID="{F4C0AFCC-9E27-41FB-BFAD-FF7933E7DED7}" presName="compChildNode" presStyleCnt="0"/>
      <dgm:spPr/>
    </dgm:pt>
    <dgm:pt modelId="{42953A91-69EE-4D37-95D4-AACF7582E7EA}" type="pres">
      <dgm:prSet presAssocID="{F4C0AFCC-9E27-41FB-BFAD-FF7933E7DED7}" presName="theInnerList" presStyleCnt="0"/>
      <dgm:spPr/>
    </dgm:pt>
    <dgm:pt modelId="{FB9A9887-4E5F-40D6-ACB6-2E674CF16E72}" type="pres">
      <dgm:prSet presAssocID="{4C4496D6-3D96-46F7-988B-4D0E9F8F5B3D}" presName="childNode" presStyleLbl="node1" presStyleIdx="0" presStyleCnt="4" custScaleY="51794" custLinFactNeighborX="1187" custLinFactNeighborY="-33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76FE7-EBDA-41AE-920D-E28CCC15778D}" type="pres">
      <dgm:prSet presAssocID="{F4C0AFCC-9E27-41FB-BFAD-FF7933E7DED7}" presName="aSpace" presStyleCnt="0"/>
      <dgm:spPr/>
    </dgm:pt>
    <dgm:pt modelId="{4F252B69-194B-4586-A853-FA6F700DEB92}" type="pres">
      <dgm:prSet presAssocID="{51F4D7B1-1E91-4E76-8F4F-F3D7AC7B7B3A}" presName="compNode" presStyleCnt="0"/>
      <dgm:spPr/>
    </dgm:pt>
    <dgm:pt modelId="{1BF98423-2CBA-4DEA-914A-3EEB5786B295}" type="pres">
      <dgm:prSet presAssocID="{51F4D7B1-1E91-4E76-8F4F-F3D7AC7B7B3A}" presName="aNode" presStyleLbl="bgShp" presStyleIdx="1" presStyleCnt="4"/>
      <dgm:spPr/>
      <dgm:t>
        <a:bodyPr/>
        <a:lstStyle/>
        <a:p>
          <a:endParaRPr lang="en-US"/>
        </a:p>
      </dgm:t>
    </dgm:pt>
    <dgm:pt modelId="{4775970D-2520-44C1-B383-6ACC2FF5327E}" type="pres">
      <dgm:prSet presAssocID="{51F4D7B1-1E91-4E76-8F4F-F3D7AC7B7B3A}" presName="textNode" presStyleLbl="bgShp" presStyleIdx="1" presStyleCnt="4"/>
      <dgm:spPr/>
      <dgm:t>
        <a:bodyPr/>
        <a:lstStyle/>
        <a:p>
          <a:endParaRPr lang="en-US"/>
        </a:p>
      </dgm:t>
    </dgm:pt>
    <dgm:pt modelId="{6C3B6140-B59B-4B09-86C5-01D03A717DCF}" type="pres">
      <dgm:prSet presAssocID="{51F4D7B1-1E91-4E76-8F4F-F3D7AC7B7B3A}" presName="compChildNode" presStyleCnt="0"/>
      <dgm:spPr/>
    </dgm:pt>
    <dgm:pt modelId="{3B4E2B6E-4F68-487B-8B29-6492FB723651}" type="pres">
      <dgm:prSet presAssocID="{51F4D7B1-1E91-4E76-8F4F-F3D7AC7B7B3A}" presName="theInnerList" presStyleCnt="0"/>
      <dgm:spPr/>
    </dgm:pt>
    <dgm:pt modelId="{12B65A53-983E-4CFD-B71F-7BCC51DAB357}" type="pres">
      <dgm:prSet presAssocID="{FE77BC1E-19FE-4AA1-A89A-2D6DCBB3B539}" presName="childNode" presStyleLbl="node1" presStyleIdx="1" presStyleCnt="4" custScaleX="111324" custScaleY="37435" custLinFactNeighborX="765" custLinFactNeighborY="-40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C19AE-55B9-41D3-9DD3-0268E53E0F72}" type="pres">
      <dgm:prSet presAssocID="{51F4D7B1-1E91-4E76-8F4F-F3D7AC7B7B3A}" presName="aSpace" presStyleCnt="0"/>
      <dgm:spPr/>
    </dgm:pt>
    <dgm:pt modelId="{738A3F58-3CDF-4025-B218-264B6DF3AB56}" type="pres">
      <dgm:prSet presAssocID="{B470DCB2-2866-4814-87B8-188FE2A39C82}" presName="compNode" presStyleCnt="0"/>
      <dgm:spPr/>
    </dgm:pt>
    <dgm:pt modelId="{5A3EF27A-C7E8-459A-8B4A-5BA09A7D78D5}" type="pres">
      <dgm:prSet presAssocID="{B470DCB2-2866-4814-87B8-188FE2A39C82}" presName="aNode" presStyleLbl="bgShp" presStyleIdx="2" presStyleCnt="4" custScaleX="109930"/>
      <dgm:spPr/>
      <dgm:t>
        <a:bodyPr/>
        <a:lstStyle/>
        <a:p>
          <a:endParaRPr lang="en-US"/>
        </a:p>
      </dgm:t>
    </dgm:pt>
    <dgm:pt modelId="{59231ECE-7ACA-4461-B706-3CE61F2D14EA}" type="pres">
      <dgm:prSet presAssocID="{B470DCB2-2866-4814-87B8-188FE2A39C82}" presName="textNode" presStyleLbl="bgShp" presStyleIdx="2" presStyleCnt="4"/>
      <dgm:spPr/>
      <dgm:t>
        <a:bodyPr/>
        <a:lstStyle/>
        <a:p>
          <a:endParaRPr lang="en-US"/>
        </a:p>
      </dgm:t>
    </dgm:pt>
    <dgm:pt modelId="{FEE8A35C-41D2-4665-86D7-99964F93A51E}" type="pres">
      <dgm:prSet presAssocID="{B470DCB2-2866-4814-87B8-188FE2A39C82}" presName="compChildNode" presStyleCnt="0"/>
      <dgm:spPr/>
    </dgm:pt>
    <dgm:pt modelId="{C53CFFC0-0BD1-4EAB-B1E2-880FB836F482}" type="pres">
      <dgm:prSet presAssocID="{B470DCB2-2866-4814-87B8-188FE2A39C82}" presName="theInnerList" presStyleCnt="0"/>
      <dgm:spPr/>
    </dgm:pt>
    <dgm:pt modelId="{95EA2846-9957-47D8-ADEC-397FE203269B}" type="pres">
      <dgm:prSet presAssocID="{9D53C4DB-367E-4043-9AAC-5129088F2BEF}" presName="childNode" presStyleLbl="node1" presStyleIdx="2" presStyleCnt="4" custScaleX="126659" custScaleY="65128" custLinFactNeighborX="724" custLinFactNeighborY="-28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54726-2A62-42D9-AF88-02AF2BE6B6DA}" type="pres">
      <dgm:prSet presAssocID="{B470DCB2-2866-4814-87B8-188FE2A39C82}" presName="aSpace" presStyleCnt="0"/>
      <dgm:spPr/>
    </dgm:pt>
    <dgm:pt modelId="{30408844-FD58-42AF-B1D6-E279BF9A8B7D}" type="pres">
      <dgm:prSet presAssocID="{AB648BF6-02A5-4138-A539-A567C3DCA675}" presName="compNode" presStyleCnt="0"/>
      <dgm:spPr/>
    </dgm:pt>
    <dgm:pt modelId="{D662EE97-837B-4553-904E-7EEC492E6272}" type="pres">
      <dgm:prSet presAssocID="{AB648BF6-02A5-4138-A539-A567C3DCA675}" presName="aNode" presStyleLbl="bgShp" presStyleIdx="3" presStyleCnt="4"/>
      <dgm:spPr/>
      <dgm:t>
        <a:bodyPr/>
        <a:lstStyle/>
        <a:p>
          <a:endParaRPr lang="en-US"/>
        </a:p>
      </dgm:t>
    </dgm:pt>
    <dgm:pt modelId="{8DD2F0F6-9BC8-4674-A921-012EB0EBECF6}" type="pres">
      <dgm:prSet presAssocID="{AB648BF6-02A5-4138-A539-A567C3DCA675}" presName="textNode" presStyleLbl="bgShp" presStyleIdx="3" presStyleCnt="4"/>
      <dgm:spPr/>
      <dgm:t>
        <a:bodyPr/>
        <a:lstStyle/>
        <a:p>
          <a:endParaRPr lang="en-US"/>
        </a:p>
      </dgm:t>
    </dgm:pt>
    <dgm:pt modelId="{9EF4A733-993E-45E2-B43A-BE026A1C809C}" type="pres">
      <dgm:prSet presAssocID="{AB648BF6-02A5-4138-A539-A567C3DCA675}" presName="compChildNode" presStyleCnt="0"/>
      <dgm:spPr/>
    </dgm:pt>
    <dgm:pt modelId="{F34037E4-AAB3-4938-8EAF-CEC4E7087772}" type="pres">
      <dgm:prSet presAssocID="{AB648BF6-02A5-4138-A539-A567C3DCA675}" presName="theInnerList" presStyleCnt="0"/>
      <dgm:spPr/>
    </dgm:pt>
    <dgm:pt modelId="{F827B8FA-59FC-4C08-A103-7342B5BDBA49}" type="pres">
      <dgm:prSet presAssocID="{5CB1A721-7D55-4E2D-84FA-060505A4FCC2}" presName="childNode" presStyleLbl="node1" presStyleIdx="3" presStyleCnt="4" custScaleX="115954" custScaleY="45641" custLinFactNeighborX="0" custLinFactNeighborY="-38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1563BF-BF43-4686-B4DF-B98AA813CF82}" srcId="{51F4D7B1-1E91-4E76-8F4F-F3D7AC7B7B3A}" destId="{FE77BC1E-19FE-4AA1-A89A-2D6DCBB3B539}" srcOrd="0" destOrd="0" parTransId="{8BDC7FE8-DA4A-4E4B-AEE3-36E82B7418E0}" sibTransId="{AE9FB681-E73B-4392-B441-B9A3CE311996}"/>
    <dgm:cxn modelId="{17E7138F-E615-41E1-AB1A-F5649EFE0780}" type="presOf" srcId="{9D53C4DB-367E-4043-9AAC-5129088F2BEF}" destId="{95EA2846-9957-47D8-ADEC-397FE203269B}" srcOrd="0" destOrd="0" presId="urn:microsoft.com/office/officeart/2005/8/layout/lProcess2"/>
    <dgm:cxn modelId="{04013A32-350D-41CF-B893-6AD79BCF42D3}" type="presOf" srcId="{F4C0AFCC-9E27-41FB-BFAD-FF7933E7DED7}" destId="{EF9727D3-074A-4C35-A72D-34E6BDDA773C}" srcOrd="0" destOrd="0" presId="urn:microsoft.com/office/officeart/2005/8/layout/lProcess2"/>
    <dgm:cxn modelId="{FA92A53F-E71E-4B1C-9988-9EDE170E0697}" type="presOf" srcId="{51F4D7B1-1E91-4E76-8F4F-F3D7AC7B7B3A}" destId="{4775970D-2520-44C1-B383-6ACC2FF5327E}" srcOrd="1" destOrd="0" presId="urn:microsoft.com/office/officeart/2005/8/layout/lProcess2"/>
    <dgm:cxn modelId="{1F4DE30D-14DA-4D5F-B11D-BD8C62AD4483}" srcId="{264616E1-65DD-4289-A856-BEE24D4B36AF}" destId="{B470DCB2-2866-4814-87B8-188FE2A39C82}" srcOrd="2" destOrd="0" parTransId="{E11232D4-374B-4603-AFF6-65AFF8F9E9AB}" sibTransId="{50E34509-5304-4C36-BF2D-9FC4412C2B34}"/>
    <dgm:cxn modelId="{3D2BD604-2643-4174-8CBE-E95F1FC3F426}" srcId="{AB648BF6-02A5-4138-A539-A567C3DCA675}" destId="{5CB1A721-7D55-4E2D-84FA-060505A4FCC2}" srcOrd="0" destOrd="0" parTransId="{D0851AFE-0584-4F19-8255-518D86A4C7CA}" sibTransId="{AB776362-7BAE-4A7C-B75D-81A8298C24BE}"/>
    <dgm:cxn modelId="{DDDCDAAF-FAD8-476B-A702-DE22BA21B502}" type="presOf" srcId="{4C4496D6-3D96-46F7-988B-4D0E9F8F5B3D}" destId="{FB9A9887-4E5F-40D6-ACB6-2E674CF16E72}" srcOrd="0" destOrd="0" presId="urn:microsoft.com/office/officeart/2005/8/layout/lProcess2"/>
    <dgm:cxn modelId="{A1F7CD0F-0869-411C-B0B6-9DD6C50DB87A}" type="presOf" srcId="{B470DCB2-2866-4814-87B8-188FE2A39C82}" destId="{59231ECE-7ACA-4461-B706-3CE61F2D14EA}" srcOrd="1" destOrd="0" presId="urn:microsoft.com/office/officeart/2005/8/layout/lProcess2"/>
    <dgm:cxn modelId="{B8182D37-D2D7-48AA-8D88-A134097900AF}" type="presOf" srcId="{51F4D7B1-1E91-4E76-8F4F-F3D7AC7B7B3A}" destId="{1BF98423-2CBA-4DEA-914A-3EEB5786B295}" srcOrd="0" destOrd="0" presId="urn:microsoft.com/office/officeart/2005/8/layout/lProcess2"/>
    <dgm:cxn modelId="{DDD68981-39A3-464C-96EB-B28737FFE0B8}" srcId="{B470DCB2-2866-4814-87B8-188FE2A39C82}" destId="{9D53C4DB-367E-4043-9AAC-5129088F2BEF}" srcOrd="0" destOrd="0" parTransId="{5430D587-39D2-4E24-A500-BC47BABF3B43}" sibTransId="{D1C44B60-EF1F-49C7-83F1-3BD4559A3014}"/>
    <dgm:cxn modelId="{45E6ED88-6E62-4A6B-96FB-E0B4B658F56F}" srcId="{264616E1-65DD-4289-A856-BEE24D4B36AF}" destId="{F4C0AFCC-9E27-41FB-BFAD-FF7933E7DED7}" srcOrd="0" destOrd="0" parTransId="{F6BA4785-D992-40BD-900A-237976BCA12E}" sibTransId="{8361C598-43E3-4370-8A88-E49E0738196E}"/>
    <dgm:cxn modelId="{7A9B5D49-0BCB-4C3A-9511-05269A756108}" srcId="{264616E1-65DD-4289-A856-BEE24D4B36AF}" destId="{51F4D7B1-1E91-4E76-8F4F-F3D7AC7B7B3A}" srcOrd="1" destOrd="0" parTransId="{907E81E4-9DFE-4440-AC2C-B13015CF0263}" sibTransId="{9BDD074D-A043-4B62-84A4-7AF9755A6883}"/>
    <dgm:cxn modelId="{2EF2019F-4457-46A0-8BD0-9B28E214C73B}" type="presOf" srcId="{FE77BC1E-19FE-4AA1-A89A-2D6DCBB3B539}" destId="{12B65A53-983E-4CFD-B71F-7BCC51DAB357}" srcOrd="0" destOrd="0" presId="urn:microsoft.com/office/officeart/2005/8/layout/lProcess2"/>
    <dgm:cxn modelId="{337C88AB-2A0D-4F6B-9C08-F22C5344EDC6}" type="presOf" srcId="{AB648BF6-02A5-4138-A539-A567C3DCA675}" destId="{D662EE97-837B-4553-904E-7EEC492E6272}" srcOrd="0" destOrd="0" presId="urn:microsoft.com/office/officeart/2005/8/layout/lProcess2"/>
    <dgm:cxn modelId="{E500CCDC-6D7C-441C-AB01-134B4F3DE0CC}" type="presOf" srcId="{AB648BF6-02A5-4138-A539-A567C3DCA675}" destId="{8DD2F0F6-9BC8-4674-A921-012EB0EBECF6}" srcOrd="1" destOrd="0" presId="urn:microsoft.com/office/officeart/2005/8/layout/lProcess2"/>
    <dgm:cxn modelId="{B771EEEF-353F-4B31-9EDF-CAF02AC6671A}" type="presOf" srcId="{B470DCB2-2866-4814-87B8-188FE2A39C82}" destId="{5A3EF27A-C7E8-459A-8B4A-5BA09A7D78D5}" srcOrd="0" destOrd="0" presId="urn:microsoft.com/office/officeart/2005/8/layout/lProcess2"/>
    <dgm:cxn modelId="{C5358315-A868-4939-8F30-0F2A6B827800}" type="presOf" srcId="{F4C0AFCC-9E27-41FB-BFAD-FF7933E7DED7}" destId="{1E359F9A-4139-439D-9EB9-4927C681D5B2}" srcOrd="1" destOrd="0" presId="urn:microsoft.com/office/officeart/2005/8/layout/lProcess2"/>
    <dgm:cxn modelId="{2B6D57F3-306C-4CB8-A738-8406120906CA}" srcId="{F4C0AFCC-9E27-41FB-BFAD-FF7933E7DED7}" destId="{4C4496D6-3D96-46F7-988B-4D0E9F8F5B3D}" srcOrd="0" destOrd="0" parTransId="{90AFCEC9-8666-4314-998B-46F59C99FD70}" sibTransId="{8F41E819-756A-46E7-9841-EFF1F8B062D6}"/>
    <dgm:cxn modelId="{234428E1-8B32-4E4B-AFBB-7F9765E9E7F6}" type="presOf" srcId="{264616E1-65DD-4289-A856-BEE24D4B36AF}" destId="{99EDB79A-CDE2-4961-AEEB-BE82AF1200E6}" srcOrd="0" destOrd="0" presId="urn:microsoft.com/office/officeart/2005/8/layout/lProcess2"/>
    <dgm:cxn modelId="{D4E00E39-CEAE-4089-A031-39C0C6460336}" type="presOf" srcId="{5CB1A721-7D55-4E2D-84FA-060505A4FCC2}" destId="{F827B8FA-59FC-4C08-A103-7342B5BDBA49}" srcOrd="0" destOrd="0" presId="urn:microsoft.com/office/officeart/2005/8/layout/lProcess2"/>
    <dgm:cxn modelId="{3FCDCCE7-6EDC-4BB0-983F-CA9CB8E90BF0}" srcId="{264616E1-65DD-4289-A856-BEE24D4B36AF}" destId="{AB648BF6-02A5-4138-A539-A567C3DCA675}" srcOrd="3" destOrd="0" parTransId="{E8398D04-7506-4B13-B530-AE325774DE71}" sibTransId="{D7E65285-CE95-4623-B02B-98C170CBFF7B}"/>
    <dgm:cxn modelId="{803364A8-2DE1-4FE2-9130-A402B06614B2}" type="presParOf" srcId="{99EDB79A-CDE2-4961-AEEB-BE82AF1200E6}" destId="{CF0C5109-7F07-4338-A294-05BDA1B56FBF}" srcOrd="0" destOrd="0" presId="urn:microsoft.com/office/officeart/2005/8/layout/lProcess2"/>
    <dgm:cxn modelId="{3A6B4EFA-79A2-4447-B84E-AAD868AE5FFB}" type="presParOf" srcId="{CF0C5109-7F07-4338-A294-05BDA1B56FBF}" destId="{EF9727D3-074A-4C35-A72D-34E6BDDA773C}" srcOrd="0" destOrd="0" presId="urn:microsoft.com/office/officeart/2005/8/layout/lProcess2"/>
    <dgm:cxn modelId="{F947C1F8-67DE-488B-9BBE-B078EFB0C1D1}" type="presParOf" srcId="{CF0C5109-7F07-4338-A294-05BDA1B56FBF}" destId="{1E359F9A-4139-439D-9EB9-4927C681D5B2}" srcOrd="1" destOrd="0" presId="urn:microsoft.com/office/officeart/2005/8/layout/lProcess2"/>
    <dgm:cxn modelId="{8667281A-C5EE-4DC5-9D05-9EC238A4257B}" type="presParOf" srcId="{CF0C5109-7F07-4338-A294-05BDA1B56FBF}" destId="{4E91731A-26B5-49C0-9793-14CF0500BFAE}" srcOrd="2" destOrd="0" presId="urn:microsoft.com/office/officeart/2005/8/layout/lProcess2"/>
    <dgm:cxn modelId="{F0C64824-26EE-4885-81BB-2B976F092056}" type="presParOf" srcId="{4E91731A-26B5-49C0-9793-14CF0500BFAE}" destId="{42953A91-69EE-4D37-95D4-AACF7582E7EA}" srcOrd="0" destOrd="0" presId="urn:microsoft.com/office/officeart/2005/8/layout/lProcess2"/>
    <dgm:cxn modelId="{E4C4D6C1-BABD-4192-AC87-8582F14EF820}" type="presParOf" srcId="{42953A91-69EE-4D37-95D4-AACF7582E7EA}" destId="{FB9A9887-4E5F-40D6-ACB6-2E674CF16E72}" srcOrd="0" destOrd="0" presId="urn:microsoft.com/office/officeart/2005/8/layout/lProcess2"/>
    <dgm:cxn modelId="{4F7EB802-A35B-4A36-9C06-391F64CF7DA6}" type="presParOf" srcId="{99EDB79A-CDE2-4961-AEEB-BE82AF1200E6}" destId="{51C76FE7-EBDA-41AE-920D-E28CCC15778D}" srcOrd="1" destOrd="0" presId="urn:microsoft.com/office/officeart/2005/8/layout/lProcess2"/>
    <dgm:cxn modelId="{4A01C228-1F76-46F5-8275-C1783D71FB93}" type="presParOf" srcId="{99EDB79A-CDE2-4961-AEEB-BE82AF1200E6}" destId="{4F252B69-194B-4586-A853-FA6F700DEB92}" srcOrd="2" destOrd="0" presId="urn:microsoft.com/office/officeart/2005/8/layout/lProcess2"/>
    <dgm:cxn modelId="{1686F18A-C051-4D2A-A0DC-7030832D5247}" type="presParOf" srcId="{4F252B69-194B-4586-A853-FA6F700DEB92}" destId="{1BF98423-2CBA-4DEA-914A-3EEB5786B295}" srcOrd="0" destOrd="0" presId="urn:microsoft.com/office/officeart/2005/8/layout/lProcess2"/>
    <dgm:cxn modelId="{A9C4521D-13DB-4942-A42F-F88D90E976ED}" type="presParOf" srcId="{4F252B69-194B-4586-A853-FA6F700DEB92}" destId="{4775970D-2520-44C1-B383-6ACC2FF5327E}" srcOrd="1" destOrd="0" presId="urn:microsoft.com/office/officeart/2005/8/layout/lProcess2"/>
    <dgm:cxn modelId="{EA5DBE04-BC53-44A6-B98D-0273FCFCFFC6}" type="presParOf" srcId="{4F252B69-194B-4586-A853-FA6F700DEB92}" destId="{6C3B6140-B59B-4B09-86C5-01D03A717DCF}" srcOrd="2" destOrd="0" presId="urn:microsoft.com/office/officeart/2005/8/layout/lProcess2"/>
    <dgm:cxn modelId="{60B3B281-5CB6-452B-8C5E-A3BAE86F9903}" type="presParOf" srcId="{6C3B6140-B59B-4B09-86C5-01D03A717DCF}" destId="{3B4E2B6E-4F68-487B-8B29-6492FB723651}" srcOrd="0" destOrd="0" presId="urn:microsoft.com/office/officeart/2005/8/layout/lProcess2"/>
    <dgm:cxn modelId="{FF7A8687-CEB5-4BF8-847F-7BC3D6D18D4E}" type="presParOf" srcId="{3B4E2B6E-4F68-487B-8B29-6492FB723651}" destId="{12B65A53-983E-4CFD-B71F-7BCC51DAB357}" srcOrd="0" destOrd="0" presId="urn:microsoft.com/office/officeart/2005/8/layout/lProcess2"/>
    <dgm:cxn modelId="{D6226FF8-858D-4D08-89FF-936A4C6073B7}" type="presParOf" srcId="{99EDB79A-CDE2-4961-AEEB-BE82AF1200E6}" destId="{7B0C19AE-55B9-41D3-9DD3-0268E53E0F72}" srcOrd="3" destOrd="0" presId="urn:microsoft.com/office/officeart/2005/8/layout/lProcess2"/>
    <dgm:cxn modelId="{E1AF3996-4451-4BCB-8AEF-8F6AA16DA6FC}" type="presParOf" srcId="{99EDB79A-CDE2-4961-AEEB-BE82AF1200E6}" destId="{738A3F58-3CDF-4025-B218-264B6DF3AB56}" srcOrd="4" destOrd="0" presId="urn:microsoft.com/office/officeart/2005/8/layout/lProcess2"/>
    <dgm:cxn modelId="{AC7D97BC-99D2-4125-ACF2-6DE415BF1641}" type="presParOf" srcId="{738A3F58-3CDF-4025-B218-264B6DF3AB56}" destId="{5A3EF27A-C7E8-459A-8B4A-5BA09A7D78D5}" srcOrd="0" destOrd="0" presId="urn:microsoft.com/office/officeart/2005/8/layout/lProcess2"/>
    <dgm:cxn modelId="{06CE7503-118C-45E0-807B-6BF96947CCDE}" type="presParOf" srcId="{738A3F58-3CDF-4025-B218-264B6DF3AB56}" destId="{59231ECE-7ACA-4461-B706-3CE61F2D14EA}" srcOrd="1" destOrd="0" presId="urn:microsoft.com/office/officeart/2005/8/layout/lProcess2"/>
    <dgm:cxn modelId="{A7F385CF-83C0-4BDA-A01C-DB6FDEC07E73}" type="presParOf" srcId="{738A3F58-3CDF-4025-B218-264B6DF3AB56}" destId="{FEE8A35C-41D2-4665-86D7-99964F93A51E}" srcOrd="2" destOrd="0" presId="urn:microsoft.com/office/officeart/2005/8/layout/lProcess2"/>
    <dgm:cxn modelId="{12C01D62-288C-4D01-9311-2CC99D4377B3}" type="presParOf" srcId="{FEE8A35C-41D2-4665-86D7-99964F93A51E}" destId="{C53CFFC0-0BD1-4EAB-B1E2-880FB836F482}" srcOrd="0" destOrd="0" presId="urn:microsoft.com/office/officeart/2005/8/layout/lProcess2"/>
    <dgm:cxn modelId="{BB71000F-A7A7-4402-BE4E-21C9ABA12EC9}" type="presParOf" srcId="{C53CFFC0-0BD1-4EAB-B1E2-880FB836F482}" destId="{95EA2846-9957-47D8-ADEC-397FE203269B}" srcOrd="0" destOrd="0" presId="urn:microsoft.com/office/officeart/2005/8/layout/lProcess2"/>
    <dgm:cxn modelId="{D4D05EDD-287A-4785-82D4-F50EB230FCD8}" type="presParOf" srcId="{99EDB79A-CDE2-4961-AEEB-BE82AF1200E6}" destId="{28C54726-2A62-42D9-AF88-02AF2BE6B6DA}" srcOrd="5" destOrd="0" presId="urn:microsoft.com/office/officeart/2005/8/layout/lProcess2"/>
    <dgm:cxn modelId="{42883D35-5890-4A10-BFF0-CA18354DFA4A}" type="presParOf" srcId="{99EDB79A-CDE2-4961-AEEB-BE82AF1200E6}" destId="{30408844-FD58-42AF-B1D6-E279BF9A8B7D}" srcOrd="6" destOrd="0" presId="urn:microsoft.com/office/officeart/2005/8/layout/lProcess2"/>
    <dgm:cxn modelId="{E04E4979-801D-4011-9365-955133BBB66C}" type="presParOf" srcId="{30408844-FD58-42AF-B1D6-E279BF9A8B7D}" destId="{D662EE97-837B-4553-904E-7EEC492E6272}" srcOrd="0" destOrd="0" presId="urn:microsoft.com/office/officeart/2005/8/layout/lProcess2"/>
    <dgm:cxn modelId="{47B566B9-DA47-4C37-835F-4D114420014A}" type="presParOf" srcId="{30408844-FD58-42AF-B1D6-E279BF9A8B7D}" destId="{8DD2F0F6-9BC8-4674-A921-012EB0EBECF6}" srcOrd="1" destOrd="0" presId="urn:microsoft.com/office/officeart/2005/8/layout/lProcess2"/>
    <dgm:cxn modelId="{F5A1574F-AAB6-4501-BD16-1E6897798F6F}" type="presParOf" srcId="{30408844-FD58-42AF-B1D6-E279BF9A8B7D}" destId="{9EF4A733-993E-45E2-B43A-BE026A1C809C}" srcOrd="2" destOrd="0" presId="urn:microsoft.com/office/officeart/2005/8/layout/lProcess2"/>
    <dgm:cxn modelId="{2061C9A7-0F4A-42EF-B63A-85FD2D7918B7}" type="presParOf" srcId="{9EF4A733-993E-45E2-B43A-BE026A1C809C}" destId="{F34037E4-AAB3-4938-8EAF-CEC4E7087772}" srcOrd="0" destOrd="0" presId="urn:microsoft.com/office/officeart/2005/8/layout/lProcess2"/>
    <dgm:cxn modelId="{ADA0199E-E0B5-49B9-A1E4-8FE618D21832}" type="presParOf" srcId="{F34037E4-AAB3-4938-8EAF-CEC4E7087772}" destId="{F827B8FA-59FC-4C08-A103-7342B5BDBA4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7ABE2C-E561-4B7B-9B53-7581207EA24A}" type="doc">
      <dgm:prSet loTypeId="urn:microsoft.com/office/officeart/2005/8/layout/matrix3" loCatId="matri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7F28DD6-3820-43DD-9994-9470DED5620D}">
      <dgm:prSet phldrT="[Text]"/>
      <dgm:spPr/>
      <dgm:t>
        <a:bodyPr/>
        <a:lstStyle/>
        <a:p>
          <a:r>
            <a:rPr lang="en-US" dirty="0" smtClean="0"/>
            <a:t>Land</a:t>
          </a:r>
          <a:endParaRPr lang="en-US" dirty="0"/>
        </a:p>
      </dgm:t>
    </dgm:pt>
    <dgm:pt modelId="{8B975180-16D9-49FE-A1CE-CFB020520979}" type="parTrans" cxnId="{01B96420-1A27-4F69-B5AD-668EE2CAB816}">
      <dgm:prSet/>
      <dgm:spPr/>
      <dgm:t>
        <a:bodyPr/>
        <a:lstStyle/>
        <a:p>
          <a:endParaRPr lang="en-US"/>
        </a:p>
      </dgm:t>
    </dgm:pt>
    <dgm:pt modelId="{268DB722-EAB9-4AB4-B44B-07131793D20B}" type="sibTrans" cxnId="{01B96420-1A27-4F69-B5AD-668EE2CAB816}">
      <dgm:prSet/>
      <dgm:spPr/>
      <dgm:t>
        <a:bodyPr/>
        <a:lstStyle/>
        <a:p>
          <a:endParaRPr lang="en-US"/>
        </a:p>
      </dgm:t>
    </dgm:pt>
    <dgm:pt modelId="{FA19CE2D-C9E5-4F3E-9BE2-9D3B5CEF4096}">
      <dgm:prSet phldrT="[Text]"/>
      <dgm:spPr/>
      <dgm:t>
        <a:bodyPr/>
        <a:lstStyle/>
        <a:p>
          <a:r>
            <a:rPr lang="en-US" dirty="0" smtClean="0"/>
            <a:t>Labor</a:t>
          </a:r>
          <a:endParaRPr lang="en-US" dirty="0"/>
        </a:p>
      </dgm:t>
    </dgm:pt>
    <dgm:pt modelId="{2BD15866-292A-460F-A39C-9C703476910E}" type="parTrans" cxnId="{C649ACE4-7457-40C4-9AEF-7A9C7BD85143}">
      <dgm:prSet/>
      <dgm:spPr/>
      <dgm:t>
        <a:bodyPr/>
        <a:lstStyle/>
        <a:p>
          <a:endParaRPr lang="en-US"/>
        </a:p>
      </dgm:t>
    </dgm:pt>
    <dgm:pt modelId="{A15637D8-EEC5-4910-8D2C-EF2DF77D938B}" type="sibTrans" cxnId="{C649ACE4-7457-40C4-9AEF-7A9C7BD85143}">
      <dgm:prSet/>
      <dgm:spPr/>
      <dgm:t>
        <a:bodyPr/>
        <a:lstStyle/>
        <a:p>
          <a:endParaRPr lang="en-US"/>
        </a:p>
      </dgm:t>
    </dgm:pt>
    <dgm:pt modelId="{A9388C7F-342A-45A9-87F1-178730B5A629}">
      <dgm:prSet phldrT="[Text]"/>
      <dgm:spPr/>
      <dgm:t>
        <a:bodyPr/>
        <a:lstStyle/>
        <a:p>
          <a:r>
            <a:rPr lang="en-US" dirty="0" smtClean="0"/>
            <a:t>Capital</a:t>
          </a:r>
          <a:endParaRPr lang="en-US" dirty="0"/>
        </a:p>
      </dgm:t>
    </dgm:pt>
    <dgm:pt modelId="{3D6C29A3-5279-479E-A8A8-A9D70599E587}" type="parTrans" cxnId="{3F147980-9183-470B-9C74-45803FC5E40D}">
      <dgm:prSet/>
      <dgm:spPr/>
      <dgm:t>
        <a:bodyPr/>
        <a:lstStyle/>
        <a:p>
          <a:endParaRPr lang="en-US"/>
        </a:p>
      </dgm:t>
    </dgm:pt>
    <dgm:pt modelId="{462D0CCE-C695-49AB-9ADD-9DA38A7CA116}" type="sibTrans" cxnId="{3F147980-9183-470B-9C74-45803FC5E40D}">
      <dgm:prSet/>
      <dgm:spPr/>
      <dgm:t>
        <a:bodyPr/>
        <a:lstStyle/>
        <a:p>
          <a:endParaRPr lang="en-US"/>
        </a:p>
      </dgm:t>
    </dgm:pt>
    <dgm:pt modelId="{79702881-B4AE-4165-9614-808851DF5D30}">
      <dgm:prSet phldrT="[Text]"/>
      <dgm:spPr/>
      <dgm:t>
        <a:bodyPr/>
        <a:lstStyle/>
        <a:p>
          <a:r>
            <a:rPr lang="en-US" smtClean="0"/>
            <a:t>Entreprenuership</a:t>
          </a:r>
          <a:endParaRPr lang="en-US" dirty="0"/>
        </a:p>
      </dgm:t>
    </dgm:pt>
    <dgm:pt modelId="{18045186-46C8-4282-AE63-879210022EC2}" type="parTrans" cxnId="{3D972960-AED6-4358-9E78-8682DD636AD9}">
      <dgm:prSet/>
      <dgm:spPr/>
      <dgm:t>
        <a:bodyPr/>
        <a:lstStyle/>
        <a:p>
          <a:endParaRPr lang="en-US"/>
        </a:p>
      </dgm:t>
    </dgm:pt>
    <dgm:pt modelId="{6B18FC65-E8AA-42C9-A075-D9CD334E46DF}" type="sibTrans" cxnId="{3D972960-AED6-4358-9E78-8682DD636AD9}">
      <dgm:prSet/>
      <dgm:spPr/>
      <dgm:t>
        <a:bodyPr/>
        <a:lstStyle/>
        <a:p>
          <a:endParaRPr lang="en-US"/>
        </a:p>
      </dgm:t>
    </dgm:pt>
    <dgm:pt modelId="{818249F7-3641-4A59-B3E9-6D475736B6CC}" type="pres">
      <dgm:prSet presAssocID="{4D7ABE2C-E561-4B7B-9B53-7581207EA24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5AE3F-5C3C-4E43-8C77-A537C619CCCE}" type="pres">
      <dgm:prSet presAssocID="{4D7ABE2C-E561-4B7B-9B53-7581207EA24A}" presName="diamond" presStyleLbl="bgShp" presStyleIdx="0" presStyleCnt="1"/>
      <dgm:spPr/>
    </dgm:pt>
    <dgm:pt modelId="{A771AA1C-FC6E-4A65-AB38-414751C89C29}" type="pres">
      <dgm:prSet presAssocID="{4D7ABE2C-E561-4B7B-9B53-7581207EA24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9B34F-5678-433C-A865-8262F62925C2}" type="pres">
      <dgm:prSet presAssocID="{4D7ABE2C-E561-4B7B-9B53-7581207EA24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C68C1-EF80-4D4A-937E-32B5EF6FF7C0}" type="pres">
      <dgm:prSet presAssocID="{4D7ABE2C-E561-4B7B-9B53-7581207EA24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ACB95-F224-42FC-AB8E-0DF776AF8422}" type="pres">
      <dgm:prSet presAssocID="{4D7ABE2C-E561-4B7B-9B53-7581207EA24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B96420-1A27-4F69-B5AD-668EE2CAB816}" srcId="{4D7ABE2C-E561-4B7B-9B53-7581207EA24A}" destId="{07F28DD6-3820-43DD-9994-9470DED5620D}" srcOrd="0" destOrd="0" parTransId="{8B975180-16D9-49FE-A1CE-CFB020520979}" sibTransId="{268DB722-EAB9-4AB4-B44B-07131793D20B}"/>
    <dgm:cxn modelId="{3F147980-9183-470B-9C74-45803FC5E40D}" srcId="{4D7ABE2C-E561-4B7B-9B53-7581207EA24A}" destId="{A9388C7F-342A-45A9-87F1-178730B5A629}" srcOrd="2" destOrd="0" parTransId="{3D6C29A3-5279-479E-A8A8-A9D70599E587}" sibTransId="{462D0CCE-C695-49AB-9ADD-9DA38A7CA116}"/>
    <dgm:cxn modelId="{3C679705-9AB9-4CF8-B44A-082A3F2A20A3}" type="presOf" srcId="{79702881-B4AE-4165-9614-808851DF5D30}" destId="{D9CACB95-F224-42FC-AB8E-0DF776AF8422}" srcOrd="0" destOrd="0" presId="urn:microsoft.com/office/officeart/2005/8/layout/matrix3"/>
    <dgm:cxn modelId="{3D972960-AED6-4358-9E78-8682DD636AD9}" srcId="{4D7ABE2C-E561-4B7B-9B53-7581207EA24A}" destId="{79702881-B4AE-4165-9614-808851DF5D30}" srcOrd="3" destOrd="0" parTransId="{18045186-46C8-4282-AE63-879210022EC2}" sibTransId="{6B18FC65-E8AA-42C9-A075-D9CD334E46DF}"/>
    <dgm:cxn modelId="{C649ACE4-7457-40C4-9AEF-7A9C7BD85143}" srcId="{4D7ABE2C-E561-4B7B-9B53-7581207EA24A}" destId="{FA19CE2D-C9E5-4F3E-9BE2-9D3B5CEF4096}" srcOrd="1" destOrd="0" parTransId="{2BD15866-292A-460F-A39C-9C703476910E}" sibTransId="{A15637D8-EEC5-4910-8D2C-EF2DF77D938B}"/>
    <dgm:cxn modelId="{47140218-FD92-4135-BC3B-6EB4BFF2D3C0}" type="presOf" srcId="{A9388C7F-342A-45A9-87F1-178730B5A629}" destId="{3B8C68C1-EF80-4D4A-937E-32B5EF6FF7C0}" srcOrd="0" destOrd="0" presId="urn:microsoft.com/office/officeart/2005/8/layout/matrix3"/>
    <dgm:cxn modelId="{42A3E181-FD54-42F4-9325-702D7471CEC3}" type="presOf" srcId="{07F28DD6-3820-43DD-9994-9470DED5620D}" destId="{A771AA1C-FC6E-4A65-AB38-414751C89C29}" srcOrd="0" destOrd="0" presId="urn:microsoft.com/office/officeart/2005/8/layout/matrix3"/>
    <dgm:cxn modelId="{3372615A-A790-4B33-A570-8A58096F743A}" type="presOf" srcId="{4D7ABE2C-E561-4B7B-9B53-7581207EA24A}" destId="{818249F7-3641-4A59-B3E9-6D475736B6CC}" srcOrd="0" destOrd="0" presId="urn:microsoft.com/office/officeart/2005/8/layout/matrix3"/>
    <dgm:cxn modelId="{4D932084-20CF-4931-B1B2-4D9CFE31DF1B}" type="presOf" srcId="{FA19CE2D-C9E5-4F3E-9BE2-9D3B5CEF4096}" destId="{19C9B34F-5678-433C-A865-8262F62925C2}" srcOrd="0" destOrd="0" presId="urn:microsoft.com/office/officeart/2005/8/layout/matrix3"/>
    <dgm:cxn modelId="{58201AB8-32C6-4437-B62B-9D9876C3F22A}" type="presParOf" srcId="{818249F7-3641-4A59-B3E9-6D475736B6CC}" destId="{9E95AE3F-5C3C-4E43-8C77-A537C619CCCE}" srcOrd="0" destOrd="0" presId="urn:microsoft.com/office/officeart/2005/8/layout/matrix3"/>
    <dgm:cxn modelId="{975D1489-7F8C-4F36-A8F7-10FB4B22D41E}" type="presParOf" srcId="{818249F7-3641-4A59-B3E9-6D475736B6CC}" destId="{A771AA1C-FC6E-4A65-AB38-414751C89C29}" srcOrd="1" destOrd="0" presId="urn:microsoft.com/office/officeart/2005/8/layout/matrix3"/>
    <dgm:cxn modelId="{86BF6143-2423-470D-B0BB-D059F759C801}" type="presParOf" srcId="{818249F7-3641-4A59-B3E9-6D475736B6CC}" destId="{19C9B34F-5678-433C-A865-8262F62925C2}" srcOrd="2" destOrd="0" presId="urn:microsoft.com/office/officeart/2005/8/layout/matrix3"/>
    <dgm:cxn modelId="{733C6F44-3AB7-4A0F-A20E-7FF2F4A0DB35}" type="presParOf" srcId="{818249F7-3641-4A59-B3E9-6D475736B6CC}" destId="{3B8C68C1-EF80-4D4A-937E-32B5EF6FF7C0}" srcOrd="3" destOrd="0" presId="urn:microsoft.com/office/officeart/2005/8/layout/matrix3"/>
    <dgm:cxn modelId="{27DFDD02-A4B3-42E2-9F5A-B818688A22BD}" type="presParOf" srcId="{818249F7-3641-4A59-B3E9-6D475736B6CC}" destId="{D9CACB95-F224-42FC-AB8E-0DF776AF842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7ABE2C-E561-4B7B-9B53-7581207EA24A}" type="doc">
      <dgm:prSet loTypeId="urn:microsoft.com/office/officeart/2005/8/layout/matrix3" loCatId="matri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7F28DD6-3820-43DD-9994-9470DED5620D}">
      <dgm:prSet phldrT="[Text]"/>
      <dgm:spPr/>
      <dgm:t>
        <a:bodyPr/>
        <a:lstStyle/>
        <a:p>
          <a:r>
            <a:rPr lang="en-US" dirty="0" smtClean="0"/>
            <a:t>Land</a:t>
          </a:r>
          <a:endParaRPr lang="en-US" dirty="0"/>
        </a:p>
      </dgm:t>
    </dgm:pt>
    <dgm:pt modelId="{8B975180-16D9-49FE-A1CE-CFB020520979}" type="parTrans" cxnId="{01B96420-1A27-4F69-B5AD-668EE2CAB816}">
      <dgm:prSet/>
      <dgm:spPr/>
      <dgm:t>
        <a:bodyPr/>
        <a:lstStyle/>
        <a:p>
          <a:endParaRPr lang="en-US"/>
        </a:p>
      </dgm:t>
    </dgm:pt>
    <dgm:pt modelId="{268DB722-EAB9-4AB4-B44B-07131793D20B}" type="sibTrans" cxnId="{01B96420-1A27-4F69-B5AD-668EE2CAB816}">
      <dgm:prSet/>
      <dgm:spPr/>
      <dgm:t>
        <a:bodyPr/>
        <a:lstStyle/>
        <a:p>
          <a:endParaRPr lang="en-US"/>
        </a:p>
      </dgm:t>
    </dgm:pt>
    <dgm:pt modelId="{FA19CE2D-C9E5-4F3E-9BE2-9D3B5CEF4096}">
      <dgm:prSet phldrT="[Text]"/>
      <dgm:spPr/>
      <dgm:t>
        <a:bodyPr/>
        <a:lstStyle/>
        <a:p>
          <a:r>
            <a:rPr lang="en-US" dirty="0" smtClean="0"/>
            <a:t>Labor</a:t>
          </a:r>
          <a:endParaRPr lang="en-US" dirty="0"/>
        </a:p>
      </dgm:t>
    </dgm:pt>
    <dgm:pt modelId="{2BD15866-292A-460F-A39C-9C703476910E}" type="parTrans" cxnId="{C649ACE4-7457-40C4-9AEF-7A9C7BD85143}">
      <dgm:prSet/>
      <dgm:spPr/>
      <dgm:t>
        <a:bodyPr/>
        <a:lstStyle/>
        <a:p>
          <a:endParaRPr lang="en-US"/>
        </a:p>
      </dgm:t>
    </dgm:pt>
    <dgm:pt modelId="{A15637D8-EEC5-4910-8D2C-EF2DF77D938B}" type="sibTrans" cxnId="{C649ACE4-7457-40C4-9AEF-7A9C7BD85143}">
      <dgm:prSet/>
      <dgm:spPr/>
      <dgm:t>
        <a:bodyPr/>
        <a:lstStyle/>
        <a:p>
          <a:endParaRPr lang="en-US"/>
        </a:p>
      </dgm:t>
    </dgm:pt>
    <dgm:pt modelId="{A9388C7F-342A-45A9-87F1-178730B5A629}">
      <dgm:prSet phldrT="[Text]"/>
      <dgm:spPr/>
      <dgm:t>
        <a:bodyPr/>
        <a:lstStyle/>
        <a:p>
          <a:r>
            <a:rPr lang="en-US" dirty="0" smtClean="0"/>
            <a:t>Capital</a:t>
          </a:r>
          <a:endParaRPr lang="en-US" dirty="0"/>
        </a:p>
      </dgm:t>
    </dgm:pt>
    <dgm:pt modelId="{3D6C29A3-5279-479E-A8A8-A9D70599E587}" type="parTrans" cxnId="{3F147980-9183-470B-9C74-45803FC5E40D}">
      <dgm:prSet/>
      <dgm:spPr/>
      <dgm:t>
        <a:bodyPr/>
        <a:lstStyle/>
        <a:p>
          <a:endParaRPr lang="en-US"/>
        </a:p>
      </dgm:t>
    </dgm:pt>
    <dgm:pt modelId="{462D0CCE-C695-49AB-9ADD-9DA38A7CA116}" type="sibTrans" cxnId="{3F147980-9183-470B-9C74-45803FC5E40D}">
      <dgm:prSet/>
      <dgm:spPr/>
      <dgm:t>
        <a:bodyPr/>
        <a:lstStyle/>
        <a:p>
          <a:endParaRPr lang="en-US"/>
        </a:p>
      </dgm:t>
    </dgm:pt>
    <dgm:pt modelId="{79702881-B4AE-4165-9614-808851DF5D30}">
      <dgm:prSet phldrT="[Text]"/>
      <dgm:spPr/>
      <dgm:t>
        <a:bodyPr/>
        <a:lstStyle/>
        <a:p>
          <a:r>
            <a:rPr lang="en-US" smtClean="0"/>
            <a:t>Entreprenuership</a:t>
          </a:r>
          <a:endParaRPr lang="en-US" dirty="0"/>
        </a:p>
      </dgm:t>
    </dgm:pt>
    <dgm:pt modelId="{18045186-46C8-4282-AE63-879210022EC2}" type="parTrans" cxnId="{3D972960-AED6-4358-9E78-8682DD636AD9}">
      <dgm:prSet/>
      <dgm:spPr/>
      <dgm:t>
        <a:bodyPr/>
        <a:lstStyle/>
        <a:p>
          <a:endParaRPr lang="en-US"/>
        </a:p>
      </dgm:t>
    </dgm:pt>
    <dgm:pt modelId="{6B18FC65-E8AA-42C9-A075-D9CD334E46DF}" type="sibTrans" cxnId="{3D972960-AED6-4358-9E78-8682DD636AD9}">
      <dgm:prSet/>
      <dgm:spPr/>
      <dgm:t>
        <a:bodyPr/>
        <a:lstStyle/>
        <a:p>
          <a:endParaRPr lang="en-US"/>
        </a:p>
      </dgm:t>
    </dgm:pt>
    <dgm:pt modelId="{818249F7-3641-4A59-B3E9-6D475736B6CC}" type="pres">
      <dgm:prSet presAssocID="{4D7ABE2C-E561-4B7B-9B53-7581207EA24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5AE3F-5C3C-4E43-8C77-A537C619CCCE}" type="pres">
      <dgm:prSet presAssocID="{4D7ABE2C-E561-4B7B-9B53-7581207EA24A}" presName="diamond" presStyleLbl="bgShp" presStyleIdx="0" presStyleCnt="1"/>
      <dgm:spPr/>
    </dgm:pt>
    <dgm:pt modelId="{A771AA1C-FC6E-4A65-AB38-414751C89C29}" type="pres">
      <dgm:prSet presAssocID="{4D7ABE2C-E561-4B7B-9B53-7581207EA24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9B34F-5678-433C-A865-8262F62925C2}" type="pres">
      <dgm:prSet presAssocID="{4D7ABE2C-E561-4B7B-9B53-7581207EA24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C68C1-EF80-4D4A-937E-32B5EF6FF7C0}" type="pres">
      <dgm:prSet presAssocID="{4D7ABE2C-E561-4B7B-9B53-7581207EA24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ACB95-F224-42FC-AB8E-0DF776AF8422}" type="pres">
      <dgm:prSet presAssocID="{4D7ABE2C-E561-4B7B-9B53-7581207EA24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58BF12-12CF-41EC-B73F-41BC5936BE9F}" type="presOf" srcId="{4D7ABE2C-E561-4B7B-9B53-7581207EA24A}" destId="{818249F7-3641-4A59-B3E9-6D475736B6CC}" srcOrd="0" destOrd="0" presId="urn:microsoft.com/office/officeart/2005/8/layout/matrix3"/>
    <dgm:cxn modelId="{D9B76745-5B60-41E9-B585-C137428A180C}" type="presOf" srcId="{FA19CE2D-C9E5-4F3E-9BE2-9D3B5CEF4096}" destId="{19C9B34F-5678-433C-A865-8262F62925C2}" srcOrd="0" destOrd="0" presId="urn:microsoft.com/office/officeart/2005/8/layout/matrix3"/>
    <dgm:cxn modelId="{01B96420-1A27-4F69-B5AD-668EE2CAB816}" srcId="{4D7ABE2C-E561-4B7B-9B53-7581207EA24A}" destId="{07F28DD6-3820-43DD-9994-9470DED5620D}" srcOrd="0" destOrd="0" parTransId="{8B975180-16D9-49FE-A1CE-CFB020520979}" sibTransId="{268DB722-EAB9-4AB4-B44B-07131793D20B}"/>
    <dgm:cxn modelId="{FA1424C0-BAED-4138-90E2-38583732FC65}" type="presOf" srcId="{07F28DD6-3820-43DD-9994-9470DED5620D}" destId="{A771AA1C-FC6E-4A65-AB38-414751C89C29}" srcOrd="0" destOrd="0" presId="urn:microsoft.com/office/officeart/2005/8/layout/matrix3"/>
    <dgm:cxn modelId="{3F147980-9183-470B-9C74-45803FC5E40D}" srcId="{4D7ABE2C-E561-4B7B-9B53-7581207EA24A}" destId="{A9388C7F-342A-45A9-87F1-178730B5A629}" srcOrd="2" destOrd="0" parTransId="{3D6C29A3-5279-479E-A8A8-A9D70599E587}" sibTransId="{462D0CCE-C695-49AB-9ADD-9DA38A7CA116}"/>
    <dgm:cxn modelId="{3D972960-AED6-4358-9E78-8682DD636AD9}" srcId="{4D7ABE2C-E561-4B7B-9B53-7581207EA24A}" destId="{79702881-B4AE-4165-9614-808851DF5D30}" srcOrd="3" destOrd="0" parTransId="{18045186-46C8-4282-AE63-879210022EC2}" sibTransId="{6B18FC65-E8AA-42C9-A075-D9CD334E46DF}"/>
    <dgm:cxn modelId="{C649ACE4-7457-40C4-9AEF-7A9C7BD85143}" srcId="{4D7ABE2C-E561-4B7B-9B53-7581207EA24A}" destId="{FA19CE2D-C9E5-4F3E-9BE2-9D3B5CEF4096}" srcOrd="1" destOrd="0" parTransId="{2BD15866-292A-460F-A39C-9C703476910E}" sibTransId="{A15637D8-EEC5-4910-8D2C-EF2DF77D938B}"/>
    <dgm:cxn modelId="{F914C5C3-A227-4A89-8E17-D3D5C15104F5}" type="presOf" srcId="{79702881-B4AE-4165-9614-808851DF5D30}" destId="{D9CACB95-F224-42FC-AB8E-0DF776AF8422}" srcOrd="0" destOrd="0" presId="urn:microsoft.com/office/officeart/2005/8/layout/matrix3"/>
    <dgm:cxn modelId="{5F384A89-B89F-424D-9197-44E3F3722E37}" type="presOf" srcId="{A9388C7F-342A-45A9-87F1-178730B5A629}" destId="{3B8C68C1-EF80-4D4A-937E-32B5EF6FF7C0}" srcOrd="0" destOrd="0" presId="urn:microsoft.com/office/officeart/2005/8/layout/matrix3"/>
    <dgm:cxn modelId="{097B3E74-9AA8-4BAB-8D75-061F1017266D}" type="presParOf" srcId="{818249F7-3641-4A59-B3E9-6D475736B6CC}" destId="{9E95AE3F-5C3C-4E43-8C77-A537C619CCCE}" srcOrd="0" destOrd="0" presId="urn:microsoft.com/office/officeart/2005/8/layout/matrix3"/>
    <dgm:cxn modelId="{0F37F971-9C24-4907-98CA-EC16C37B82B2}" type="presParOf" srcId="{818249F7-3641-4A59-B3E9-6D475736B6CC}" destId="{A771AA1C-FC6E-4A65-AB38-414751C89C29}" srcOrd="1" destOrd="0" presId="urn:microsoft.com/office/officeart/2005/8/layout/matrix3"/>
    <dgm:cxn modelId="{E66EE1CE-F353-447D-93E1-711CDE88D6C2}" type="presParOf" srcId="{818249F7-3641-4A59-B3E9-6D475736B6CC}" destId="{19C9B34F-5678-433C-A865-8262F62925C2}" srcOrd="2" destOrd="0" presId="urn:microsoft.com/office/officeart/2005/8/layout/matrix3"/>
    <dgm:cxn modelId="{87FF040A-0339-43BD-ACF7-7AF55C2D5CC6}" type="presParOf" srcId="{818249F7-3641-4A59-B3E9-6D475736B6CC}" destId="{3B8C68C1-EF80-4D4A-937E-32B5EF6FF7C0}" srcOrd="3" destOrd="0" presId="urn:microsoft.com/office/officeart/2005/8/layout/matrix3"/>
    <dgm:cxn modelId="{3EF0FB8E-A83A-477C-A22E-416CD2A63CB9}" type="presParOf" srcId="{818249F7-3641-4A59-B3E9-6D475736B6CC}" destId="{D9CACB95-F224-42FC-AB8E-0DF776AF842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A1D48-DFCE-4475-AF0E-21214EED240A}">
      <dsp:nvSpPr>
        <dsp:cNvPr id="0" name=""/>
        <dsp:cNvSpPr/>
      </dsp:nvSpPr>
      <dsp:spPr>
        <a:xfrm>
          <a:off x="2857" y="170850"/>
          <a:ext cx="278606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Chapter 1</a:t>
          </a:r>
          <a:endParaRPr lang="en-US" sz="1700" kern="1200" dirty="0"/>
        </a:p>
      </dsp:txBody>
      <dsp:txXfrm>
        <a:off x="2857" y="170850"/>
        <a:ext cx="2786062" cy="489600"/>
      </dsp:txXfrm>
    </dsp:sp>
    <dsp:sp modelId="{C123C49D-FEE4-43B0-B5AA-3204EEC49471}">
      <dsp:nvSpPr>
        <dsp:cNvPr id="0" name=""/>
        <dsp:cNvSpPr/>
      </dsp:nvSpPr>
      <dsp:spPr>
        <a:xfrm>
          <a:off x="2857" y="660450"/>
          <a:ext cx="2786062" cy="5226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Economics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Scarcity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Micro and Macro economics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Positive and Normative Economics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u="sng" kern="1200" dirty="0" smtClean="0"/>
            <a:t>Factors of Production</a:t>
          </a:r>
          <a:endParaRPr lang="en-US" sz="1700" u="sng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Land, Labor, Capital Entrepreneurship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u="sng" kern="1200" dirty="0" smtClean="0"/>
            <a:t>3 Economic Questions</a:t>
          </a:r>
          <a:endParaRPr lang="en-US" sz="1700" u="sng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What to Produce?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How to Produce it?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For whom to produce it?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Trade-off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Opportunity Cost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Production Possibilities Curve (Frontier)</a:t>
          </a:r>
          <a:endParaRPr lang="en-US" sz="1700" kern="1200" dirty="0"/>
        </a:p>
      </dsp:txBody>
      <dsp:txXfrm>
        <a:off x="2857" y="660450"/>
        <a:ext cx="2786062" cy="5226480"/>
      </dsp:txXfrm>
    </dsp:sp>
    <dsp:sp modelId="{FE38D2F0-E514-429F-9B11-8DE5EB37CBC5}">
      <dsp:nvSpPr>
        <dsp:cNvPr id="0" name=""/>
        <dsp:cNvSpPr/>
      </dsp:nvSpPr>
      <dsp:spPr>
        <a:xfrm>
          <a:off x="3178968" y="170850"/>
          <a:ext cx="278606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Chapter 2</a:t>
          </a:r>
          <a:endParaRPr lang="en-US" sz="1700" kern="1200" dirty="0"/>
        </a:p>
      </dsp:txBody>
      <dsp:txXfrm>
        <a:off x="3178968" y="170850"/>
        <a:ext cx="2786062" cy="489600"/>
      </dsp:txXfrm>
    </dsp:sp>
    <dsp:sp modelId="{095822D9-5B5A-45EA-B7BC-AADCFF7CA188}">
      <dsp:nvSpPr>
        <dsp:cNvPr id="0" name=""/>
        <dsp:cNvSpPr/>
      </dsp:nvSpPr>
      <dsp:spPr>
        <a:xfrm>
          <a:off x="3178968" y="660450"/>
          <a:ext cx="2786062" cy="5226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Economic Systems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Traditional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Command (Centrally Planned)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Market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Mixed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Communism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Socialism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Authoritarian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Laissez-Faire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Economic System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Privatization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Nationalization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Global Economy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Voluntary Exchange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Circular Flow Diagram</a:t>
          </a:r>
          <a:endParaRPr lang="en-US" sz="1700" kern="1200" dirty="0"/>
        </a:p>
      </dsp:txBody>
      <dsp:txXfrm>
        <a:off x="3178968" y="660450"/>
        <a:ext cx="2786062" cy="5226480"/>
      </dsp:txXfrm>
    </dsp:sp>
    <dsp:sp modelId="{721E200F-76C1-40DA-A2FD-9ECB29B5760B}">
      <dsp:nvSpPr>
        <dsp:cNvPr id="0" name=""/>
        <dsp:cNvSpPr/>
      </dsp:nvSpPr>
      <dsp:spPr>
        <a:xfrm>
          <a:off x="6355080" y="170850"/>
          <a:ext cx="278606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Chapter 3</a:t>
          </a:r>
          <a:endParaRPr lang="en-US" sz="1700" kern="1200" dirty="0"/>
        </a:p>
      </dsp:txBody>
      <dsp:txXfrm>
        <a:off x="6355080" y="170850"/>
        <a:ext cx="2786062" cy="489600"/>
      </dsp:txXfrm>
    </dsp:sp>
    <dsp:sp modelId="{28B59431-EC1D-4577-B708-2629DBFC34C7}">
      <dsp:nvSpPr>
        <dsp:cNvPr id="0" name=""/>
        <dsp:cNvSpPr/>
      </dsp:nvSpPr>
      <dsp:spPr>
        <a:xfrm>
          <a:off x="6355080" y="660450"/>
          <a:ext cx="2786062" cy="5226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American Free Enterprise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Circular Flow Diagram with government involvement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Positive and Negative Externalities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Transfer payments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Infrastructure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Safety net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Capitalism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Profit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Free Enterprise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Subsidy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Modified Free Enterprise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Public Goods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Free Rider</a:t>
          </a:r>
          <a:endParaRPr lang="en-US" sz="1700" kern="1200" dirty="0"/>
        </a:p>
      </dsp:txBody>
      <dsp:txXfrm>
        <a:off x="6355080" y="660450"/>
        <a:ext cx="2786062" cy="5226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727D3-074A-4C35-A72D-34E6BDDA773C}">
      <dsp:nvSpPr>
        <dsp:cNvPr id="0" name=""/>
        <dsp:cNvSpPr/>
      </dsp:nvSpPr>
      <dsp:spPr>
        <a:xfrm>
          <a:off x="974" y="0"/>
          <a:ext cx="2078868" cy="571500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>
              <a:solidFill>
                <a:srgbClr val="FF0000"/>
              </a:solidFill>
            </a:rPr>
            <a:t>Incentives</a:t>
          </a:r>
          <a:r>
            <a:rPr lang="en-US" sz="2700" b="1" u="sng" kern="1200" dirty="0" smtClean="0">
              <a:solidFill>
                <a:srgbClr val="FF0000"/>
              </a:solidFill>
            </a:rPr>
            <a:t>:</a:t>
          </a:r>
        </a:p>
      </dsp:txBody>
      <dsp:txXfrm>
        <a:off x="974" y="0"/>
        <a:ext cx="2078868" cy="1714500"/>
      </dsp:txXfrm>
    </dsp:sp>
    <dsp:sp modelId="{FB9A9887-4E5F-40D6-ACB6-2E674CF16E72}">
      <dsp:nvSpPr>
        <dsp:cNvPr id="0" name=""/>
        <dsp:cNvSpPr/>
      </dsp:nvSpPr>
      <dsp:spPr>
        <a:xfrm>
          <a:off x="228602" y="1371591"/>
          <a:ext cx="1663094" cy="192401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 smtClean="0">
              <a:solidFill>
                <a:schemeClr val="accent2">
                  <a:lumMod val="50000"/>
                </a:schemeClr>
              </a:solidFill>
            </a:rPr>
            <a:t>- Benefit that </a:t>
          </a:r>
          <a:r>
            <a:rPr lang="en-US" sz="2400" b="1" u="none" kern="1200" dirty="0" smtClean="0">
              <a:solidFill>
                <a:schemeClr val="accent2">
                  <a:lumMod val="50000"/>
                </a:schemeClr>
              </a:solidFill>
            </a:rPr>
            <a:t>encourages a choice </a:t>
          </a:r>
          <a:endParaRPr lang="en-US" sz="2000" b="1" u="none" kern="1200" dirty="0" smtClean="0">
            <a:solidFill>
              <a:schemeClr val="accent2">
                <a:lumMod val="50000"/>
              </a:schemeClr>
            </a:solidFill>
          </a:endParaRPr>
        </a:p>
      </dsp:txBody>
      <dsp:txXfrm>
        <a:off x="277312" y="1420301"/>
        <a:ext cx="1565674" cy="1826597"/>
      </dsp:txXfrm>
    </dsp:sp>
    <dsp:sp modelId="{1BF98423-2CBA-4DEA-914A-3EEB5786B295}">
      <dsp:nvSpPr>
        <dsp:cNvPr id="0" name=""/>
        <dsp:cNvSpPr/>
      </dsp:nvSpPr>
      <dsp:spPr>
        <a:xfrm>
          <a:off x="2235758" y="0"/>
          <a:ext cx="2078868" cy="571500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u="sng" kern="1200" dirty="0" smtClean="0">
              <a:solidFill>
                <a:schemeClr val="accent3">
                  <a:lumMod val="50000"/>
                </a:schemeClr>
              </a:solidFill>
            </a:rPr>
            <a:t>Utility</a:t>
          </a:r>
          <a:r>
            <a:rPr lang="en-US" sz="2700" b="1" u="sng" kern="1200" dirty="0" smtClean="0">
              <a:solidFill>
                <a:schemeClr val="accent3">
                  <a:lumMod val="50000"/>
                </a:schemeClr>
              </a:solidFill>
            </a:rPr>
            <a:t>:</a:t>
          </a:r>
        </a:p>
      </dsp:txBody>
      <dsp:txXfrm>
        <a:off x="2235758" y="0"/>
        <a:ext cx="2078868" cy="1714500"/>
      </dsp:txXfrm>
    </dsp:sp>
    <dsp:sp modelId="{12B65A53-983E-4CFD-B71F-7BCC51DAB357}">
      <dsp:nvSpPr>
        <dsp:cNvPr id="0" name=""/>
        <dsp:cNvSpPr/>
      </dsp:nvSpPr>
      <dsp:spPr>
        <a:xfrm>
          <a:off x="2362203" y="1371610"/>
          <a:ext cx="1851423" cy="139061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3">
                  <a:lumMod val="50000"/>
                </a:schemeClr>
              </a:solidFill>
            </a:rPr>
            <a:t>Benefit resulting </a:t>
          </a:r>
          <a:r>
            <a:rPr lang="en-US" sz="2000" kern="1200" dirty="0" smtClean="0">
              <a:solidFill>
                <a:schemeClr val="accent3">
                  <a:lumMod val="50000"/>
                </a:schemeClr>
              </a:solidFill>
            </a:rPr>
            <a:t>from choice</a:t>
          </a:r>
          <a:endParaRPr lang="en-US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402933" y="1412340"/>
        <a:ext cx="1769963" cy="1309156"/>
      </dsp:txXfrm>
    </dsp:sp>
    <dsp:sp modelId="{5A3EF27A-C7E8-459A-8B4A-5BA09A7D78D5}">
      <dsp:nvSpPr>
        <dsp:cNvPr id="0" name=""/>
        <dsp:cNvSpPr/>
      </dsp:nvSpPr>
      <dsp:spPr>
        <a:xfrm>
          <a:off x="4470541" y="0"/>
          <a:ext cx="2285300" cy="571500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>
              <a:solidFill>
                <a:schemeClr val="accent4">
                  <a:lumMod val="50000"/>
                </a:schemeClr>
              </a:solidFill>
            </a:rPr>
            <a:t>Economizing</a:t>
          </a:r>
          <a:r>
            <a:rPr lang="en-US" sz="2700" b="1" u="sng" kern="1200" dirty="0" smtClean="0">
              <a:solidFill>
                <a:schemeClr val="accent4">
                  <a:lumMod val="50000"/>
                </a:schemeClr>
              </a:solidFill>
            </a:rPr>
            <a:t>:</a:t>
          </a:r>
        </a:p>
      </dsp:txBody>
      <dsp:txXfrm>
        <a:off x="4470541" y="0"/>
        <a:ext cx="2285300" cy="1714500"/>
      </dsp:txXfrm>
    </dsp:sp>
    <dsp:sp modelId="{95EA2846-9957-47D8-ADEC-397FE203269B}">
      <dsp:nvSpPr>
        <dsp:cNvPr id="0" name=""/>
        <dsp:cNvSpPr/>
      </dsp:nvSpPr>
      <dsp:spPr>
        <a:xfrm>
          <a:off x="4572003" y="1297625"/>
          <a:ext cx="2106459" cy="241697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4">
                  <a:lumMod val="50000"/>
                </a:schemeClr>
              </a:solidFill>
            </a:rPr>
            <a:t>Balancing </a:t>
          </a:r>
          <a:r>
            <a:rPr lang="en-US" sz="3200" b="1" kern="1200" dirty="0" smtClean="0">
              <a:solidFill>
                <a:schemeClr val="accent4">
                  <a:lumMod val="50000"/>
                </a:schemeClr>
              </a:solidFill>
            </a:rPr>
            <a:t>costs and benefits </a:t>
          </a:r>
          <a:r>
            <a:rPr lang="en-US" sz="3200" kern="1200" dirty="0" smtClean="0">
              <a:solidFill>
                <a:schemeClr val="accent4">
                  <a:lumMod val="50000"/>
                </a:schemeClr>
              </a:solidFill>
            </a:rPr>
            <a:t>of choice</a:t>
          </a:r>
          <a:endParaRPr lang="en-US" sz="32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633699" y="1359321"/>
        <a:ext cx="1983067" cy="2293587"/>
      </dsp:txXfrm>
    </dsp:sp>
    <dsp:sp modelId="{D662EE97-837B-4553-904E-7EEC492E6272}">
      <dsp:nvSpPr>
        <dsp:cNvPr id="0" name=""/>
        <dsp:cNvSpPr/>
      </dsp:nvSpPr>
      <dsp:spPr>
        <a:xfrm>
          <a:off x="6911756" y="0"/>
          <a:ext cx="2078868" cy="571500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>
              <a:solidFill>
                <a:schemeClr val="accent6">
                  <a:lumMod val="50000"/>
                </a:schemeClr>
              </a:solidFill>
            </a:rPr>
            <a:t>Trade-offs</a:t>
          </a:r>
          <a:r>
            <a:rPr lang="en-US" sz="3600" b="1" u="sng" kern="1200" dirty="0" smtClean="0">
              <a:solidFill>
                <a:schemeClr val="accent6">
                  <a:lumMod val="50000"/>
                </a:schemeClr>
              </a:solidFill>
            </a:rPr>
            <a:t>:</a:t>
          </a:r>
          <a:endParaRPr lang="en-US" sz="3600" b="1" u="sng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911756" y="0"/>
        <a:ext cx="2078868" cy="1714500"/>
      </dsp:txXfrm>
    </dsp:sp>
    <dsp:sp modelId="{F827B8FA-59FC-4C08-A103-7342B5BDBA49}">
      <dsp:nvSpPr>
        <dsp:cNvPr id="0" name=""/>
        <dsp:cNvSpPr/>
      </dsp:nvSpPr>
      <dsp:spPr>
        <a:xfrm>
          <a:off x="6986978" y="1295383"/>
          <a:ext cx="1928424" cy="16954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>
              <a:solidFill>
                <a:schemeClr val="accent6">
                  <a:lumMod val="50000"/>
                </a:schemeClr>
              </a:solidFill>
            </a:rPr>
            <a:t>Choice alternatives</a:t>
          </a:r>
          <a:r>
            <a:rPr lang="en-US" sz="2400" b="0" u="none" kern="1200" dirty="0" smtClean="0">
              <a:solidFill>
                <a:schemeClr val="accent6">
                  <a:lumMod val="50000"/>
                </a:schemeClr>
              </a:solidFill>
            </a:rPr>
            <a:t>; alternative costs</a:t>
          </a:r>
          <a:endParaRPr lang="en-US" sz="2400" b="0" u="none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036636" y="1345041"/>
        <a:ext cx="1829108" cy="1596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5AE3F-5C3C-4E43-8C77-A537C619CCCE}">
      <dsp:nvSpPr>
        <dsp:cNvPr id="0" name=""/>
        <dsp:cNvSpPr/>
      </dsp:nvSpPr>
      <dsp:spPr>
        <a:xfrm>
          <a:off x="952499" y="0"/>
          <a:ext cx="6019800" cy="6019800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1AA1C-FC6E-4A65-AB38-414751C89C29}">
      <dsp:nvSpPr>
        <dsp:cNvPr id="0" name=""/>
        <dsp:cNvSpPr/>
      </dsp:nvSpPr>
      <dsp:spPr>
        <a:xfrm>
          <a:off x="1524380" y="571880"/>
          <a:ext cx="2347722" cy="23477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Land</a:t>
          </a:r>
          <a:endParaRPr lang="en-US" sz="2100" kern="1200" dirty="0"/>
        </a:p>
      </dsp:txBody>
      <dsp:txXfrm>
        <a:off x="1638986" y="686486"/>
        <a:ext cx="2118510" cy="2118510"/>
      </dsp:txXfrm>
    </dsp:sp>
    <dsp:sp modelId="{19C9B34F-5678-433C-A865-8262F62925C2}">
      <dsp:nvSpPr>
        <dsp:cNvPr id="0" name=""/>
        <dsp:cNvSpPr/>
      </dsp:nvSpPr>
      <dsp:spPr>
        <a:xfrm>
          <a:off x="4052697" y="571880"/>
          <a:ext cx="2347722" cy="23477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Labor</a:t>
          </a:r>
          <a:endParaRPr lang="en-US" sz="2100" kern="1200" dirty="0"/>
        </a:p>
      </dsp:txBody>
      <dsp:txXfrm>
        <a:off x="4167303" y="686486"/>
        <a:ext cx="2118510" cy="2118510"/>
      </dsp:txXfrm>
    </dsp:sp>
    <dsp:sp modelId="{3B8C68C1-EF80-4D4A-937E-32B5EF6FF7C0}">
      <dsp:nvSpPr>
        <dsp:cNvPr id="0" name=""/>
        <dsp:cNvSpPr/>
      </dsp:nvSpPr>
      <dsp:spPr>
        <a:xfrm>
          <a:off x="1524380" y="3100197"/>
          <a:ext cx="2347722" cy="23477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Capital</a:t>
          </a:r>
          <a:endParaRPr lang="en-US" sz="2100" kern="1200" dirty="0"/>
        </a:p>
      </dsp:txBody>
      <dsp:txXfrm>
        <a:off x="1638986" y="3214803"/>
        <a:ext cx="2118510" cy="2118510"/>
      </dsp:txXfrm>
    </dsp:sp>
    <dsp:sp modelId="{D9CACB95-F224-42FC-AB8E-0DF776AF8422}">
      <dsp:nvSpPr>
        <dsp:cNvPr id="0" name=""/>
        <dsp:cNvSpPr/>
      </dsp:nvSpPr>
      <dsp:spPr>
        <a:xfrm>
          <a:off x="4052697" y="3100197"/>
          <a:ext cx="2347722" cy="23477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Entreprenuership</a:t>
          </a:r>
          <a:endParaRPr lang="en-US" sz="2100" kern="1200" dirty="0"/>
        </a:p>
      </dsp:txBody>
      <dsp:txXfrm>
        <a:off x="4167303" y="3214803"/>
        <a:ext cx="2118510" cy="21185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5AE3F-5C3C-4E43-8C77-A537C619CCCE}">
      <dsp:nvSpPr>
        <dsp:cNvPr id="0" name=""/>
        <dsp:cNvSpPr/>
      </dsp:nvSpPr>
      <dsp:spPr>
        <a:xfrm>
          <a:off x="1143000" y="0"/>
          <a:ext cx="6858000" cy="6858000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1AA1C-FC6E-4A65-AB38-414751C89C29}">
      <dsp:nvSpPr>
        <dsp:cNvPr id="0" name=""/>
        <dsp:cNvSpPr/>
      </dsp:nvSpPr>
      <dsp:spPr>
        <a:xfrm>
          <a:off x="1794510" y="651509"/>
          <a:ext cx="2674620" cy="26746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Land</a:t>
          </a:r>
          <a:endParaRPr lang="en-US" sz="2400" kern="1200" dirty="0"/>
        </a:p>
      </dsp:txBody>
      <dsp:txXfrm>
        <a:off x="1925074" y="782073"/>
        <a:ext cx="2413492" cy="2413492"/>
      </dsp:txXfrm>
    </dsp:sp>
    <dsp:sp modelId="{19C9B34F-5678-433C-A865-8262F62925C2}">
      <dsp:nvSpPr>
        <dsp:cNvPr id="0" name=""/>
        <dsp:cNvSpPr/>
      </dsp:nvSpPr>
      <dsp:spPr>
        <a:xfrm>
          <a:off x="4674870" y="651509"/>
          <a:ext cx="2674620" cy="26746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Labor</a:t>
          </a:r>
          <a:endParaRPr lang="en-US" sz="2400" kern="1200" dirty="0"/>
        </a:p>
      </dsp:txBody>
      <dsp:txXfrm>
        <a:off x="4805434" y="782073"/>
        <a:ext cx="2413492" cy="2413492"/>
      </dsp:txXfrm>
    </dsp:sp>
    <dsp:sp modelId="{3B8C68C1-EF80-4D4A-937E-32B5EF6FF7C0}">
      <dsp:nvSpPr>
        <dsp:cNvPr id="0" name=""/>
        <dsp:cNvSpPr/>
      </dsp:nvSpPr>
      <dsp:spPr>
        <a:xfrm>
          <a:off x="1794510" y="3531870"/>
          <a:ext cx="2674620" cy="26746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Capital</a:t>
          </a:r>
          <a:endParaRPr lang="en-US" sz="2400" kern="1200" dirty="0"/>
        </a:p>
      </dsp:txBody>
      <dsp:txXfrm>
        <a:off x="1925074" y="3662434"/>
        <a:ext cx="2413492" cy="2413492"/>
      </dsp:txXfrm>
    </dsp:sp>
    <dsp:sp modelId="{D9CACB95-F224-42FC-AB8E-0DF776AF8422}">
      <dsp:nvSpPr>
        <dsp:cNvPr id="0" name=""/>
        <dsp:cNvSpPr/>
      </dsp:nvSpPr>
      <dsp:spPr>
        <a:xfrm>
          <a:off x="4674870" y="3531870"/>
          <a:ext cx="2674620" cy="26746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Entreprenuership</a:t>
          </a:r>
          <a:endParaRPr lang="en-US" sz="2400" kern="1200" dirty="0"/>
        </a:p>
      </dsp:txBody>
      <dsp:txXfrm>
        <a:off x="4805434" y="3662434"/>
        <a:ext cx="2413492" cy="2413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F3E42E3-1FE0-4988-8669-7580B27FE2A2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7D55BE85-8B88-4502-9230-C7FBDDA4F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7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64DA-3D24-4C9E-90E1-DF941978504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34E4B5-ADC9-4ED4-9E07-23DA3A0935F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34E4B5-ADC9-4ED4-9E07-23DA3A0935F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34E4B5-ADC9-4ED4-9E07-23DA3A0935F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34E4B5-ADC9-4ED4-9E07-23DA3A0935F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34E4B5-ADC9-4ED4-9E07-23DA3A0935F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64DA-3D24-4C9E-90E1-DF941978504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64DA-3D24-4C9E-90E1-DF941978504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64DA-3D24-4C9E-90E1-DF941978504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64DA-3D24-4C9E-90E1-DF941978504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64DA-3D24-4C9E-90E1-DF941978504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64DA-3D24-4C9E-90E1-DF941978504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34E4B5-ADC9-4ED4-9E07-23DA3A0935F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34E4B5-ADC9-4ED4-9E07-23DA3A0935F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D14E5-BF98-4E8B-8C72-59C15EE127A5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E432-1C11-4958-AB60-A4780F26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hnet.org/webpages/popup_info.cfm?staffdir=drussell&amp;info=67073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7.wm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6.wmf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land&amp;source=images&amp;cd=&amp;cad=rja&amp;docid=xhg_YA0b8qcHxM&amp;tbnid=nigZ_sB9odjncM:&amp;ved=0CAUQjRw&amp;url=http://walubengoden.wordpress.com/2010/08/17/divvy-up-that-land/&amp;ei=v-4jUpTVJKn94AOT_oC4BA&amp;bvm=bv.51495398,d.cWc&amp;psig=AFQjCNEKhzbaPoFeyJsDw1O_LPhVsVrqWQ&amp;ust=1378172979105696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workers&amp;source=images&amp;cd=&amp;cad=rja&amp;docid=_YiCAH4JTYZNBM&amp;tbnid=Srd12pl2eKHfuM:&amp;ved=0CAUQjRw&amp;url=http://doylerisk.com/workers-compensation/&amp;ei=ke8jUp__J9e44AO5iYDIDg&amp;bvm=bv.51495398,d.cWc&amp;psig=AFQjCNFmEa8Fk_Hoad3r3t2jWUxp6T0z-w&amp;ust=1378173187158471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com/url?sa=i&amp;rct=j&amp;q=backho&amp;source=images&amp;cd=&amp;cad=rja&amp;docid=RvV4a7SjR2XMWM&amp;tbnid=x-hN_11uUluEIM:&amp;ved=0CAUQjRw&amp;url=http://www.deere.com/wps/dcom/en_US/products/equipment/backhoe_loaders/710k/710k.page&amp;ei=bPAjUrvlM7Ti4AOU1YGwAw&amp;bvm=bv.51495398,d.cWc&amp;psig=AFQjCNFZOtrpgK_KDBNWbdaDFj76CRsQIA&amp;ust=1378173398532573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google.com/url?sa=i&amp;rct=j&amp;q=small+business+owner&amp;source=images&amp;cd=&amp;cad=rja&amp;docid=4eCq7IGR8Nw7QM&amp;tbnid=UthlAODnJZ7zoM:&amp;ved=0CAUQjRw&amp;url=http://www.insuranceproviders.com/where-can-i-find-affordable-small-business-insurance/&amp;ei=OvIjUrXFEs--4AOGq4D4BA&amp;bvm=bv.51495398,d.cWc&amp;psig=AFQjCNH9zKGmWcuUETVPJhEvtHw2XRpYlQ&amp;ust=1378173829711497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google.com/url?sa=i&amp;rct=j&amp;q=small+business+owner&amp;source=images&amp;cd=&amp;cad=rja&amp;docid=3cyiN9PSZ-PKyM&amp;tbnid=eVsuteDmIDeWPM:&amp;ved=0CAUQjRw&amp;url=http://www.freeenterprise.com/small-business-owner-takes-to-the-roof-in-frustration-about-u-s-economy&amp;ei=pvIjUtK2Gabl4APymoHIBw&amp;bvm=bv.51495398,d.cWc&amp;psig=AFQjCNH9zKGmWcuUETVPJhEvtHw2XRpYlQ&amp;ust=1378173829711497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google.com/url?sa=i&amp;rct=j&amp;q=small+business+owner&amp;source=images&amp;cd=&amp;cad=rja&amp;docid=Zb46c8evSUvQKM&amp;tbnid=FozBGjMU8O4VbM:&amp;ved=0CAUQjRw&amp;url=http://minnesota.publicradio.org/display/web/2009/10/14/midday2&amp;ei=Z_IjUqywD8-84APznoCQDQ&amp;bvm=bv.51495398,d.cWc&amp;psig=AFQjCNH9zKGmWcuUETVPJhEvtHw2XRpYlQ&amp;ust=137817382971149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fork+in+the+road&amp;source=images&amp;cd=&amp;cad=rja&amp;docid=Lgv10cz3Yz11EM&amp;tbnid=gfShtwEfzCjsdM:&amp;ved=0CAUQjRw&amp;url=http://css-elca.org/2012/09/06/the-next-fork-in-the-road-peace-joplin-update/&amp;ei=1-MOUarDG4q80QHQ8oDoAw&amp;bvm=bv.41867550,d.dmQ&amp;psig=AFQjCNGDuMDjMKzABWKdPTbjJF4msmAW_w&amp;ust=136001671917858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m/url?sa=i&amp;rct=j&amp;q=popsicle+stick&amp;source=images&amp;cd=&amp;cad=rja&amp;docid=vuUnPENcz_EUdM&amp;tbnid=-_ZqaDyOXvTy5M:&amp;ved=0CAUQjRw&amp;url=http://www.juicemanonline.com/jm/parents-corner/road-trip/item/135-popsicle-sticks&amp;ei=X-YjUr6hIoz_4APvmIHQBA&amp;bvm=bv.51495398,d.cWc&amp;psig=AFQjCNG6vVISNjhESWFt-DVmaS7huF4PAw&amp;ust=137817084206535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students%20working%20together&amp;source=images&amp;cd=&amp;cad=rja&amp;docid=UKJQWy9s7GLC9M&amp;tbnid=werSh6sqMjqLfM:&amp;ved=0CAUQjRw&amp;url=http://www.educationscotland.gov.uk/parentzone/yourchildatschool/attendingschool/index.asp&amp;ei=9eYjUv7sKPLA4APJ64GICA&amp;bvm=bv.51495398,d.cWc&amp;psig=AFQjCNHlOU-WzsVH6gyom61sKip4PWRitQ&amp;ust=1378170975982802" TargetMode="External"/><Relationship Id="rId5" Type="http://schemas.openxmlformats.org/officeDocument/2006/relationships/image" Target="../media/image4.gif"/><Relationship Id="rId4" Type="http://schemas.openxmlformats.org/officeDocument/2006/relationships/hyperlink" Target="http://www.google.com/url?sa=i&amp;rct=j&amp;q=masking%20tape&amp;source=images&amp;cd=&amp;cad=rja&amp;docid=cvZ-BrVNrycXmM&amp;tbnid=dJkhExe6Do1NvM:&amp;ved=0CAUQjRw&amp;url=http://www.wcmcape.co.za/products/masking-tape/&amp;ei=nOYjUtO7Aa_F4AOSzYGIBQ&amp;bvm=bv.51495398,d.cWc&amp;psig=AFQjCNFo6Xuz8vGbzzfRIMp_PAYRAWVGjg&amp;ust=137817089823441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tree&amp;source=images&amp;cd=&amp;cad=rja&amp;docid=2oFERaF2-YjHOM&amp;tbnid=MnslclPYuJb9RM:&amp;ved=0CAUQjRw&amp;url=http://en.wikipedia.org/wiki/Tree&amp;ei=ZK0gUr7FIZLF4AONgIHwBQ&amp;bvm=bv.51495398,d.cWc&amp;psig=AFQjCNHFllUHfb5W_2nh20PrQSXAr_gKvA&amp;ust=137795964966587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forest&amp;source=images&amp;cd=&amp;cad=rja&amp;docid=64aeYPOyR3PAJM&amp;tbnid=JM4mWvOetoRGjM:&amp;ved=0CAUQjRw&amp;url=http://www.thelibertybeacon.com/2013/02/11/a-silent-forest-the-growing-threat-genetically-engineered-trees-full-movie/&amp;ei=1a0gUrfMFdK04APN4YDgBg&amp;bvm=bv.51495398,d.cWc&amp;psig=AFQjCNGAXIbcVqdznqS2X9H96vWYivRQJw&amp;ust=137795974500107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people+in+food+lines&amp;source=images&amp;cd=&amp;cad=rja&amp;docid=aLpnUtYC3w4H5M&amp;tbnid=NnRqwT0mLvBOYM:&amp;ved=0CAUQjRw&amp;url=http://www.gettyimages.com/detail/news-photo/people-wait-in-long-lines-for-food-and-water-distribution-news-photo/98710940&amp;ei=eOsjUpaGGviv4AOS7ICoCg&amp;bvm=bv.51495398,d.cWc&amp;psig=AFQjCNFtPHJ2pRm03R0vb8jrSW8tXSjBEg&amp;ust=1378172129632008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/url?sa=i&amp;rct=j&amp;q=popsicle%20stick%20bridge&amp;source=images&amp;cd=&amp;cad=rja&amp;docid=twj7YaMKIHDOEM&amp;tbnid=aoUAVoEDLQPH0M:&amp;ved=0CAUQjRw&amp;url=http://garrettsbridges.com/photos/popsicle-bridges/100-stick-popsicle-bridge-21-howe-truss/&amp;ei=sekjUumHDe784AO-hIH4AQ&amp;bvm=bv.51495398,d.cWc&amp;psig=AFQjCNELxqooCzuPSTeZTNPm-_67rYps2w&amp;ust=137817167403065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variety%20of%20products&amp;source=images&amp;cd=&amp;cad=rja&amp;docid=XfhsL5g65d1NMM&amp;tbnid=lJw863BQXQCEJM:&amp;ved=0CAUQjRw&amp;url=http://fineartamerica.com/featured/2-composition-with-variety-of-grocery-products-t-monticello.html&amp;ei=meojUuSeJNHD4AOwy4DgCQ&amp;bvm=bv.51495398,d.cWc&amp;psig=AFQjCNG5D8Ok3V_ek0sYXZfbQRssch-BMQ&amp;ust=1378171782573343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wmf"/><Relationship Id="rId10" Type="http://schemas.openxmlformats.org/officeDocument/2006/relationships/hyperlink" Target="http://www.google.com/url?sa=i&amp;rct=j&amp;q=food%20delivery%2018%20wheeler&amp;source=images&amp;cd=&amp;cad=rja&amp;docid=BWdNQr033YopmM&amp;tbnid=8DymfNz8OXCyzM:&amp;ved=0CAUQjRw&amp;url=http://indianapublicmedia.org/eartheats/sysco-announces-plan-eliminate-gestation-crates/&amp;ei=xesjUpGMI8PE4AOXzoGADQ&amp;bvm=bv.51495398,d.cWc&amp;psig=AFQjCNFHSIvVjxCnzun0YYFm137iPc67-w&amp;ust=1378172221003066" TargetMode="External"/><Relationship Id="rId4" Type="http://schemas.openxmlformats.org/officeDocument/2006/relationships/image" Target="../media/image9.wmf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ck for larger image &amp; more inf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27432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304800"/>
            <a:ext cx="716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Economics</a:t>
            </a: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Rush Henrietta Central School District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08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6200" y="914400"/>
          <a:ext cx="8991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Choices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Sylvia\AppData\Local\Microsoft\Windows\Temporary Internet Files\Content.IE5\A031WL2W\MC90036665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999" y="4343400"/>
            <a:ext cx="1060103" cy="914399"/>
          </a:xfrm>
          <a:prstGeom prst="rect">
            <a:avLst/>
          </a:prstGeom>
          <a:noFill/>
        </p:spPr>
      </p:pic>
      <p:pic>
        <p:nvPicPr>
          <p:cNvPr id="2052" name="Picture 4" descr="C:\Users\Sylvia\AppData\Local\Microsoft\Windows\Temporary Internet Files\Content.IE5\1MUVCC2U\MC90031187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5334000"/>
            <a:ext cx="1219200" cy="1127023"/>
          </a:xfrm>
          <a:prstGeom prst="rect">
            <a:avLst/>
          </a:prstGeom>
          <a:noFill/>
        </p:spPr>
      </p:pic>
      <p:pic>
        <p:nvPicPr>
          <p:cNvPr id="2053" name="Picture 5" descr="C:\Users\Sylvia\AppData\Local\Microsoft\Windows\Temporary Internet Files\Content.IE5\A031WL2W\MC900391156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4952999"/>
            <a:ext cx="1447800" cy="1407743"/>
          </a:xfrm>
          <a:prstGeom prst="rect">
            <a:avLst/>
          </a:prstGeom>
          <a:noFill/>
        </p:spPr>
      </p:pic>
      <p:pic>
        <p:nvPicPr>
          <p:cNvPr id="2054" name="Picture 6" descr="C:\Users\Sylvia\AppData\Local\Microsoft\Windows\Temporary Internet Files\Content.IE5\1MUVCC2U\MC900370374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152400"/>
            <a:ext cx="914400" cy="928826"/>
          </a:xfrm>
          <a:prstGeom prst="rect">
            <a:avLst/>
          </a:prstGeom>
          <a:noFill/>
        </p:spPr>
      </p:pic>
      <p:pic>
        <p:nvPicPr>
          <p:cNvPr id="2055" name="Picture 7" descr="C:\Users\Sylvia\AppData\Local\Microsoft\Windows\Temporary Internet Files\Content.IE5\661NTDRT\MC900435278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9000" y="5105400"/>
            <a:ext cx="1592649" cy="1104900"/>
          </a:xfrm>
          <a:prstGeom prst="rect">
            <a:avLst/>
          </a:prstGeom>
          <a:noFill/>
        </p:spPr>
      </p:pic>
      <p:pic>
        <p:nvPicPr>
          <p:cNvPr id="2056" name="Picture 8" descr="C:\Users\Sylvia\AppData\Local\Microsoft\Windows\Temporary Internet Files\Content.IE5\1MUVCC2U\MC900289945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19400" y="4038600"/>
            <a:ext cx="1219200" cy="2293467"/>
          </a:xfrm>
          <a:prstGeom prst="rect">
            <a:avLst/>
          </a:prstGeom>
          <a:noFill/>
        </p:spPr>
      </p:pic>
      <p:pic>
        <p:nvPicPr>
          <p:cNvPr id="2061" name="Picture 13" descr="C:\Users\Sylvia\AppData\Local\Microsoft\Windows\Temporary Internet Files\Content.IE5\661NTDRT\MC900232780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200" y="152400"/>
            <a:ext cx="1143000" cy="1111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9727D3-074A-4C35-A72D-34E6BDDA7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F9727D3-074A-4C35-A72D-34E6BDDA7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9A9887-4E5F-40D6-ACB6-2E674CF16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B9A9887-4E5F-40D6-ACB6-2E674CF16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F98423-2CBA-4DEA-914A-3EEB5786B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1BF98423-2CBA-4DEA-914A-3EEB5786B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B65A53-983E-4CFD-B71F-7BCC51DA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12B65A53-983E-4CFD-B71F-7BCC51DAB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3EF27A-C7E8-459A-8B4A-5BA09A7D7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A3EF27A-C7E8-459A-8B4A-5BA09A7D7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EA2846-9957-47D8-ADEC-397FE2032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95EA2846-9957-47D8-ADEC-397FE2032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2EE97-837B-4553-904E-7EEC492E6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D662EE97-837B-4553-904E-7EEC492E6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27B8FA-59FC-4C08-A103-7342B5BDB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827B8FA-59FC-4C08-A103-7342B5BDB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96776527"/>
              </p:ext>
            </p:extLst>
          </p:nvPr>
        </p:nvGraphicFramePr>
        <p:xfrm>
          <a:off x="533400" y="838200"/>
          <a:ext cx="7924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Four Factors of Production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847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2"/>
                </a:solidFill>
              </a:rPr>
              <a:t>Land</a:t>
            </a:r>
            <a:endParaRPr lang="en-US" sz="7200" b="1" dirty="0">
              <a:solidFill>
                <a:schemeClr val="tx2"/>
              </a:solidFill>
            </a:endParaRPr>
          </a:p>
        </p:txBody>
      </p:sp>
      <p:pic>
        <p:nvPicPr>
          <p:cNvPr id="28674" name="Picture 2" descr="http://walubengoden.files.wordpress.com/2010/08/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3646" b="9595"/>
          <a:stretch>
            <a:fillRect/>
          </a:stretch>
        </p:blipFill>
        <p:spPr bwMode="auto">
          <a:xfrm>
            <a:off x="1676400" y="1295400"/>
            <a:ext cx="5881582" cy="281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45720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 of the natural resources found on or under the ground that are used to produce goods or services</a:t>
            </a:r>
          </a:p>
          <a:p>
            <a:endParaRPr lang="en-US" sz="2400" dirty="0" smtClean="0"/>
          </a:p>
          <a:p>
            <a:r>
              <a:rPr lang="en-US" sz="2400" b="1" u="sng" dirty="0" smtClean="0"/>
              <a:t>Examples include: </a:t>
            </a:r>
            <a:r>
              <a:rPr lang="en-US" sz="2400" dirty="0" smtClean="0"/>
              <a:t>water, forests, and all kinds of wildlife and the buried deposits of minerals, gas, and oil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2286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2"/>
                </a:solidFill>
              </a:rPr>
              <a:t>Labor</a:t>
            </a:r>
            <a:endParaRPr lang="en-US" sz="7200" b="1" dirty="0">
              <a:solidFill>
                <a:schemeClr val="tx2"/>
              </a:solidFill>
            </a:endParaRPr>
          </a:p>
        </p:txBody>
      </p:sp>
      <p:pic>
        <p:nvPicPr>
          <p:cNvPr id="27650" name="Picture 2" descr="http://doylerisk.com/wp-content/uploads/2012/06/WorkersCom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67" t="11054" r="1667"/>
          <a:stretch>
            <a:fillRect/>
          </a:stretch>
        </p:blipFill>
        <p:spPr bwMode="auto">
          <a:xfrm>
            <a:off x="0" y="1447800"/>
            <a:ext cx="9144000" cy="32713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487680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All the human time, effort, and talent that go into the making of products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u="sng" dirty="0" smtClean="0"/>
              <a:t>Examples include: </a:t>
            </a:r>
            <a:r>
              <a:rPr lang="en-US" sz="2000" dirty="0" smtClean="0"/>
              <a:t>garbage collectors, factory workers, construction workers, architects, teachers, doctors, sales clerks, government officials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2"/>
                </a:solidFill>
              </a:rPr>
              <a:t>Capital</a:t>
            </a:r>
            <a:endParaRPr lang="en-US" sz="7200" b="1" dirty="0">
              <a:solidFill>
                <a:schemeClr val="tx2"/>
              </a:solidFill>
            </a:endParaRPr>
          </a:p>
        </p:txBody>
      </p:sp>
      <p:pic>
        <p:nvPicPr>
          <p:cNvPr id="26626" name="Picture 2" descr="http://www.deere.com/en_US/media/images/product/construction/backhoes/710k/710k_2_642x46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762000"/>
            <a:ext cx="5486400" cy="39481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14478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C00000"/>
                </a:solidFill>
              </a:rPr>
              <a:t>NOT MONEY!!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resources made and used by people to produce and distribute goods and services</a:t>
            </a:r>
          </a:p>
          <a:p>
            <a:endParaRPr lang="en-US" sz="2400" dirty="0" smtClean="0"/>
          </a:p>
          <a:p>
            <a:r>
              <a:rPr lang="en-US" sz="2400" b="1" u="sng" dirty="0" smtClean="0"/>
              <a:t>Examples </a:t>
            </a:r>
            <a:r>
              <a:rPr lang="en-US" sz="2400" b="1" u="sng" dirty="0" err="1" smtClean="0"/>
              <a:t>inlcude</a:t>
            </a:r>
            <a:r>
              <a:rPr lang="en-US" sz="2400" b="1" u="sng" dirty="0" smtClean="0"/>
              <a:t>:</a:t>
            </a:r>
            <a:r>
              <a:rPr lang="en-US" sz="2400" dirty="0" smtClean="0"/>
              <a:t> tools, machinery, and factories, all of a producers physical resources</a:t>
            </a:r>
            <a:endParaRPr 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04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2"/>
                </a:solidFill>
              </a:rPr>
              <a:t>Entrepreneurship</a:t>
            </a:r>
            <a:endParaRPr lang="en-US" sz="72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4958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combination of the vision, skill, ingenuity, and willingness to take risks that is needed to create and run new businesses</a:t>
            </a:r>
          </a:p>
          <a:p>
            <a:endParaRPr lang="en-US" sz="2400" dirty="0" smtClean="0"/>
          </a:p>
          <a:p>
            <a:r>
              <a:rPr lang="en-US" sz="2400" b="1" u="sng" dirty="0" smtClean="0"/>
              <a:t>Examples include:</a:t>
            </a:r>
            <a:r>
              <a:rPr lang="en-US" sz="2400" dirty="0" smtClean="0"/>
              <a:t> small business owners, people who build large shopping malls, or open new health clubs because they think they can make a profit</a:t>
            </a:r>
            <a:endParaRPr lang="en-US" sz="2400" b="1" u="sng" dirty="0"/>
          </a:p>
        </p:txBody>
      </p:sp>
      <p:pic>
        <p:nvPicPr>
          <p:cNvPr id="25606" name="Picture 6" descr="http://www.insuranceproviders.com/Images/find-affordable-small-business-insura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1991081" cy="2667000"/>
          </a:xfrm>
          <a:prstGeom prst="rect">
            <a:avLst/>
          </a:prstGeom>
          <a:noFill/>
        </p:spPr>
      </p:pic>
      <p:pic>
        <p:nvPicPr>
          <p:cNvPr id="25610" name="Picture 10" descr="http://images.publicradio.org/content/2008/10/06/20081006_mainstreet_3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447800"/>
            <a:ext cx="3556000" cy="2667000"/>
          </a:xfrm>
          <a:prstGeom prst="rect">
            <a:avLst/>
          </a:prstGeom>
          <a:noFill/>
        </p:spPr>
      </p:pic>
      <p:pic>
        <p:nvPicPr>
          <p:cNvPr id="25612" name="Picture 12" descr="http://www.freeenterprise.com/sites/default/files/styles/large/public/120109_SMALLBIZ_coffeeShop.jpg.CROP_.rectangle3-large.jpg?itok=hkr2JXQ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1447800"/>
            <a:ext cx="2971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Objectives: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962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C00000"/>
                </a:solidFill>
              </a:rPr>
              <a:t>Key Terms: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546309"/>
              </p:ext>
            </p:extLst>
          </p:nvPr>
        </p:nvGraphicFramePr>
        <p:xfrm>
          <a:off x="1143000" y="4575412"/>
          <a:ext cx="2209800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Trade-off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Opportunity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Cost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Marginal Benefit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867400" y="4533900"/>
          <a:ext cx="2133600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Unattainable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Efficiency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Underutilization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505200" y="5257800"/>
            <a:ext cx="22098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Production Possibilities Curve (PPC)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096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I can </a:t>
            </a:r>
            <a:r>
              <a:rPr lang="en-US" u="sng" dirty="0" smtClean="0"/>
              <a:t>differentiate</a:t>
            </a:r>
            <a:r>
              <a:rPr lang="en-US" dirty="0" smtClean="0"/>
              <a:t> between a trade-off and opportunity cost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/>
              <a:t>I can </a:t>
            </a:r>
            <a:r>
              <a:rPr lang="en-US" u="sng" dirty="0"/>
              <a:t>contrast</a:t>
            </a:r>
            <a:r>
              <a:rPr lang="en-US" dirty="0"/>
              <a:t> the difference between increasing opportunity cost and constant opportunity cost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/>
              <a:t>I can </a:t>
            </a:r>
            <a:r>
              <a:rPr lang="en-US" u="sng" dirty="0"/>
              <a:t>explain</a:t>
            </a:r>
            <a:r>
              <a:rPr lang="en-US" dirty="0"/>
              <a:t> marginal </a:t>
            </a:r>
            <a:r>
              <a:rPr lang="en-US" dirty="0" smtClean="0"/>
              <a:t>benefit and marginal cost</a:t>
            </a: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/>
              <a:t>I can </a:t>
            </a:r>
            <a:r>
              <a:rPr lang="en-US" u="sng" dirty="0" smtClean="0"/>
              <a:t>construct</a:t>
            </a:r>
            <a:r>
              <a:rPr lang="en-US" dirty="0" smtClean="0"/>
              <a:t> a PPC that </a:t>
            </a:r>
            <a:r>
              <a:rPr lang="en-US" dirty="0"/>
              <a:t>displays the concepts of constant and increasing opportunity cost 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 can </a:t>
            </a:r>
            <a:r>
              <a:rPr lang="en-US" u="sng" dirty="0" smtClean="0"/>
              <a:t>identify</a:t>
            </a:r>
            <a:r>
              <a:rPr lang="en-US" dirty="0" smtClean="0"/>
              <a:t> the of underutilization, efficient output, and unattainable on a PPC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22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Cost-Benefit Analysis</a:t>
            </a:r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Sylvia\AppData\Local\Microsoft\Windows\Temporary Internet Files\Content.IE5\V61RUY3F\MC9000787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0179" y="228600"/>
            <a:ext cx="1193821" cy="2895600"/>
          </a:xfrm>
          <a:prstGeom prst="rect">
            <a:avLst/>
          </a:prstGeom>
          <a:noFill/>
        </p:spPr>
      </p:pic>
      <p:pic>
        <p:nvPicPr>
          <p:cNvPr id="3075" name="Picture 3" descr="C:\Users\Sylvia\AppData\Local\Microsoft\Windows\Temporary Internet Files\Content.IE5\A031WL2W\MC9000786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1345988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4384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Trade-off:</a:t>
            </a:r>
          </a:p>
          <a:p>
            <a:endParaRPr lang="en-US" sz="4000" dirty="0" smtClean="0"/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the exchange of one thing for another</a:t>
            </a:r>
          </a:p>
          <a:p>
            <a:pPr>
              <a:buFont typeface="Wingdings" pitchFamily="2" charset="2"/>
              <a:buChar char="Ø"/>
            </a:pPr>
            <a:endParaRPr lang="en-US" sz="4000" dirty="0" smtClean="0"/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the choice between alternative uses for a given quantity of a given resources</a:t>
            </a:r>
            <a:endParaRPr lang="en-US" sz="4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2192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Write down a list of things you would do today if you didn’t come to school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Cost-Benefit Analysis</a:t>
            </a:r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Sylvia\AppData\Local\Microsoft\Windows\Temporary Internet Files\Content.IE5\V61RUY3F\MC9000787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34119"/>
            <a:ext cx="762000" cy="1848223"/>
          </a:xfrm>
          <a:prstGeom prst="rect">
            <a:avLst/>
          </a:prstGeom>
          <a:noFill/>
        </p:spPr>
      </p:pic>
      <p:pic>
        <p:nvPicPr>
          <p:cNvPr id="3075" name="Picture 3" descr="C:\Users\Sylvia\AppData\Local\Microsoft\Windows\Temporary Internet Files\Content.IE5\A031WL2W\MC9000786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99"/>
            <a:ext cx="838200" cy="180320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2400" y="2644170"/>
            <a:ext cx="88392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Opportunity Cost:</a:t>
            </a:r>
            <a:r>
              <a:rPr lang="en-US" sz="2400" dirty="0" smtClean="0"/>
              <a:t> The </a:t>
            </a:r>
            <a:r>
              <a:rPr lang="en-US" sz="2400" u="sng" dirty="0" smtClean="0"/>
              <a:t>most</a:t>
            </a:r>
            <a:r>
              <a:rPr lang="en-US" sz="2400" dirty="0" smtClean="0"/>
              <a:t> desirable thing you give up when you make a choice</a:t>
            </a:r>
          </a:p>
          <a:p>
            <a:endParaRPr lang="en-US" sz="2400" b="1" u="sng" dirty="0"/>
          </a:p>
          <a:p>
            <a:pPr algn="ctr"/>
            <a:r>
              <a:rPr lang="en-US" sz="2400" dirty="0" smtClean="0"/>
              <a:t>The </a:t>
            </a:r>
            <a:r>
              <a:rPr lang="en-US" sz="2400" b="1" u="sng" dirty="0" smtClean="0">
                <a:solidFill>
                  <a:srgbClr val="FF0000"/>
                </a:solidFill>
              </a:rPr>
              <a:t>opportunity</a:t>
            </a:r>
            <a:r>
              <a:rPr lang="en-US" sz="2400" dirty="0" smtClean="0"/>
              <a:t> to do something, </a:t>
            </a:r>
            <a:r>
              <a:rPr lang="en-US" sz="2400" b="1" u="sng" dirty="0" smtClean="0">
                <a:solidFill>
                  <a:schemeClr val="tx2"/>
                </a:solidFill>
              </a:rPr>
              <a:t>cost</a:t>
            </a:r>
            <a:r>
              <a:rPr lang="en-US" sz="2400" dirty="0" smtClean="0"/>
              <a:t> you what?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12192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Now, choose the 1 thing you would have done and write down the cost of that activity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4419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</a:rPr>
              <a:t>Opportunity Cost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078" y="549454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Explicit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54141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Implicit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>
            <a:stCxn id="4" idx="0"/>
            <a:endCxn id="3" idx="2"/>
          </p:cNvCxnSpPr>
          <p:nvPr/>
        </p:nvCxnSpPr>
        <p:spPr>
          <a:xfrm flipV="1">
            <a:off x="3603078" y="5004375"/>
            <a:ext cx="1311822" cy="490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9" idx="0"/>
            <a:endCxn id="3" idx="2"/>
          </p:cNvCxnSpPr>
          <p:nvPr/>
        </p:nvCxnSpPr>
        <p:spPr>
          <a:xfrm flipH="1" flipV="1">
            <a:off x="4914900" y="5004375"/>
            <a:ext cx="1485900" cy="537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26728" y="6017763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Tuition, books, gas, pens, pencils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6012670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 that could’ve been made 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8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9" grpId="0"/>
      <p:bldP spid="1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0"/>
            <a:ext cx="6629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Unit 1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Foundational Concepts of Economics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50715770"/>
              </p:ext>
            </p:extLst>
          </p:nvPr>
        </p:nvGraphicFramePr>
        <p:xfrm>
          <a:off x="0" y="800218"/>
          <a:ext cx="9144000" cy="605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399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Cost-Benefit Analysis</a:t>
            </a:r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Sylvia\AppData\Local\Microsoft\Windows\Temporary Internet Files\Content.IE5\V61RUY3F\MC9000787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34119"/>
            <a:ext cx="762000" cy="1848223"/>
          </a:xfrm>
          <a:prstGeom prst="rect">
            <a:avLst/>
          </a:prstGeom>
          <a:noFill/>
        </p:spPr>
      </p:pic>
      <p:pic>
        <p:nvPicPr>
          <p:cNvPr id="3075" name="Picture 3" descr="C:\Users\Sylvia\AppData\Local\Microsoft\Windows\Temporary Internet Files\Content.IE5\A031WL2W\MC9000786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99"/>
            <a:ext cx="838200" cy="180320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3000" y="95823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70C0"/>
                </a:solidFill>
              </a:rPr>
              <a:t>Going to College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5908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chemeClr val="accent4">
                    <a:lumMod val="75000"/>
                  </a:schemeClr>
                </a:solidFill>
              </a:rPr>
              <a:t>Opportunity Cost</a:t>
            </a:r>
            <a:endParaRPr lang="en-U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099" y="4191000"/>
            <a:ext cx="223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Explicit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4190621"/>
            <a:ext cx="2419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Implicit</a:t>
            </a:r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>
            <a:stCxn id="4" idx="0"/>
            <a:endCxn id="3" idx="2"/>
          </p:cNvCxnSpPr>
          <p:nvPr/>
        </p:nvCxnSpPr>
        <p:spPr>
          <a:xfrm flipV="1">
            <a:off x="1536510" y="3421797"/>
            <a:ext cx="1168590" cy="769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9" idx="0"/>
            <a:endCxn id="3" idx="2"/>
          </p:cNvCxnSpPr>
          <p:nvPr/>
        </p:nvCxnSpPr>
        <p:spPr>
          <a:xfrm flipH="1" flipV="1">
            <a:off x="2705100" y="3421797"/>
            <a:ext cx="1171575" cy="768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1220" y="5105400"/>
            <a:ext cx="2603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Tuition, books, gas, pens, pencils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914650" y="5083130"/>
            <a:ext cx="2552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$ that could’ve been made working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5867400" y="2406134"/>
            <a:ext cx="3125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solidFill>
                  <a:schemeClr val="accent3">
                    <a:lumMod val="50000"/>
                  </a:schemeClr>
                </a:solidFill>
              </a:rPr>
              <a:t>Trade-off</a:t>
            </a:r>
            <a:endParaRPr lang="en-US" sz="60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0" y="3335685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Everything else you could’ve been doing</a:t>
            </a:r>
          </a:p>
          <a:p>
            <a:endParaRPr lang="en-US" sz="2800" dirty="0"/>
          </a:p>
          <a:p>
            <a:r>
              <a:rPr lang="en-US" sz="2800" dirty="0" smtClean="0"/>
              <a:t>Working</a:t>
            </a:r>
          </a:p>
          <a:p>
            <a:r>
              <a:rPr lang="en-US" sz="2800" dirty="0" smtClean="0"/>
              <a:t>Pursuing different careers</a:t>
            </a:r>
          </a:p>
          <a:p>
            <a:r>
              <a:rPr lang="en-US" sz="2800" dirty="0" smtClean="0"/>
              <a:t>Visiting family</a:t>
            </a:r>
          </a:p>
          <a:p>
            <a:r>
              <a:rPr lang="en-US" sz="2800" dirty="0" smtClean="0"/>
              <a:t>World Traveling</a:t>
            </a:r>
          </a:p>
        </p:txBody>
      </p:sp>
    </p:spTree>
    <p:extLst>
      <p:ext uri="{BB962C8B-B14F-4D97-AF65-F5344CB8AC3E}">
        <p14:creationId xmlns:p14="http://schemas.microsoft.com/office/powerpoint/2010/main" val="300140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  <p:bldP spid="9" grpId="0"/>
      <p:bldP spid="14" grpId="0"/>
      <p:bldP spid="17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1.gstatic.com/images?q=tbn:ANd9GcQ9_gcfT_djSzCOYYnQVuzuK5qg7iOHjY-Suy1CExovBMSc3FC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143000"/>
            <a:ext cx="4267199" cy="4267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1524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Making Choices</a:t>
            </a:r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2209800" cy="9233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Guns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1447800"/>
            <a:ext cx="2286000" cy="101566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Butter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chemeClr val="accent3">
                    <a:lumMod val="50000"/>
                  </a:schemeClr>
                </a:solidFill>
              </a:rPr>
              <a:t>Production Possibility Curve</a:t>
            </a:r>
          </a:p>
          <a:p>
            <a:pPr algn="ctr"/>
            <a:r>
              <a:rPr lang="en-US" sz="4000" dirty="0" smtClean="0"/>
              <a:t>(Frontier)</a:t>
            </a:r>
            <a:endParaRPr lang="en-US" sz="4000" dirty="0"/>
          </a:p>
        </p:txBody>
      </p:sp>
      <p:graphicFrame>
        <p:nvGraphicFramePr>
          <p:cNvPr id="5" name="Group 5"/>
          <p:cNvGraphicFramePr>
            <a:graphicFrameLocks noGrp="1"/>
          </p:cNvGraphicFramePr>
          <p:nvPr/>
        </p:nvGraphicFramePr>
        <p:xfrm>
          <a:off x="4724400" y="1600200"/>
          <a:ext cx="4038600" cy="4648200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762000"/>
            <a:ext cx="3962400" cy="58169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</a:rPr>
              <a:t>PPC: </a:t>
            </a:r>
          </a:p>
          <a:p>
            <a:pPr algn="ctr"/>
            <a:endParaRPr lang="en-US" sz="3600" b="1" u="sng" dirty="0">
              <a:solidFill>
                <a:srgbClr val="FF0000"/>
              </a:solidFill>
            </a:endParaRPr>
          </a:p>
          <a:p>
            <a:r>
              <a:rPr lang="en-US" sz="3200" dirty="0" smtClean="0"/>
              <a:t>Illustrates alternative ways to use a societies resources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Assumptions:</a:t>
            </a:r>
          </a:p>
          <a:p>
            <a:r>
              <a:rPr lang="en-US" sz="2800" dirty="0" smtClean="0"/>
              <a:t>1- Resources are fixed</a:t>
            </a:r>
          </a:p>
          <a:p>
            <a:endParaRPr lang="en-US" sz="2800" dirty="0" smtClean="0"/>
          </a:p>
          <a:p>
            <a:r>
              <a:rPr lang="en-US" sz="2800" dirty="0" smtClean="0"/>
              <a:t>2- Full employment</a:t>
            </a:r>
          </a:p>
          <a:p>
            <a:endParaRPr lang="en-US" sz="2800" dirty="0" smtClean="0"/>
          </a:p>
          <a:p>
            <a:r>
              <a:rPr lang="en-US" sz="2800" dirty="0" smtClean="0"/>
              <a:t>3- Technology unchanged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2661166" y="3312467"/>
            <a:ext cx="3429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Production of Guns: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6248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Production of Butter:</a:t>
            </a:r>
            <a:endParaRPr lang="en-US" sz="2400" b="1" dirty="0"/>
          </a:p>
        </p:txBody>
      </p:sp>
      <p:sp>
        <p:nvSpPr>
          <p:cNvPr id="10" name="Oval 9"/>
          <p:cNvSpPr/>
          <p:nvPr/>
        </p:nvSpPr>
        <p:spPr>
          <a:xfrm>
            <a:off x="4648200" y="1524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610600" y="6096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19600" y="6096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chemeClr val="accent3">
                    <a:lumMod val="50000"/>
                  </a:schemeClr>
                </a:solidFill>
              </a:rPr>
              <a:t>Production Possibility Curve</a:t>
            </a:r>
          </a:p>
          <a:p>
            <a:pPr algn="ctr"/>
            <a:r>
              <a:rPr lang="en-US" sz="4000" dirty="0" smtClean="0"/>
              <a:t>(Frontier)</a:t>
            </a:r>
            <a:endParaRPr lang="en-US" sz="4000" dirty="0"/>
          </a:p>
        </p:txBody>
      </p:sp>
      <p:graphicFrame>
        <p:nvGraphicFramePr>
          <p:cNvPr id="5" name="Group 5"/>
          <p:cNvGraphicFramePr>
            <a:graphicFrameLocks noGrp="1"/>
          </p:cNvGraphicFramePr>
          <p:nvPr/>
        </p:nvGraphicFramePr>
        <p:xfrm>
          <a:off x="4724400" y="1600200"/>
          <a:ext cx="4038600" cy="4648200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762000"/>
            <a:ext cx="3962400" cy="58169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</a:rPr>
              <a:t>PPC: </a:t>
            </a:r>
          </a:p>
          <a:p>
            <a:pPr algn="ctr"/>
            <a:endParaRPr lang="en-US" sz="3600" b="1" u="sng" dirty="0">
              <a:solidFill>
                <a:srgbClr val="FF0000"/>
              </a:solidFill>
            </a:endParaRPr>
          </a:p>
          <a:p>
            <a:r>
              <a:rPr lang="en-US" sz="3200" dirty="0" smtClean="0"/>
              <a:t>Illustrates alternative ways to use a societies resources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Assumptions:</a:t>
            </a:r>
          </a:p>
          <a:p>
            <a:r>
              <a:rPr lang="en-US" sz="2800" dirty="0" smtClean="0"/>
              <a:t>1- Resources are fixed</a:t>
            </a:r>
          </a:p>
          <a:p>
            <a:endParaRPr lang="en-US" sz="2800" dirty="0" smtClean="0"/>
          </a:p>
          <a:p>
            <a:r>
              <a:rPr lang="en-US" sz="2800" dirty="0" smtClean="0"/>
              <a:t>2- Full employment</a:t>
            </a:r>
          </a:p>
          <a:p>
            <a:endParaRPr lang="en-US" sz="2800" dirty="0" smtClean="0"/>
          </a:p>
          <a:p>
            <a:r>
              <a:rPr lang="en-US" sz="2800" dirty="0" smtClean="0"/>
              <a:t>3- Technology unchanged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2661166" y="3312467"/>
            <a:ext cx="3429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Production of Guns: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6248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Production of Butter:</a:t>
            </a:r>
            <a:endParaRPr lang="en-US" sz="2400" b="1" dirty="0"/>
          </a:p>
        </p:txBody>
      </p:sp>
      <p:sp>
        <p:nvSpPr>
          <p:cNvPr id="10" name="Oval 9"/>
          <p:cNvSpPr/>
          <p:nvPr/>
        </p:nvSpPr>
        <p:spPr>
          <a:xfrm>
            <a:off x="4648200" y="1524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610600" y="6096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19600" y="6096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48000" y="0"/>
            <a:ext cx="6096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" pitchFamily="18" charset="0"/>
                <a:ea typeface="ＭＳ Ｐゴシック" charset="-128"/>
              </a:rPr>
              <a:t>Production Possibilities </a:t>
            </a:r>
            <a:r>
              <a:rPr lang="en-US" sz="3200" b="1" dirty="0" smtClean="0">
                <a:solidFill>
                  <a:srgbClr val="FF0000"/>
                </a:solidFill>
                <a:latin typeface="Times" pitchFamily="18" charset="0"/>
                <a:ea typeface="ＭＳ Ｐゴシック" charset="-128"/>
              </a:rPr>
              <a:t>Curve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latin typeface="Times" pitchFamily="18" charset="0"/>
                <a:ea typeface="ＭＳ Ｐゴシック" charset="-128"/>
              </a:rPr>
              <a:t>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" pitchFamily="18" charset="0"/>
                <a:ea typeface="ＭＳ Ｐゴシック" charset="-128"/>
              </a:rPr>
              <a:t>Marginal Analysis</a:t>
            </a:r>
          </a:p>
        </p:txBody>
      </p:sp>
      <p:graphicFrame>
        <p:nvGraphicFramePr>
          <p:cNvPr id="7173" name="Group 5"/>
          <p:cNvGraphicFramePr>
            <a:graphicFrameLocks noGrp="1"/>
          </p:cNvGraphicFramePr>
          <p:nvPr/>
        </p:nvGraphicFramePr>
        <p:xfrm>
          <a:off x="4495800" y="1600200"/>
          <a:ext cx="4038600" cy="4676775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5188" name="Line 70"/>
          <p:cNvSpPr>
            <a:spLocks noChangeShapeType="1"/>
          </p:cNvSpPr>
          <p:nvPr/>
        </p:nvSpPr>
        <p:spPr bwMode="auto">
          <a:xfrm>
            <a:off x="4495800" y="1600200"/>
            <a:ext cx="0" cy="4648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9" name="Line 71"/>
          <p:cNvSpPr>
            <a:spLocks noChangeShapeType="1"/>
          </p:cNvSpPr>
          <p:nvPr/>
        </p:nvSpPr>
        <p:spPr bwMode="auto">
          <a:xfrm>
            <a:off x="4495800" y="6248400"/>
            <a:ext cx="4038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419600" y="1295400"/>
            <a:ext cx="457200" cy="381000"/>
            <a:chOff x="2784" y="816"/>
            <a:chExt cx="288" cy="240"/>
          </a:xfrm>
        </p:grpSpPr>
        <p:sp>
          <p:nvSpPr>
            <p:cNvPr id="5231" name="Oval 73"/>
            <p:cNvSpPr>
              <a:spLocks noChangeArrowheads="1"/>
            </p:cNvSpPr>
            <p:nvPr/>
          </p:nvSpPr>
          <p:spPr bwMode="auto">
            <a:xfrm>
              <a:off x="2784" y="960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" name="Text Box 74"/>
            <p:cNvSpPr txBox="1">
              <a:spLocks noChangeArrowheads="1"/>
            </p:cNvSpPr>
            <p:nvPr/>
          </p:nvSpPr>
          <p:spPr bwMode="auto">
            <a:xfrm>
              <a:off x="2832" y="81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ea typeface="ＭＳ Ｐゴシック" charset="-128"/>
                </a:rPr>
                <a:t>A</a:t>
              </a:r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5791200" y="1873250"/>
            <a:ext cx="457200" cy="412750"/>
            <a:chOff x="3648" y="1180"/>
            <a:chExt cx="288" cy="260"/>
          </a:xfrm>
        </p:grpSpPr>
        <p:sp>
          <p:nvSpPr>
            <p:cNvPr id="5229" name="Oval 76"/>
            <p:cNvSpPr>
              <a:spLocks noChangeArrowheads="1"/>
            </p:cNvSpPr>
            <p:nvPr/>
          </p:nvSpPr>
          <p:spPr bwMode="auto">
            <a:xfrm>
              <a:off x="3648" y="1344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" name="Text Box 77"/>
            <p:cNvSpPr txBox="1">
              <a:spLocks noChangeArrowheads="1"/>
            </p:cNvSpPr>
            <p:nvPr/>
          </p:nvSpPr>
          <p:spPr bwMode="auto">
            <a:xfrm>
              <a:off x="3696" y="118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ea typeface="ＭＳ Ｐゴシック" charset="-128"/>
                </a:rPr>
                <a:t>B</a:t>
              </a:r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7086600" y="3625850"/>
            <a:ext cx="457200" cy="412750"/>
            <a:chOff x="4464" y="2284"/>
            <a:chExt cx="288" cy="260"/>
          </a:xfrm>
        </p:grpSpPr>
        <p:sp>
          <p:nvSpPr>
            <p:cNvPr id="5227" name="Oval 79"/>
            <p:cNvSpPr>
              <a:spLocks noChangeArrowheads="1"/>
            </p:cNvSpPr>
            <p:nvPr/>
          </p:nvSpPr>
          <p:spPr bwMode="auto">
            <a:xfrm>
              <a:off x="4464" y="2448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" name="Text Box 80"/>
            <p:cNvSpPr txBox="1">
              <a:spLocks noChangeArrowheads="1"/>
            </p:cNvSpPr>
            <p:nvPr/>
          </p:nvSpPr>
          <p:spPr bwMode="auto">
            <a:xfrm>
              <a:off x="4512" y="228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ea typeface="ＭＳ Ｐゴシック" charset="-128"/>
                </a:rPr>
                <a:t>C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7772400" y="5835650"/>
            <a:ext cx="457200" cy="412750"/>
            <a:chOff x="4896" y="3676"/>
            <a:chExt cx="288" cy="260"/>
          </a:xfrm>
        </p:grpSpPr>
        <p:sp>
          <p:nvSpPr>
            <p:cNvPr id="5225" name="Oval 82"/>
            <p:cNvSpPr>
              <a:spLocks noChangeArrowheads="1"/>
            </p:cNvSpPr>
            <p:nvPr/>
          </p:nvSpPr>
          <p:spPr bwMode="auto">
            <a:xfrm>
              <a:off x="4896" y="3840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" name="Text Box 83"/>
            <p:cNvSpPr txBox="1">
              <a:spLocks noChangeArrowheads="1"/>
            </p:cNvSpPr>
            <p:nvPr/>
          </p:nvSpPr>
          <p:spPr bwMode="auto">
            <a:xfrm>
              <a:off x="4944" y="36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ea typeface="ＭＳ Ｐゴシック" charset="-128"/>
                </a:rPr>
                <a:t>D</a:t>
              </a:r>
            </a:p>
          </p:txBody>
        </p:sp>
      </p:grp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4495800" y="1600200"/>
            <a:ext cx="3962400" cy="4648200"/>
            <a:chOff x="2832" y="1008"/>
            <a:chExt cx="2496" cy="2928"/>
          </a:xfrm>
        </p:grpSpPr>
        <p:sp>
          <p:nvSpPr>
            <p:cNvPr id="5223" name="Freeform 85"/>
            <p:cNvSpPr>
              <a:spLocks/>
            </p:cNvSpPr>
            <p:nvPr/>
          </p:nvSpPr>
          <p:spPr bwMode="auto">
            <a:xfrm>
              <a:off x="2832" y="1008"/>
              <a:ext cx="2112" cy="2928"/>
            </a:xfrm>
            <a:custGeom>
              <a:avLst/>
              <a:gdLst>
                <a:gd name="T0" fmla="*/ 0 w 2112"/>
                <a:gd name="T1" fmla="*/ 0 h 2928"/>
                <a:gd name="T2" fmla="*/ 864 w 2112"/>
                <a:gd name="T3" fmla="*/ 384 h 2928"/>
                <a:gd name="T4" fmla="*/ 1680 w 2112"/>
                <a:gd name="T5" fmla="*/ 1488 h 2928"/>
                <a:gd name="T6" fmla="*/ 2112 w 2112"/>
                <a:gd name="T7" fmla="*/ 2928 h 29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2"/>
                <a:gd name="T13" fmla="*/ 0 h 2928"/>
                <a:gd name="T14" fmla="*/ 2112 w 2112"/>
                <a:gd name="T15" fmla="*/ 2928 h 29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2" h="2928">
                  <a:moveTo>
                    <a:pt x="0" y="0"/>
                  </a:moveTo>
                  <a:cubicBezTo>
                    <a:pt x="292" y="68"/>
                    <a:pt x="584" y="136"/>
                    <a:pt x="864" y="384"/>
                  </a:cubicBezTo>
                  <a:cubicBezTo>
                    <a:pt x="1144" y="632"/>
                    <a:pt x="1472" y="1064"/>
                    <a:pt x="1680" y="1488"/>
                  </a:cubicBezTo>
                  <a:cubicBezTo>
                    <a:pt x="1888" y="1912"/>
                    <a:pt x="2000" y="2420"/>
                    <a:pt x="2112" y="2928"/>
                  </a:cubicBezTo>
                </a:path>
              </a:pathLst>
            </a:custGeom>
            <a:noFill/>
            <a:ln w="635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" name="Text Box 86"/>
            <p:cNvSpPr txBox="1">
              <a:spLocks noChangeArrowheads="1"/>
            </p:cNvSpPr>
            <p:nvPr/>
          </p:nvSpPr>
          <p:spPr bwMode="auto">
            <a:xfrm>
              <a:off x="4800" y="331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ea typeface="ＭＳ Ｐゴシック" charset="-128"/>
                </a:rPr>
                <a:t>PPC</a:t>
              </a:r>
              <a:endParaRPr lang="en-US" sz="2400">
                <a:ea typeface="ＭＳ Ｐゴシック" charset="-128"/>
              </a:endParaRP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5105400" y="3581400"/>
            <a:ext cx="1524000" cy="688975"/>
            <a:chOff x="3216" y="2256"/>
            <a:chExt cx="960" cy="434"/>
          </a:xfrm>
        </p:grpSpPr>
        <p:sp>
          <p:nvSpPr>
            <p:cNvPr id="5221" name="Text Box 90"/>
            <p:cNvSpPr txBox="1">
              <a:spLocks noChangeArrowheads="1"/>
            </p:cNvSpPr>
            <p:nvPr/>
          </p:nvSpPr>
          <p:spPr bwMode="auto">
            <a:xfrm>
              <a:off x="3696" y="225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1600" b="1" dirty="0">
                <a:ea typeface="ＭＳ Ｐゴシック" charset="-128"/>
              </a:endParaRPr>
            </a:p>
          </p:txBody>
        </p:sp>
        <p:sp>
          <p:nvSpPr>
            <p:cNvPr id="5222" name="Text Box 91"/>
            <p:cNvSpPr txBox="1">
              <a:spLocks noChangeArrowheads="1"/>
            </p:cNvSpPr>
            <p:nvPr/>
          </p:nvSpPr>
          <p:spPr bwMode="auto">
            <a:xfrm>
              <a:off x="3216" y="2496"/>
              <a:ext cx="9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1400" b="1" dirty="0">
                <a:ea typeface="ＭＳ Ｐゴシック" charset="-128"/>
              </a:endParaRPr>
            </a:p>
          </p:txBody>
        </p:sp>
      </p:grp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3200400" y="1447800"/>
            <a:ext cx="5638800" cy="5410200"/>
            <a:chOff x="2016" y="912"/>
            <a:chExt cx="3552" cy="3408"/>
          </a:xfrm>
        </p:grpSpPr>
        <p:sp>
          <p:nvSpPr>
            <p:cNvPr id="5200" name="Text Box 99"/>
            <p:cNvSpPr txBox="1">
              <a:spLocks noChangeArrowheads="1"/>
            </p:cNvSpPr>
            <p:nvPr/>
          </p:nvSpPr>
          <p:spPr bwMode="auto">
            <a:xfrm>
              <a:off x="2544" y="3504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20</a:t>
              </a:r>
            </a:p>
          </p:txBody>
        </p:sp>
        <p:sp>
          <p:nvSpPr>
            <p:cNvPr id="5201" name="Text Box 100"/>
            <p:cNvSpPr txBox="1">
              <a:spLocks noChangeArrowheads="1"/>
            </p:cNvSpPr>
            <p:nvPr/>
          </p:nvSpPr>
          <p:spPr bwMode="auto">
            <a:xfrm>
              <a:off x="2544" y="3120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40</a:t>
              </a:r>
            </a:p>
          </p:txBody>
        </p:sp>
        <p:sp>
          <p:nvSpPr>
            <p:cNvPr id="5202" name="Text Box 101"/>
            <p:cNvSpPr txBox="1">
              <a:spLocks noChangeArrowheads="1"/>
            </p:cNvSpPr>
            <p:nvPr/>
          </p:nvSpPr>
          <p:spPr bwMode="auto">
            <a:xfrm>
              <a:off x="2544" y="2736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60</a:t>
              </a:r>
            </a:p>
          </p:txBody>
        </p:sp>
        <p:sp>
          <p:nvSpPr>
            <p:cNvPr id="5203" name="Text Box 102"/>
            <p:cNvSpPr txBox="1">
              <a:spLocks noChangeArrowheads="1"/>
            </p:cNvSpPr>
            <p:nvPr/>
          </p:nvSpPr>
          <p:spPr bwMode="auto">
            <a:xfrm>
              <a:off x="2544" y="2400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80</a:t>
              </a:r>
            </a:p>
          </p:txBody>
        </p:sp>
        <p:sp>
          <p:nvSpPr>
            <p:cNvPr id="5204" name="Text Box 103"/>
            <p:cNvSpPr txBox="1">
              <a:spLocks noChangeArrowheads="1"/>
            </p:cNvSpPr>
            <p:nvPr/>
          </p:nvSpPr>
          <p:spPr bwMode="auto">
            <a:xfrm>
              <a:off x="2448" y="2016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100</a:t>
              </a:r>
            </a:p>
          </p:txBody>
        </p:sp>
        <p:sp>
          <p:nvSpPr>
            <p:cNvPr id="5205" name="Text Box 104"/>
            <p:cNvSpPr txBox="1">
              <a:spLocks noChangeArrowheads="1"/>
            </p:cNvSpPr>
            <p:nvPr/>
          </p:nvSpPr>
          <p:spPr bwMode="auto">
            <a:xfrm>
              <a:off x="2448" y="1680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120</a:t>
              </a:r>
            </a:p>
          </p:txBody>
        </p:sp>
        <p:sp>
          <p:nvSpPr>
            <p:cNvPr id="5206" name="Text Box 105"/>
            <p:cNvSpPr txBox="1">
              <a:spLocks noChangeArrowheads="1"/>
            </p:cNvSpPr>
            <p:nvPr/>
          </p:nvSpPr>
          <p:spPr bwMode="auto">
            <a:xfrm>
              <a:off x="2448" y="1296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140</a:t>
              </a:r>
            </a:p>
          </p:txBody>
        </p:sp>
        <p:sp>
          <p:nvSpPr>
            <p:cNvPr id="5207" name="Text Box 106"/>
            <p:cNvSpPr txBox="1">
              <a:spLocks noChangeArrowheads="1"/>
            </p:cNvSpPr>
            <p:nvPr/>
          </p:nvSpPr>
          <p:spPr bwMode="auto">
            <a:xfrm>
              <a:off x="2448" y="912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160</a:t>
              </a:r>
            </a:p>
          </p:txBody>
        </p:sp>
        <p:sp>
          <p:nvSpPr>
            <p:cNvPr id="5208" name="Text Box 107"/>
            <p:cNvSpPr txBox="1">
              <a:spLocks noChangeArrowheads="1"/>
            </p:cNvSpPr>
            <p:nvPr/>
          </p:nvSpPr>
          <p:spPr bwMode="auto">
            <a:xfrm>
              <a:off x="3120" y="3936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20</a:t>
              </a:r>
            </a:p>
          </p:txBody>
        </p:sp>
        <p:sp>
          <p:nvSpPr>
            <p:cNvPr id="5209" name="Text Box 108"/>
            <p:cNvSpPr txBox="1">
              <a:spLocks noChangeArrowheads="1"/>
            </p:cNvSpPr>
            <p:nvPr/>
          </p:nvSpPr>
          <p:spPr bwMode="auto">
            <a:xfrm>
              <a:off x="3552" y="3936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40</a:t>
              </a:r>
            </a:p>
          </p:txBody>
        </p:sp>
        <p:sp>
          <p:nvSpPr>
            <p:cNvPr id="5210" name="Text Box 109"/>
            <p:cNvSpPr txBox="1">
              <a:spLocks noChangeArrowheads="1"/>
            </p:cNvSpPr>
            <p:nvPr/>
          </p:nvSpPr>
          <p:spPr bwMode="auto">
            <a:xfrm>
              <a:off x="3936" y="3936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60</a:t>
              </a:r>
            </a:p>
          </p:txBody>
        </p:sp>
        <p:sp>
          <p:nvSpPr>
            <p:cNvPr id="5211" name="Text Box 110"/>
            <p:cNvSpPr txBox="1">
              <a:spLocks noChangeArrowheads="1"/>
            </p:cNvSpPr>
            <p:nvPr/>
          </p:nvSpPr>
          <p:spPr bwMode="auto">
            <a:xfrm>
              <a:off x="4368" y="3936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80</a:t>
              </a:r>
            </a:p>
          </p:txBody>
        </p:sp>
        <p:sp>
          <p:nvSpPr>
            <p:cNvPr id="5212" name="Text Box 111"/>
            <p:cNvSpPr txBox="1">
              <a:spLocks noChangeArrowheads="1"/>
            </p:cNvSpPr>
            <p:nvPr/>
          </p:nvSpPr>
          <p:spPr bwMode="auto">
            <a:xfrm>
              <a:off x="4752" y="3936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100</a:t>
              </a:r>
            </a:p>
          </p:txBody>
        </p:sp>
        <p:sp>
          <p:nvSpPr>
            <p:cNvPr id="5213" name="Text Box 112"/>
            <p:cNvSpPr txBox="1">
              <a:spLocks noChangeArrowheads="1"/>
            </p:cNvSpPr>
            <p:nvPr/>
          </p:nvSpPr>
          <p:spPr bwMode="auto">
            <a:xfrm>
              <a:off x="5184" y="3936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120</a:t>
              </a:r>
            </a:p>
          </p:txBody>
        </p:sp>
        <p:sp>
          <p:nvSpPr>
            <p:cNvPr id="5214" name="Text Box 113"/>
            <p:cNvSpPr txBox="1">
              <a:spLocks noChangeArrowheads="1"/>
            </p:cNvSpPr>
            <p:nvPr/>
          </p:nvSpPr>
          <p:spPr bwMode="auto">
            <a:xfrm>
              <a:off x="2016" y="2112"/>
              <a:ext cx="52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dirty="0" smtClean="0">
                  <a:ea typeface="ＭＳ Ｐゴシック" charset="-128"/>
                </a:rPr>
                <a:t>Guns</a:t>
              </a:r>
              <a:endParaRPr lang="en-US" sz="2400" dirty="0">
                <a:ea typeface="ＭＳ Ｐゴシック" charset="-128"/>
              </a:endParaRPr>
            </a:p>
          </p:txBody>
        </p:sp>
        <p:sp>
          <p:nvSpPr>
            <p:cNvPr id="5215" name="Text Box 114"/>
            <p:cNvSpPr txBox="1">
              <a:spLocks noChangeArrowheads="1"/>
            </p:cNvSpPr>
            <p:nvPr/>
          </p:nvSpPr>
          <p:spPr bwMode="auto">
            <a:xfrm>
              <a:off x="3936" y="4032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ea typeface="ＭＳ Ｐゴシック" charset="-128"/>
                </a:rPr>
                <a:t>Butter</a:t>
              </a:r>
            </a:p>
          </p:txBody>
        </p:sp>
      </p:grp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304800" y="0"/>
          <a:ext cx="27432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Military Weapons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Butter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0" y="5581471"/>
            <a:ext cx="3581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opportunity cost of increasing </a:t>
            </a:r>
            <a:r>
              <a:rPr lang="en-US" sz="2400" b="1" dirty="0" smtClean="0"/>
              <a:t>Butter</a:t>
            </a:r>
            <a:r>
              <a:rPr lang="en-US" sz="2400" dirty="0" smtClean="0"/>
              <a:t> production from 40 – 80?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4191000"/>
            <a:ext cx="32004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Marginal </a:t>
            </a:r>
            <a:r>
              <a:rPr lang="en-US" sz="2000" b="1" u="sng" dirty="0" smtClean="0">
                <a:solidFill>
                  <a:schemeClr val="accent3">
                    <a:lumMod val="50000"/>
                  </a:schemeClr>
                </a:solidFill>
              </a:rPr>
              <a:t>benefit: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the benefit or satisfaction gained from using one more unit of a good or service</a:t>
            </a:r>
            <a:endParaRPr lang="en-US" sz="2000" b="1" u="sng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3124200"/>
            <a:ext cx="32004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Marginal </a:t>
            </a:r>
            <a:r>
              <a:rPr lang="en-US" sz="2000" b="1" u="sng" dirty="0" smtClean="0">
                <a:solidFill>
                  <a:srgbClr val="C00000"/>
                </a:solidFill>
              </a:rPr>
              <a:t>cost:</a:t>
            </a:r>
            <a:r>
              <a:rPr lang="en-US" sz="2000" dirty="0" smtClean="0">
                <a:solidFill>
                  <a:srgbClr val="C00000"/>
                </a:solidFill>
              </a:rPr>
              <a:t> the cost of using one more unit of a good or service </a:t>
            </a:r>
            <a:endParaRPr lang="en-US" sz="2000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6200" y="381000"/>
            <a:ext cx="609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" pitchFamily="18" charset="0"/>
                <a:ea typeface="ＭＳ Ｐゴシック" charset="-128"/>
              </a:rPr>
              <a:t>Production Possibilities Curve — Marginal Analysis</a:t>
            </a:r>
          </a:p>
        </p:txBody>
      </p:sp>
      <p:graphicFrame>
        <p:nvGraphicFramePr>
          <p:cNvPr id="7173" name="Group 5"/>
          <p:cNvGraphicFramePr>
            <a:graphicFrameLocks noGrp="1"/>
          </p:cNvGraphicFramePr>
          <p:nvPr/>
        </p:nvGraphicFramePr>
        <p:xfrm>
          <a:off x="4495800" y="1600200"/>
          <a:ext cx="4038600" cy="4648200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5188" name="Line 70"/>
          <p:cNvSpPr>
            <a:spLocks noChangeShapeType="1"/>
          </p:cNvSpPr>
          <p:nvPr/>
        </p:nvSpPr>
        <p:spPr bwMode="auto">
          <a:xfrm>
            <a:off x="4495800" y="1600200"/>
            <a:ext cx="0" cy="4648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9" name="Line 71"/>
          <p:cNvSpPr>
            <a:spLocks noChangeShapeType="1"/>
          </p:cNvSpPr>
          <p:nvPr/>
        </p:nvSpPr>
        <p:spPr bwMode="auto">
          <a:xfrm>
            <a:off x="4495800" y="6248400"/>
            <a:ext cx="4038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419600" y="1295400"/>
            <a:ext cx="457200" cy="381000"/>
            <a:chOff x="2784" y="816"/>
            <a:chExt cx="288" cy="240"/>
          </a:xfrm>
        </p:grpSpPr>
        <p:sp>
          <p:nvSpPr>
            <p:cNvPr id="5231" name="Oval 73"/>
            <p:cNvSpPr>
              <a:spLocks noChangeArrowheads="1"/>
            </p:cNvSpPr>
            <p:nvPr/>
          </p:nvSpPr>
          <p:spPr bwMode="auto">
            <a:xfrm>
              <a:off x="2784" y="960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" name="Text Box 74"/>
            <p:cNvSpPr txBox="1">
              <a:spLocks noChangeArrowheads="1"/>
            </p:cNvSpPr>
            <p:nvPr/>
          </p:nvSpPr>
          <p:spPr bwMode="auto">
            <a:xfrm>
              <a:off x="2832" y="81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ea typeface="ＭＳ Ｐゴシック" charset="-128"/>
                </a:rPr>
                <a:t>A</a:t>
              </a:r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5791200" y="1873250"/>
            <a:ext cx="457200" cy="412750"/>
            <a:chOff x="3648" y="1180"/>
            <a:chExt cx="288" cy="260"/>
          </a:xfrm>
        </p:grpSpPr>
        <p:sp>
          <p:nvSpPr>
            <p:cNvPr id="5229" name="Oval 76"/>
            <p:cNvSpPr>
              <a:spLocks noChangeArrowheads="1"/>
            </p:cNvSpPr>
            <p:nvPr/>
          </p:nvSpPr>
          <p:spPr bwMode="auto">
            <a:xfrm>
              <a:off x="3648" y="1344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" name="Text Box 77"/>
            <p:cNvSpPr txBox="1">
              <a:spLocks noChangeArrowheads="1"/>
            </p:cNvSpPr>
            <p:nvPr/>
          </p:nvSpPr>
          <p:spPr bwMode="auto">
            <a:xfrm>
              <a:off x="3696" y="118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ea typeface="ＭＳ Ｐゴシック" charset="-128"/>
                </a:rPr>
                <a:t>B</a:t>
              </a:r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7086600" y="3625850"/>
            <a:ext cx="457200" cy="412750"/>
            <a:chOff x="4464" y="2284"/>
            <a:chExt cx="288" cy="260"/>
          </a:xfrm>
        </p:grpSpPr>
        <p:sp>
          <p:nvSpPr>
            <p:cNvPr id="5227" name="Oval 79"/>
            <p:cNvSpPr>
              <a:spLocks noChangeArrowheads="1"/>
            </p:cNvSpPr>
            <p:nvPr/>
          </p:nvSpPr>
          <p:spPr bwMode="auto">
            <a:xfrm>
              <a:off x="4464" y="2448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" name="Text Box 80"/>
            <p:cNvSpPr txBox="1">
              <a:spLocks noChangeArrowheads="1"/>
            </p:cNvSpPr>
            <p:nvPr/>
          </p:nvSpPr>
          <p:spPr bwMode="auto">
            <a:xfrm>
              <a:off x="4512" y="228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ea typeface="ＭＳ Ｐゴシック" charset="-128"/>
                </a:rPr>
                <a:t>C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7772400" y="5835650"/>
            <a:ext cx="457200" cy="412750"/>
            <a:chOff x="4896" y="3676"/>
            <a:chExt cx="288" cy="260"/>
          </a:xfrm>
        </p:grpSpPr>
        <p:sp>
          <p:nvSpPr>
            <p:cNvPr id="5225" name="Oval 82"/>
            <p:cNvSpPr>
              <a:spLocks noChangeArrowheads="1"/>
            </p:cNvSpPr>
            <p:nvPr/>
          </p:nvSpPr>
          <p:spPr bwMode="auto">
            <a:xfrm>
              <a:off x="4896" y="3840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" name="Text Box 83"/>
            <p:cNvSpPr txBox="1">
              <a:spLocks noChangeArrowheads="1"/>
            </p:cNvSpPr>
            <p:nvPr/>
          </p:nvSpPr>
          <p:spPr bwMode="auto">
            <a:xfrm>
              <a:off x="4944" y="36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ea typeface="ＭＳ Ｐゴシック" charset="-128"/>
                </a:rPr>
                <a:t>D</a:t>
              </a:r>
            </a:p>
          </p:txBody>
        </p:sp>
      </p:grp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4495800" y="1600200"/>
            <a:ext cx="3962400" cy="4648200"/>
            <a:chOff x="2832" y="1008"/>
            <a:chExt cx="2496" cy="2928"/>
          </a:xfrm>
        </p:grpSpPr>
        <p:sp>
          <p:nvSpPr>
            <p:cNvPr id="5223" name="Freeform 85"/>
            <p:cNvSpPr>
              <a:spLocks/>
            </p:cNvSpPr>
            <p:nvPr/>
          </p:nvSpPr>
          <p:spPr bwMode="auto">
            <a:xfrm>
              <a:off x="2832" y="1008"/>
              <a:ext cx="2112" cy="2928"/>
            </a:xfrm>
            <a:custGeom>
              <a:avLst/>
              <a:gdLst>
                <a:gd name="T0" fmla="*/ 0 w 2112"/>
                <a:gd name="T1" fmla="*/ 0 h 2928"/>
                <a:gd name="T2" fmla="*/ 864 w 2112"/>
                <a:gd name="T3" fmla="*/ 384 h 2928"/>
                <a:gd name="T4" fmla="*/ 1680 w 2112"/>
                <a:gd name="T5" fmla="*/ 1488 h 2928"/>
                <a:gd name="T6" fmla="*/ 2112 w 2112"/>
                <a:gd name="T7" fmla="*/ 2928 h 29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2"/>
                <a:gd name="T13" fmla="*/ 0 h 2928"/>
                <a:gd name="T14" fmla="*/ 2112 w 2112"/>
                <a:gd name="T15" fmla="*/ 2928 h 29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2" h="2928">
                  <a:moveTo>
                    <a:pt x="0" y="0"/>
                  </a:moveTo>
                  <a:cubicBezTo>
                    <a:pt x="292" y="68"/>
                    <a:pt x="584" y="136"/>
                    <a:pt x="864" y="384"/>
                  </a:cubicBezTo>
                  <a:cubicBezTo>
                    <a:pt x="1144" y="632"/>
                    <a:pt x="1472" y="1064"/>
                    <a:pt x="1680" y="1488"/>
                  </a:cubicBezTo>
                  <a:cubicBezTo>
                    <a:pt x="1888" y="1912"/>
                    <a:pt x="2000" y="2420"/>
                    <a:pt x="2112" y="2928"/>
                  </a:cubicBezTo>
                </a:path>
              </a:pathLst>
            </a:custGeom>
            <a:noFill/>
            <a:ln w="635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" name="Text Box 86"/>
            <p:cNvSpPr txBox="1">
              <a:spLocks noChangeArrowheads="1"/>
            </p:cNvSpPr>
            <p:nvPr/>
          </p:nvSpPr>
          <p:spPr bwMode="auto">
            <a:xfrm>
              <a:off x="4800" y="331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ea typeface="ＭＳ Ｐゴシック" charset="-128"/>
                </a:rPr>
                <a:t>PPC</a:t>
              </a:r>
              <a:endParaRPr lang="en-US" sz="2400">
                <a:ea typeface="ＭＳ Ｐゴシック" charset="-128"/>
              </a:endParaRPr>
            </a:p>
          </p:txBody>
        </p:sp>
      </p:grpSp>
      <p:grpSp>
        <p:nvGrpSpPr>
          <p:cNvPr id="7" name="Group 87"/>
          <p:cNvGrpSpPr>
            <a:grpSpLocks/>
          </p:cNvGrpSpPr>
          <p:nvPr/>
        </p:nvGrpSpPr>
        <p:grpSpPr bwMode="auto">
          <a:xfrm>
            <a:off x="5105400" y="3581400"/>
            <a:ext cx="1524000" cy="688975"/>
            <a:chOff x="3216" y="2256"/>
            <a:chExt cx="960" cy="434"/>
          </a:xfrm>
        </p:grpSpPr>
        <p:sp>
          <p:nvSpPr>
            <p:cNvPr id="5219" name="Oval 88"/>
            <p:cNvSpPr>
              <a:spLocks noChangeArrowheads="1"/>
            </p:cNvSpPr>
            <p:nvPr/>
          </p:nvSpPr>
          <p:spPr bwMode="auto">
            <a:xfrm>
              <a:off x="3648" y="2420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89"/>
            <p:cNvGrpSpPr>
              <a:grpSpLocks/>
            </p:cNvGrpSpPr>
            <p:nvPr/>
          </p:nvGrpSpPr>
          <p:grpSpPr bwMode="auto">
            <a:xfrm>
              <a:off x="3216" y="2256"/>
              <a:ext cx="960" cy="434"/>
              <a:chOff x="3216" y="2256"/>
              <a:chExt cx="960" cy="434"/>
            </a:xfrm>
          </p:grpSpPr>
          <p:sp>
            <p:nvSpPr>
              <p:cNvPr id="5221" name="Text Box 90"/>
              <p:cNvSpPr txBox="1">
                <a:spLocks noChangeArrowheads="1"/>
              </p:cNvSpPr>
              <p:nvPr/>
            </p:nvSpPr>
            <p:spPr bwMode="auto">
              <a:xfrm>
                <a:off x="3696" y="225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 b="1">
                    <a:ea typeface="ＭＳ Ｐゴシック" charset="-128"/>
                  </a:rPr>
                  <a:t>U</a:t>
                </a:r>
              </a:p>
            </p:txBody>
          </p:sp>
          <p:sp>
            <p:nvSpPr>
              <p:cNvPr id="5222" name="Text Box 91"/>
              <p:cNvSpPr txBox="1">
                <a:spLocks noChangeArrowheads="1"/>
              </p:cNvSpPr>
              <p:nvPr/>
            </p:nvSpPr>
            <p:spPr bwMode="auto">
              <a:xfrm>
                <a:off x="3216" y="2496"/>
                <a:ext cx="96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 b="1">
                    <a:ea typeface="ＭＳ Ｐゴシック" charset="-128"/>
                  </a:rPr>
                  <a:t>Underutilization</a:t>
                </a:r>
              </a:p>
            </p:txBody>
          </p:sp>
        </p:grpSp>
      </p:grpSp>
      <p:grpSp>
        <p:nvGrpSpPr>
          <p:cNvPr id="9" name="Group 92"/>
          <p:cNvGrpSpPr>
            <a:grpSpLocks/>
          </p:cNvGrpSpPr>
          <p:nvPr/>
        </p:nvGrpSpPr>
        <p:grpSpPr bwMode="auto">
          <a:xfrm>
            <a:off x="7162800" y="1828800"/>
            <a:ext cx="1295400" cy="974725"/>
            <a:chOff x="4512" y="1152"/>
            <a:chExt cx="816" cy="614"/>
          </a:xfrm>
        </p:grpSpPr>
        <p:sp>
          <p:nvSpPr>
            <p:cNvPr id="5216" name="Text Box 93"/>
            <p:cNvSpPr txBox="1">
              <a:spLocks noChangeArrowheads="1"/>
            </p:cNvSpPr>
            <p:nvPr/>
          </p:nvSpPr>
          <p:spPr bwMode="auto">
            <a:xfrm>
              <a:off x="4560" y="115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ea typeface="ＭＳ Ｐゴシック" charset="-128"/>
                </a:rPr>
                <a:t>Z</a:t>
              </a:r>
            </a:p>
          </p:txBody>
        </p:sp>
        <p:sp>
          <p:nvSpPr>
            <p:cNvPr id="5217" name="Oval 94"/>
            <p:cNvSpPr>
              <a:spLocks noChangeArrowheads="1"/>
            </p:cNvSpPr>
            <p:nvPr/>
          </p:nvSpPr>
          <p:spPr bwMode="auto">
            <a:xfrm>
              <a:off x="4512" y="1344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8" name="Text Box 95"/>
            <p:cNvSpPr txBox="1">
              <a:spLocks noChangeArrowheads="1"/>
            </p:cNvSpPr>
            <p:nvPr/>
          </p:nvSpPr>
          <p:spPr bwMode="auto">
            <a:xfrm>
              <a:off x="4512" y="1440"/>
              <a:ext cx="81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Unattainable point</a:t>
              </a:r>
            </a:p>
          </p:txBody>
        </p:sp>
      </p:grpSp>
      <p:sp>
        <p:nvSpPr>
          <p:cNvPr id="5197" name="Text Box 96"/>
          <p:cNvSpPr txBox="1">
            <a:spLocks noChangeArrowheads="1"/>
          </p:cNvSpPr>
          <p:nvPr/>
        </p:nvSpPr>
        <p:spPr bwMode="auto">
          <a:xfrm>
            <a:off x="228600" y="1752600"/>
            <a:ext cx="35052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u="sng">
                <a:ea typeface="ＭＳ Ｐゴシック" charset="-128"/>
              </a:rPr>
              <a:t>Production Possibilities Curve</a:t>
            </a:r>
            <a:endParaRPr lang="en-US" sz="1600">
              <a:ea typeface="ＭＳ Ｐゴシック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600">
                <a:ea typeface="ＭＳ Ｐゴシック" charset="-128"/>
              </a:rPr>
              <a:t>A curve that shows the maximum combinations of two outputs that an economy can produce, given available LLC.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228600" y="3733800"/>
            <a:ext cx="32766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u="sng">
                <a:ea typeface="ＭＳ Ｐゴシック" charset="-128"/>
              </a:rPr>
              <a:t> Assumptions about the PPC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600">
                <a:ea typeface="ＭＳ Ｐゴシック" charset="-128"/>
              </a:rPr>
              <a:t> Fixed Resources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600">
                <a:ea typeface="ＭＳ Ｐゴシック" charset="-128"/>
              </a:rPr>
              <a:t> Fully Employed Resources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600">
                <a:ea typeface="ＭＳ Ｐゴシック" charset="-128"/>
              </a:rPr>
              <a:t> Technology Unchanged</a:t>
            </a:r>
          </a:p>
        </p:txBody>
      </p:sp>
      <p:grpSp>
        <p:nvGrpSpPr>
          <p:cNvPr id="10" name="Group 98"/>
          <p:cNvGrpSpPr>
            <a:grpSpLocks/>
          </p:cNvGrpSpPr>
          <p:nvPr/>
        </p:nvGrpSpPr>
        <p:grpSpPr bwMode="auto">
          <a:xfrm>
            <a:off x="3048000" y="1447800"/>
            <a:ext cx="5791200" cy="5410200"/>
            <a:chOff x="1920" y="912"/>
            <a:chExt cx="3648" cy="3408"/>
          </a:xfrm>
        </p:grpSpPr>
        <p:sp>
          <p:nvSpPr>
            <p:cNvPr id="5200" name="Text Box 99"/>
            <p:cNvSpPr txBox="1">
              <a:spLocks noChangeArrowheads="1"/>
            </p:cNvSpPr>
            <p:nvPr/>
          </p:nvSpPr>
          <p:spPr bwMode="auto">
            <a:xfrm>
              <a:off x="2544" y="3504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20</a:t>
              </a:r>
            </a:p>
          </p:txBody>
        </p:sp>
        <p:sp>
          <p:nvSpPr>
            <p:cNvPr id="5201" name="Text Box 100"/>
            <p:cNvSpPr txBox="1">
              <a:spLocks noChangeArrowheads="1"/>
            </p:cNvSpPr>
            <p:nvPr/>
          </p:nvSpPr>
          <p:spPr bwMode="auto">
            <a:xfrm>
              <a:off x="2544" y="3120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40</a:t>
              </a:r>
            </a:p>
          </p:txBody>
        </p:sp>
        <p:sp>
          <p:nvSpPr>
            <p:cNvPr id="5202" name="Text Box 101"/>
            <p:cNvSpPr txBox="1">
              <a:spLocks noChangeArrowheads="1"/>
            </p:cNvSpPr>
            <p:nvPr/>
          </p:nvSpPr>
          <p:spPr bwMode="auto">
            <a:xfrm>
              <a:off x="2544" y="2736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60</a:t>
              </a:r>
            </a:p>
          </p:txBody>
        </p:sp>
        <p:sp>
          <p:nvSpPr>
            <p:cNvPr id="5203" name="Text Box 102"/>
            <p:cNvSpPr txBox="1">
              <a:spLocks noChangeArrowheads="1"/>
            </p:cNvSpPr>
            <p:nvPr/>
          </p:nvSpPr>
          <p:spPr bwMode="auto">
            <a:xfrm>
              <a:off x="2544" y="2400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80</a:t>
              </a:r>
            </a:p>
          </p:txBody>
        </p:sp>
        <p:sp>
          <p:nvSpPr>
            <p:cNvPr id="5204" name="Text Box 103"/>
            <p:cNvSpPr txBox="1">
              <a:spLocks noChangeArrowheads="1"/>
            </p:cNvSpPr>
            <p:nvPr/>
          </p:nvSpPr>
          <p:spPr bwMode="auto">
            <a:xfrm>
              <a:off x="2448" y="2016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100</a:t>
              </a:r>
            </a:p>
          </p:txBody>
        </p:sp>
        <p:sp>
          <p:nvSpPr>
            <p:cNvPr id="5205" name="Text Box 104"/>
            <p:cNvSpPr txBox="1">
              <a:spLocks noChangeArrowheads="1"/>
            </p:cNvSpPr>
            <p:nvPr/>
          </p:nvSpPr>
          <p:spPr bwMode="auto">
            <a:xfrm>
              <a:off x="2448" y="1680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120</a:t>
              </a:r>
            </a:p>
          </p:txBody>
        </p:sp>
        <p:sp>
          <p:nvSpPr>
            <p:cNvPr id="5206" name="Text Box 105"/>
            <p:cNvSpPr txBox="1">
              <a:spLocks noChangeArrowheads="1"/>
            </p:cNvSpPr>
            <p:nvPr/>
          </p:nvSpPr>
          <p:spPr bwMode="auto">
            <a:xfrm>
              <a:off x="2448" y="1296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140</a:t>
              </a:r>
            </a:p>
          </p:txBody>
        </p:sp>
        <p:sp>
          <p:nvSpPr>
            <p:cNvPr id="5207" name="Text Box 106"/>
            <p:cNvSpPr txBox="1">
              <a:spLocks noChangeArrowheads="1"/>
            </p:cNvSpPr>
            <p:nvPr/>
          </p:nvSpPr>
          <p:spPr bwMode="auto">
            <a:xfrm>
              <a:off x="2448" y="912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160</a:t>
              </a:r>
            </a:p>
          </p:txBody>
        </p:sp>
        <p:sp>
          <p:nvSpPr>
            <p:cNvPr id="5208" name="Text Box 107"/>
            <p:cNvSpPr txBox="1">
              <a:spLocks noChangeArrowheads="1"/>
            </p:cNvSpPr>
            <p:nvPr/>
          </p:nvSpPr>
          <p:spPr bwMode="auto">
            <a:xfrm>
              <a:off x="3120" y="3936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20</a:t>
              </a:r>
            </a:p>
          </p:txBody>
        </p:sp>
        <p:sp>
          <p:nvSpPr>
            <p:cNvPr id="5209" name="Text Box 108"/>
            <p:cNvSpPr txBox="1">
              <a:spLocks noChangeArrowheads="1"/>
            </p:cNvSpPr>
            <p:nvPr/>
          </p:nvSpPr>
          <p:spPr bwMode="auto">
            <a:xfrm>
              <a:off x="3552" y="3936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40</a:t>
              </a:r>
            </a:p>
          </p:txBody>
        </p:sp>
        <p:sp>
          <p:nvSpPr>
            <p:cNvPr id="5210" name="Text Box 109"/>
            <p:cNvSpPr txBox="1">
              <a:spLocks noChangeArrowheads="1"/>
            </p:cNvSpPr>
            <p:nvPr/>
          </p:nvSpPr>
          <p:spPr bwMode="auto">
            <a:xfrm>
              <a:off x="3936" y="3936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60</a:t>
              </a:r>
            </a:p>
          </p:txBody>
        </p:sp>
        <p:sp>
          <p:nvSpPr>
            <p:cNvPr id="5211" name="Text Box 110"/>
            <p:cNvSpPr txBox="1">
              <a:spLocks noChangeArrowheads="1"/>
            </p:cNvSpPr>
            <p:nvPr/>
          </p:nvSpPr>
          <p:spPr bwMode="auto">
            <a:xfrm>
              <a:off x="4368" y="3936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80</a:t>
              </a:r>
            </a:p>
          </p:txBody>
        </p:sp>
        <p:sp>
          <p:nvSpPr>
            <p:cNvPr id="5212" name="Text Box 111"/>
            <p:cNvSpPr txBox="1">
              <a:spLocks noChangeArrowheads="1"/>
            </p:cNvSpPr>
            <p:nvPr/>
          </p:nvSpPr>
          <p:spPr bwMode="auto">
            <a:xfrm>
              <a:off x="4752" y="3936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100</a:t>
              </a:r>
            </a:p>
          </p:txBody>
        </p:sp>
        <p:sp>
          <p:nvSpPr>
            <p:cNvPr id="5213" name="Text Box 112"/>
            <p:cNvSpPr txBox="1">
              <a:spLocks noChangeArrowheads="1"/>
            </p:cNvSpPr>
            <p:nvPr/>
          </p:nvSpPr>
          <p:spPr bwMode="auto">
            <a:xfrm>
              <a:off x="5184" y="3936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120</a:t>
              </a:r>
            </a:p>
          </p:txBody>
        </p:sp>
        <p:sp>
          <p:nvSpPr>
            <p:cNvPr id="5214" name="Text Box 113"/>
            <p:cNvSpPr txBox="1">
              <a:spLocks noChangeArrowheads="1"/>
            </p:cNvSpPr>
            <p:nvPr/>
          </p:nvSpPr>
          <p:spPr bwMode="auto">
            <a:xfrm>
              <a:off x="1920" y="2112"/>
              <a:ext cx="7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dirty="0" smtClean="0">
                  <a:ea typeface="ＭＳ Ｐゴシック" charset="-128"/>
                </a:rPr>
                <a:t>Military</a:t>
              </a:r>
              <a:endParaRPr lang="en-US" sz="2400" dirty="0">
                <a:ea typeface="ＭＳ Ｐゴシック" charset="-128"/>
              </a:endParaRPr>
            </a:p>
          </p:txBody>
        </p:sp>
        <p:sp>
          <p:nvSpPr>
            <p:cNvPr id="5215" name="Text Box 114"/>
            <p:cNvSpPr txBox="1">
              <a:spLocks noChangeArrowheads="1"/>
            </p:cNvSpPr>
            <p:nvPr/>
          </p:nvSpPr>
          <p:spPr bwMode="auto">
            <a:xfrm>
              <a:off x="3936" y="4032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ea typeface="ＭＳ Ｐゴシック" charset="-128"/>
                </a:rPr>
                <a:t>Butter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800" dirty="0" smtClean="0"/>
              <a:t> Increasing opportunity cost </a:t>
            </a:r>
          </a:p>
          <a:p>
            <a:pPr algn="ctr">
              <a:buFontTx/>
              <a:buNone/>
            </a:pPr>
            <a:r>
              <a:rPr lang="en-US" sz="4800" dirty="0" smtClean="0"/>
              <a:t>per unit of good B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solidFill>
            <a:schemeClr val="accent1"/>
          </a:solidFill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5334000" y="2286000"/>
            <a:ext cx="0" cy="3124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5334000" y="54102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5867400" y="5562600"/>
            <a:ext cx="1814513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Good A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 rot="-5400000">
            <a:off x="4094956" y="3829844"/>
            <a:ext cx="1814513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Good B</a:t>
            </a:r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5410200" y="2514600"/>
            <a:ext cx="2133600" cy="2819400"/>
          </a:xfrm>
          <a:custGeom>
            <a:avLst/>
            <a:gdLst>
              <a:gd name="T0" fmla="*/ 0 w 1344"/>
              <a:gd name="T1" fmla="*/ 0 h 1776"/>
              <a:gd name="T2" fmla="*/ 432 w 1344"/>
              <a:gd name="T3" fmla="*/ 288 h 1776"/>
              <a:gd name="T4" fmla="*/ 1104 w 1344"/>
              <a:gd name="T5" fmla="*/ 1152 h 1776"/>
              <a:gd name="T6" fmla="*/ 1344 w 1344"/>
              <a:gd name="T7" fmla="*/ 1776 h 1776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776"/>
              <a:gd name="T14" fmla="*/ 1344 w 1344"/>
              <a:gd name="T15" fmla="*/ 1776 h 1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776">
                <a:moveTo>
                  <a:pt x="0" y="0"/>
                </a:moveTo>
                <a:cubicBezTo>
                  <a:pt x="124" y="48"/>
                  <a:pt x="248" y="96"/>
                  <a:pt x="432" y="288"/>
                </a:cubicBezTo>
                <a:cubicBezTo>
                  <a:pt x="616" y="480"/>
                  <a:pt x="952" y="904"/>
                  <a:pt x="1104" y="1152"/>
                </a:cubicBezTo>
                <a:cubicBezTo>
                  <a:pt x="1256" y="1400"/>
                  <a:pt x="1304" y="1672"/>
                  <a:pt x="1344" y="1776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5486400" y="2514600"/>
            <a:ext cx="2286000" cy="281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240"/>
              </a:cxn>
              <a:cxn ang="0">
                <a:pos x="1200" y="960"/>
              </a:cxn>
              <a:cxn ang="0">
                <a:pos x="1440" y="1776"/>
              </a:cxn>
            </a:cxnLst>
            <a:rect l="0" t="0" r="r" b="b"/>
            <a:pathLst>
              <a:path w="1440" h="1776">
                <a:moveTo>
                  <a:pt x="0" y="0"/>
                </a:moveTo>
                <a:cubicBezTo>
                  <a:pt x="164" y="40"/>
                  <a:pt x="328" y="80"/>
                  <a:pt x="528" y="240"/>
                </a:cubicBezTo>
                <a:cubicBezTo>
                  <a:pt x="728" y="400"/>
                  <a:pt x="1048" y="704"/>
                  <a:pt x="1200" y="960"/>
                </a:cubicBezTo>
                <a:cubicBezTo>
                  <a:pt x="1352" y="1216"/>
                  <a:pt x="1400" y="1640"/>
                  <a:pt x="1440" y="177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800" smtClean="0"/>
              <a:t> Constant opportunity cost </a:t>
            </a:r>
          </a:p>
          <a:p>
            <a:pPr algn="ctr">
              <a:buFontTx/>
              <a:buNone/>
            </a:pPr>
            <a:r>
              <a:rPr lang="en-US" sz="4800" smtClean="0"/>
              <a:t>per unit of good B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2"/>
          </p:nvPr>
        </p:nvSpPr>
        <p:spPr>
          <a:solidFill>
            <a:schemeClr val="accent1"/>
          </a:solidFill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5334000" y="2286000"/>
            <a:ext cx="0" cy="3124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5334000" y="54102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5867400" y="5562600"/>
            <a:ext cx="1814513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Good A</a:t>
            </a: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 rot="-5400000">
            <a:off x="4094956" y="3829844"/>
            <a:ext cx="1814513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Good B</a:t>
            </a:r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5486400" y="2895600"/>
            <a:ext cx="2286000" cy="2362200"/>
          </a:xfrm>
          <a:custGeom>
            <a:avLst/>
            <a:gdLst>
              <a:gd name="T0" fmla="*/ 0 w 1440"/>
              <a:gd name="T1" fmla="*/ 0 h 1488"/>
              <a:gd name="T2" fmla="*/ 528 w 1440"/>
              <a:gd name="T3" fmla="*/ 192 h 1488"/>
              <a:gd name="T4" fmla="*/ 1152 w 1440"/>
              <a:gd name="T5" fmla="*/ 864 h 1488"/>
              <a:gd name="T6" fmla="*/ 1440 w 1440"/>
              <a:gd name="T7" fmla="*/ 1488 h 1488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1488"/>
              <a:gd name="T14" fmla="*/ 1440 w 1440"/>
              <a:gd name="T15" fmla="*/ 1488 h 1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1488">
                <a:moveTo>
                  <a:pt x="0" y="0"/>
                </a:moveTo>
                <a:cubicBezTo>
                  <a:pt x="168" y="24"/>
                  <a:pt x="336" y="48"/>
                  <a:pt x="528" y="192"/>
                </a:cubicBezTo>
                <a:cubicBezTo>
                  <a:pt x="720" y="336"/>
                  <a:pt x="1000" y="648"/>
                  <a:pt x="1152" y="864"/>
                </a:cubicBezTo>
                <a:cubicBezTo>
                  <a:pt x="1304" y="1080"/>
                  <a:pt x="1372" y="1284"/>
                  <a:pt x="1440" y="1488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 flipV="1">
            <a:off x="5410200" y="2438400"/>
            <a:ext cx="2514600" cy="2895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3" name="Group 5"/>
          <p:cNvGraphicFramePr>
            <a:graphicFrameLocks noGrp="1"/>
          </p:cNvGraphicFramePr>
          <p:nvPr/>
        </p:nvGraphicFramePr>
        <p:xfrm>
          <a:off x="4495800" y="1600200"/>
          <a:ext cx="4038600" cy="4648200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5188" name="Line 70"/>
          <p:cNvSpPr>
            <a:spLocks noChangeShapeType="1"/>
          </p:cNvSpPr>
          <p:nvPr/>
        </p:nvSpPr>
        <p:spPr bwMode="auto">
          <a:xfrm>
            <a:off x="4495800" y="1600200"/>
            <a:ext cx="0" cy="4648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9" name="Line 71"/>
          <p:cNvSpPr>
            <a:spLocks noChangeShapeType="1"/>
          </p:cNvSpPr>
          <p:nvPr/>
        </p:nvSpPr>
        <p:spPr bwMode="auto">
          <a:xfrm>
            <a:off x="4495800" y="6248400"/>
            <a:ext cx="4038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419600" y="1295400"/>
            <a:ext cx="457200" cy="381000"/>
            <a:chOff x="2784" y="816"/>
            <a:chExt cx="288" cy="240"/>
          </a:xfrm>
        </p:grpSpPr>
        <p:sp>
          <p:nvSpPr>
            <p:cNvPr id="5231" name="Oval 73"/>
            <p:cNvSpPr>
              <a:spLocks noChangeArrowheads="1"/>
            </p:cNvSpPr>
            <p:nvPr/>
          </p:nvSpPr>
          <p:spPr bwMode="auto">
            <a:xfrm>
              <a:off x="2784" y="960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" name="Text Box 74"/>
            <p:cNvSpPr txBox="1">
              <a:spLocks noChangeArrowheads="1"/>
            </p:cNvSpPr>
            <p:nvPr/>
          </p:nvSpPr>
          <p:spPr bwMode="auto">
            <a:xfrm>
              <a:off x="2832" y="81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ea typeface="ＭＳ Ｐゴシック" charset="-128"/>
                </a:rPr>
                <a:t>A</a:t>
              </a:r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5791200" y="1873250"/>
            <a:ext cx="457200" cy="412750"/>
            <a:chOff x="3648" y="1180"/>
            <a:chExt cx="288" cy="260"/>
          </a:xfrm>
        </p:grpSpPr>
        <p:sp>
          <p:nvSpPr>
            <p:cNvPr id="5229" name="Oval 76"/>
            <p:cNvSpPr>
              <a:spLocks noChangeArrowheads="1"/>
            </p:cNvSpPr>
            <p:nvPr/>
          </p:nvSpPr>
          <p:spPr bwMode="auto">
            <a:xfrm>
              <a:off x="3648" y="1344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" name="Text Box 77"/>
            <p:cNvSpPr txBox="1">
              <a:spLocks noChangeArrowheads="1"/>
            </p:cNvSpPr>
            <p:nvPr/>
          </p:nvSpPr>
          <p:spPr bwMode="auto">
            <a:xfrm>
              <a:off x="3696" y="118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ea typeface="ＭＳ Ｐゴシック" charset="-128"/>
                </a:rPr>
                <a:t>B</a:t>
              </a:r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7086600" y="3625850"/>
            <a:ext cx="457200" cy="412750"/>
            <a:chOff x="4464" y="2284"/>
            <a:chExt cx="288" cy="260"/>
          </a:xfrm>
        </p:grpSpPr>
        <p:sp>
          <p:nvSpPr>
            <p:cNvPr id="5227" name="Oval 79"/>
            <p:cNvSpPr>
              <a:spLocks noChangeArrowheads="1"/>
            </p:cNvSpPr>
            <p:nvPr/>
          </p:nvSpPr>
          <p:spPr bwMode="auto">
            <a:xfrm>
              <a:off x="4464" y="2448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" name="Text Box 80"/>
            <p:cNvSpPr txBox="1">
              <a:spLocks noChangeArrowheads="1"/>
            </p:cNvSpPr>
            <p:nvPr/>
          </p:nvSpPr>
          <p:spPr bwMode="auto">
            <a:xfrm>
              <a:off x="4512" y="228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ea typeface="ＭＳ Ｐゴシック" charset="-128"/>
                </a:rPr>
                <a:t>C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7772400" y="5835650"/>
            <a:ext cx="457200" cy="412750"/>
            <a:chOff x="4896" y="3676"/>
            <a:chExt cx="288" cy="260"/>
          </a:xfrm>
        </p:grpSpPr>
        <p:sp>
          <p:nvSpPr>
            <p:cNvPr id="5225" name="Oval 82"/>
            <p:cNvSpPr>
              <a:spLocks noChangeArrowheads="1"/>
            </p:cNvSpPr>
            <p:nvPr/>
          </p:nvSpPr>
          <p:spPr bwMode="auto">
            <a:xfrm>
              <a:off x="4896" y="3840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" name="Text Box 83"/>
            <p:cNvSpPr txBox="1">
              <a:spLocks noChangeArrowheads="1"/>
            </p:cNvSpPr>
            <p:nvPr/>
          </p:nvSpPr>
          <p:spPr bwMode="auto">
            <a:xfrm>
              <a:off x="4944" y="36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ea typeface="ＭＳ Ｐゴシック" charset="-128"/>
                </a:rPr>
                <a:t>D</a:t>
              </a:r>
            </a:p>
          </p:txBody>
        </p:sp>
      </p:grp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4495800" y="1600200"/>
            <a:ext cx="3962400" cy="4648200"/>
            <a:chOff x="2832" y="1008"/>
            <a:chExt cx="2496" cy="2928"/>
          </a:xfrm>
        </p:grpSpPr>
        <p:sp>
          <p:nvSpPr>
            <p:cNvPr id="5223" name="Freeform 85"/>
            <p:cNvSpPr>
              <a:spLocks/>
            </p:cNvSpPr>
            <p:nvPr/>
          </p:nvSpPr>
          <p:spPr bwMode="auto">
            <a:xfrm>
              <a:off x="2832" y="1008"/>
              <a:ext cx="2112" cy="2928"/>
            </a:xfrm>
            <a:custGeom>
              <a:avLst/>
              <a:gdLst>
                <a:gd name="T0" fmla="*/ 0 w 2112"/>
                <a:gd name="T1" fmla="*/ 0 h 2928"/>
                <a:gd name="T2" fmla="*/ 864 w 2112"/>
                <a:gd name="T3" fmla="*/ 384 h 2928"/>
                <a:gd name="T4" fmla="*/ 1680 w 2112"/>
                <a:gd name="T5" fmla="*/ 1488 h 2928"/>
                <a:gd name="T6" fmla="*/ 2112 w 2112"/>
                <a:gd name="T7" fmla="*/ 2928 h 29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2"/>
                <a:gd name="T13" fmla="*/ 0 h 2928"/>
                <a:gd name="T14" fmla="*/ 2112 w 2112"/>
                <a:gd name="T15" fmla="*/ 2928 h 29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2" h="2928">
                  <a:moveTo>
                    <a:pt x="0" y="0"/>
                  </a:moveTo>
                  <a:cubicBezTo>
                    <a:pt x="292" y="68"/>
                    <a:pt x="584" y="136"/>
                    <a:pt x="864" y="384"/>
                  </a:cubicBezTo>
                  <a:cubicBezTo>
                    <a:pt x="1144" y="632"/>
                    <a:pt x="1472" y="1064"/>
                    <a:pt x="1680" y="1488"/>
                  </a:cubicBezTo>
                  <a:cubicBezTo>
                    <a:pt x="1888" y="1912"/>
                    <a:pt x="2000" y="2420"/>
                    <a:pt x="2112" y="2928"/>
                  </a:cubicBezTo>
                </a:path>
              </a:pathLst>
            </a:custGeom>
            <a:noFill/>
            <a:ln w="635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" name="Text Box 86"/>
            <p:cNvSpPr txBox="1">
              <a:spLocks noChangeArrowheads="1"/>
            </p:cNvSpPr>
            <p:nvPr/>
          </p:nvSpPr>
          <p:spPr bwMode="auto">
            <a:xfrm>
              <a:off x="4800" y="331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ea typeface="ＭＳ Ｐゴシック" charset="-128"/>
                </a:rPr>
                <a:t>PPC</a:t>
              </a:r>
              <a:endParaRPr lang="en-US" sz="2400">
                <a:ea typeface="ＭＳ Ｐゴシック" charset="-128"/>
              </a:endParaRPr>
            </a:p>
          </p:txBody>
        </p:sp>
      </p:grpSp>
      <p:grpSp>
        <p:nvGrpSpPr>
          <p:cNvPr id="7" name="Group 87"/>
          <p:cNvGrpSpPr>
            <a:grpSpLocks/>
          </p:cNvGrpSpPr>
          <p:nvPr/>
        </p:nvGrpSpPr>
        <p:grpSpPr bwMode="auto">
          <a:xfrm>
            <a:off x="5791200" y="3581400"/>
            <a:ext cx="457200" cy="412750"/>
            <a:chOff x="3648" y="2256"/>
            <a:chExt cx="288" cy="260"/>
          </a:xfrm>
        </p:grpSpPr>
        <p:sp>
          <p:nvSpPr>
            <p:cNvPr id="5219" name="Oval 88"/>
            <p:cNvSpPr>
              <a:spLocks noChangeArrowheads="1"/>
            </p:cNvSpPr>
            <p:nvPr/>
          </p:nvSpPr>
          <p:spPr bwMode="auto">
            <a:xfrm>
              <a:off x="3648" y="2420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1" name="Text Box 90"/>
            <p:cNvSpPr txBox="1">
              <a:spLocks noChangeArrowheads="1"/>
            </p:cNvSpPr>
            <p:nvPr/>
          </p:nvSpPr>
          <p:spPr bwMode="auto">
            <a:xfrm>
              <a:off x="3696" y="225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ea typeface="ＭＳ Ｐゴシック" charset="-128"/>
                </a:rPr>
                <a:t>U</a:t>
              </a:r>
            </a:p>
          </p:txBody>
        </p:sp>
      </p:grp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7162800" y="1828800"/>
            <a:ext cx="457200" cy="457200"/>
            <a:chOff x="4512" y="1152"/>
            <a:chExt cx="288" cy="288"/>
          </a:xfrm>
        </p:grpSpPr>
        <p:sp>
          <p:nvSpPr>
            <p:cNvPr id="5216" name="Text Box 93"/>
            <p:cNvSpPr txBox="1">
              <a:spLocks noChangeArrowheads="1"/>
            </p:cNvSpPr>
            <p:nvPr/>
          </p:nvSpPr>
          <p:spPr bwMode="auto">
            <a:xfrm>
              <a:off x="4560" y="115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ea typeface="ＭＳ Ｐゴシック" charset="-128"/>
                </a:rPr>
                <a:t>Z</a:t>
              </a:r>
            </a:p>
          </p:txBody>
        </p:sp>
        <p:sp>
          <p:nvSpPr>
            <p:cNvPr id="5217" name="Oval 94"/>
            <p:cNvSpPr>
              <a:spLocks noChangeArrowheads="1"/>
            </p:cNvSpPr>
            <p:nvPr/>
          </p:nvSpPr>
          <p:spPr bwMode="auto">
            <a:xfrm>
              <a:off x="4512" y="1344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98"/>
          <p:cNvGrpSpPr>
            <a:grpSpLocks/>
          </p:cNvGrpSpPr>
          <p:nvPr/>
        </p:nvGrpSpPr>
        <p:grpSpPr bwMode="auto">
          <a:xfrm>
            <a:off x="3200400" y="1447800"/>
            <a:ext cx="5638800" cy="5410200"/>
            <a:chOff x="2016" y="912"/>
            <a:chExt cx="3552" cy="3408"/>
          </a:xfrm>
        </p:grpSpPr>
        <p:sp>
          <p:nvSpPr>
            <p:cNvPr id="5200" name="Text Box 99"/>
            <p:cNvSpPr txBox="1">
              <a:spLocks noChangeArrowheads="1"/>
            </p:cNvSpPr>
            <p:nvPr/>
          </p:nvSpPr>
          <p:spPr bwMode="auto">
            <a:xfrm>
              <a:off x="2544" y="3504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20</a:t>
              </a:r>
            </a:p>
          </p:txBody>
        </p:sp>
        <p:sp>
          <p:nvSpPr>
            <p:cNvPr id="5201" name="Text Box 100"/>
            <p:cNvSpPr txBox="1">
              <a:spLocks noChangeArrowheads="1"/>
            </p:cNvSpPr>
            <p:nvPr/>
          </p:nvSpPr>
          <p:spPr bwMode="auto">
            <a:xfrm>
              <a:off x="2544" y="3120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40</a:t>
              </a:r>
            </a:p>
          </p:txBody>
        </p:sp>
        <p:sp>
          <p:nvSpPr>
            <p:cNvPr id="5202" name="Text Box 101"/>
            <p:cNvSpPr txBox="1">
              <a:spLocks noChangeArrowheads="1"/>
            </p:cNvSpPr>
            <p:nvPr/>
          </p:nvSpPr>
          <p:spPr bwMode="auto">
            <a:xfrm>
              <a:off x="2544" y="2736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60</a:t>
              </a:r>
            </a:p>
          </p:txBody>
        </p:sp>
        <p:sp>
          <p:nvSpPr>
            <p:cNvPr id="5203" name="Text Box 102"/>
            <p:cNvSpPr txBox="1">
              <a:spLocks noChangeArrowheads="1"/>
            </p:cNvSpPr>
            <p:nvPr/>
          </p:nvSpPr>
          <p:spPr bwMode="auto">
            <a:xfrm>
              <a:off x="2544" y="2400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80</a:t>
              </a:r>
            </a:p>
          </p:txBody>
        </p:sp>
        <p:sp>
          <p:nvSpPr>
            <p:cNvPr id="5204" name="Text Box 103"/>
            <p:cNvSpPr txBox="1">
              <a:spLocks noChangeArrowheads="1"/>
            </p:cNvSpPr>
            <p:nvPr/>
          </p:nvSpPr>
          <p:spPr bwMode="auto">
            <a:xfrm>
              <a:off x="2448" y="2016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100</a:t>
              </a:r>
            </a:p>
          </p:txBody>
        </p:sp>
        <p:sp>
          <p:nvSpPr>
            <p:cNvPr id="5205" name="Text Box 104"/>
            <p:cNvSpPr txBox="1">
              <a:spLocks noChangeArrowheads="1"/>
            </p:cNvSpPr>
            <p:nvPr/>
          </p:nvSpPr>
          <p:spPr bwMode="auto">
            <a:xfrm>
              <a:off x="2448" y="1680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120</a:t>
              </a:r>
            </a:p>
          </p:txBody>
        </p:sp>
        <p:sp>
          <p:nvSpPr>
            <p:cNvPr id="5206" name="Text Box 105"/>
            <p:cNvSpPr txBox="1">
              <a:spLocks noChangeArrowheads="1"/>
            </p:cNvSpPr>
            <p:nvPr/>
          </p:nvSpPr>
          <p:spPr bwMode="auto">
            <a:xfrm>
              <a:off x="2448" y="1296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140</a:t>
              </a:r>
            </a:p>
          </p:txBody>
        </p:sp>
        <p:sp>
          <p:nvSpPr>
            <p:cNvPr id="5207" name="Text Box 106"/>
            <p:cNvSpPr txBox="1">
              <a:spLocks noChangeArrowheads="1"/>
            </p:cNvSpPr>
            <p:nvPr/>
          </p:nvSpPr>
          <p:spPr bwMode="auto">
            <a:xfrm>
              <a:off x="2448" y="912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160</a:t>
              </a:r>
            </a:p>
          </p:txBody>
        </p:sp>
        <p:sp>
          <p:nvSpPr>
            <p:cNvPr id="5208" name="Text Box 107"/>
            <p:cNvSpPr txBox="1">
              <a:spLocks noChangeArrowheads="1"/>
            </p:cNvSpPr>
            <p:nvPr/>
          </p:nvSpPr>
          <p:spPr bwMode="auto">
            <a:xfrm>
              <a:off x="3120" y="3936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20</a:t>
              </a:r>
            </a:p>
          </p:txBody>
        </p:sp>
        <p:sp>
          <p:nvSpPr>
            <p:cNvPr id="5209" name="Text Box 108"/>
            <p:cNvSpPr txBox="1">
              <a:spLocks noChangeArrowheads="1"/>
            </p:cNvSpPr>
            <p:nvPr/>
          </p:nvSpPr>
          <p:spPr bwMode="auto">
            <a:xfrm>
              <a:off x="3552" y="3936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40</a:t>
              </a:r>
            </a:p>
          </p:txBody>
        </p:sp>
        <p:sp>
          <p:nvSpPr>
            <p:cNvPr id="5210" name="Text Box 109"/>
            <p:cNvSpPr txBox="1">
              <a:spLocks noChangeArrowheads="1"/>
            </p:cNvSpPr>
            <p:nvPr/>
          </p:nvSpPr>
          <p:spPr bwMode="auto">
            <a:xfrm>
              <a:off x="3936" y="3936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60</a:t>
              </a:r>
            </a:p>
          </p:txBody>
        </p:sp>
        <p:sp>
          <p:nvSpPr>
            <p:cNvPr id="5211" name="Text Box 110"/>
            <p:cNvSpPr txBox="1">
              <a:spLocks noChangeArrowheads="1"/>
            </p:cNvSpPr>
            <p:nvPr/>
          </p:nvSpPr>
          <p:spPr bwMode="auto">
            <a:xfrm>
              <a:off x="4368" y="3936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80</a:t>
              </a:r>
            </a:p>
          </p:txBody>
        </p:sp>
        <p:sp>
          <p:nvSpPr>
            <p:cNvPr id="5212" name="Text Box 111"/>
            <p:cNvSpPr txBox="1">
              <a:spLocks noChangeArrowheads="1"/>
            </p:cNvSpPr>
            <p:nvPr/>
          </p:nvSpPr>
          <p:spPr bwMode="auto">
            <a:xfrm>
              <a:off x="4752" y="3936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100</a:t>
              </a:r>
            </a:p>
          </p:txBody>
        </p:sp>
        <p:sp>
          <p:nvSpPr>
            <p:cNvPr id="5213" name="Text Box 112"/>
            <p:cNvSpPr txBox="1">
              <a:spLocks noChangeArrowheads="1"/>
            </p:cNvSpPr>
            <p:nvPr/>
          </p:nvSpPr>
          <p:spPr bwMode="auto">
            <a:xfrm>
              <a:off x="5184" y="3936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</a:rPr>
                <a:t>120</a:t>
              </a:r>
            </a:p>
          </p:txBody>
        </p:sp>
        <p:sp>
          <p:nvSpPr>
            <p:cNvPr id="5214" name="Text Box 113"/>
            <p:cNvSpPr txBox="1">
              <a:spLocks noChangeArrowheads="1"/>
            </p:cNvSpPr>
            <p:nvPr/>
          </p:nvSpPr>
          <p:spPr bwMode="auto">
            <a:xfrm>
              <a:off x="2016" y="2160"/>
              <a:ext cx="7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dirty="0" smtClean="0">
                  <a:ea typeface="ＭＳ Ｐゴシック" charset="-128"/>
                </a:rPr>
                <a:t>Military</a:t>
              </a:r>
              <a:endParaRPr lang="en-US" sz="2400" dirty="0">
                <a:ea typeface="ＭＳ Ｐゴシック" charset="-128"/>
              </a:endParaRPr>
            </a:p>
          </p:txBody>
        </p:sp>
        <p:sp>
          <p:nvSpPr>
            <p:cNvPr id="5215" name="Text Box 114"/>
            <p:cNvSpPr txBox="1">
              <a:spLocks noChangeArrowheads="1"/>
            </p:cNvSpPr>
            <p:nvPr/>
          </p:nvSpPr>
          <p:spPr bwMode="auto">
            <a:xfrm>
              <a:off x="3936" y="4032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ea typeface="ＭＳ Ｐゴシック" charset="-128"/>
                </a:rPr>
                <a:t>Butter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6200" y="1066800"/>
            <a:ext cx="3200400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Point U =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Point Z =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Points A,B,C,D =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Moving from C – B =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Moving from B – D =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1600200" y="1524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Scenarios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800" smtClean="0"/>
              <a:t> Zero opportunity cost </a:t>
            </a:r>
          </a:p>
          <a:p>
            <a:pPr algn="ctr">
              <a:buFontTx/>
              <a:buNone/>
            </a:pPr>
            <a:r>
              <a:rPr lang="en-US" sz="4800" smtClean="0"/>
              <a:t>per unit of good B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2"/>
          </p:nvPr>
        </p:nvSpPr>
        <p:spPr>
          <a:solidFill>
            <a:schemeClr val="accent1"/>
          </a:solidFill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5334000" y="2286000"/>
            <a:ext cx="0" cy="3124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334000" y="54102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5867400" y="5562600"/>
            <a:ext cx="1814513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Good A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 rot="-5400000">
            <a:off x="4094956" y="3829844"/>
            <a:ext cx="1814513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Good B</a:t>
            </a:r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5486400" y="2895600"/>
            <a:ext cx="2286000" cy="2362200"/>
          </a:xfrm>
          <a:custGeom>
            <a:avLst/>
            <a:gdLst>
              <a:gd name="T0" fmla="*/ 0 w 1440"/>
              <a:gd name="T1" fmla="*/ 0 h 1488"/>
              <a:gd name="T2" fmla="*/ 528 w 1440"/>
              <a:gd name="T3" fmla="*/ 192 h 1488"/>
              <a:gd name="T4" fmla="*/ 1152 w 1440"/>
              <a:gd name="T5" fmla="*/ 864 h 1488"/>
              <a:gd name="T6" fmla="*/ 1440 w 1440"/>
              <a:gd name="T7" fmla="*/ 1488 h 1488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1488"/>
              <a:gd name="T14" fmla="*/ 1440 w 1440"/>
              <a:gd name="T15" fmla="*/ 1488 h 1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1488">
                <a:moveTo>
                  <a:pt x="0" y="0"/>
                </a:moveTo>
                <a:cubicBezTo>
                  <a:pt x="168" y="24"/>
                  <a:pt x="336" y="48"/>
                  <a:pt x="528" y="192"/>
                </a:cubicBezTo>
                <a:cubicBezTo>
                  <a:pt x="720" y="336"/>
                  <a:pt x="1000" y="648"/>
                  <a:pt x="1152" y="864"/>
                </a:cubicBezTo>
                <a:cubicBezTo>
                  <a:pt x="1304" y="1080"/>
                  <a:pt x="1372" y="1284"/>
                  <a:pt x="1440" y="1488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6553200" y="2590800"/>
            <a:ext cx="0" cy="274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172200" y="1752600"/>
            <a:ext cx="2514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/>
              <a:t>improbable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Economic Way of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56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800" smtClean="0"/>
              <a:t> Decreasing opportunity cost </a:t>
            </a:r>
          </a:p>
          <a:p>
            <a:pPr algn="ctr">
              <a:buFontTx/>
              <a:buNone/>
            </a:pPr>
            <a:r>
              <a:rPr lang="en-US" sz="4800" smtClean="0"/>
              <a:t>per unit of good B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>
          <a:solidFill>
            <a:schemeClr val="accent1"/>
          </a:solidFill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5334000" y="2286000"/>
            <a:ext cx="0" cy="3124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5334000" y="54102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5867400" y="5562600"/>
            <a:ext cx="1814513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Good A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 rot="-5400000">
            <a:off x="4094956" y="3829844"/>
            <a:ext cx="1814513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Good B</a:t>
            </a:r>
          </a:p>
        </p:txBody>
      </p:sp>
      <p:sp>
        <p:nvSpPr>
          <p:cNvPr id="19465" name="Freeform 11"/>
          <p:cNvSpPr>
            <a:spLocks/>
          </p:cNvSpPr>
          <p:nvPr/>
        </p:nvSpPr>
        <p:spPr bwMode="auto">
          <a:xfrm>
            <a:off x="5486400" y="2362200"/>
            <a:ext cx="2514600" cy="3048000"/>
          </a:xfrm>
          <a:custGeom>
            <a:avLst/>
            <a:gdLst>
              <a:gd name="T0" fmla="*/ 0 w 1584"/>
              <a:gd name="T1" fmla="*/ 0 h 1920"/>
              <a:gd name="T2" fmla="*/ 288 w 1584"/>
              <a:gd name="T3" fmla="*/ 720 h 1920"/>
              <a:gd name="T4" fmla="*/ 1200 w 1584"/>
              <a:gd name="T5" fmla="*/ 1728 h 1920"/>
              <a:gd name="T6" fmla="*/ 1584 w 1584"/>
              <a:gd name="T7" fmla="*/ 1872 h 1920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1920"/>
              <a:gd name="T14" fmla="*/ 1584 w 1584"/>
              <a:gd name="T15" fmla="*/ 1920 h 19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1920">
                <a:moveTo>
                  <a:pt x="0" y="0"/>
                </a:moveTo>
                <a:cubicBezTo>
                  <a:pt x="44" y="216"/>
                  <a:pt x="88" y="432"/>
                  <a:pt x="288" y="720"/>
                </a:cubicBezTo>
                <a:cubicBezTo>
                  <a:pt x="488" y="1008"/>
                  <a:pt x="984" y="1536"/>
                  <a:pt x="1200" y="1728"/>
                </a:cubicBezTo>
                <a:cubicBezTo>
                  <a:pt x="1416" y="1920"/>
                  <a:pt x="1520" y="1848"/>
                  <a:pt x="1584" y="1872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Freeform 13"/>
          <p:cNvSpPr>
            <a:spLocks/>
          </p:cNvSpPr>
          <p:nvPr/>
        </p:nvSpPr>
        <p:spPr bwMode="auto">
          <a:xfrm>
            <a:off x="5486400" y="2438400"/>
            <a:ext cx="2590800" cy="2819400"/>
          </a:xfrm>
          <a:custGeom>
            <a:avLst/>
            <a:gdLst>
              <a:gd name="T0" fmla="*/ 0 w 1632"/>
              <a:gd name="T1" fmla="*/ 0 h 1776"/>
              <a:gd name="T2" fmla="*/ 192 w 1632"/>
              <a:gd name="T3" fmla="*/ 912 h 1776"/>
              <a:gd name="T4" fmla="*/ 816 w 1632"/>
              <a:gd name="T5" fmla="*/ 1440 h 1776"/>
              <a:gd name="T6" fmla="*/ 1632 w 1632"/>
              <a:gd name="T7" fmla="*/ 1776 h 1776"/>
              <a:gd name="T8" fmla="*/ 0 60000 65536"/>
              <a:gd name="T9" fmla="*/ 0 60000 65536"/>
              <a:gd name="T10" fmla="*/ 0 60000 65536"/>
              <a:gd name="T11" fmla="*/ 0 60000 65536"/>
              <a:gd name="T12" fmla="*/ 0 w 1632"/>
              <a:gd name="T13" fmla="*/ 0 h 1776"/>
              <a:gd name="T14" fmla="*/ 1632 w 1632"/>
              <a:gd name="T15" fmla="*/ 1776 h 1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2" h="1776">
                <a:moveTo>
                  <a:pt x="0" y="0"/>
                </a:moveTo>
                <a:cubicBezTo>
                  <a:pt x="28" y="336"/>
                  <a:pt x="56" y="672"/>
                  <a:pt x="192" y="912"/>
                </a:cubicBezTo>
                <a:cubicBezTo>
                  <a:pt x="328" y="1152"/>
                  <a:pt x="576" y="1296"/>
                  <a:pt x="816" y="1440"/>
                </a:cubicBezTo>
                <a:cubicBezTo>
                  <a:pt x="1056" y="1584"/>
                  <a:pt x="1488" y="1720"/>
                  <a:pt x="1632" y="177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Text Box 14"/>
          <p:cNvSpPr txBox="1">
            <a:spLocks noChangeArrowheads="1"/>
          </p:cNvSpPr>
          <p:nvPr/>
        </p:nvSpPr>
        <p:spPr bwMode="auto">
          <a:xfrm>
            <a:off x="6248400" y="1600200"/>
            <a:ext cx="2438400" cy="265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/>
              <a:t>Impossible; not supported by economic theory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04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Today’s Objectives: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 can </a:t>
            </a:r>
            <a:r>
              <a:rPr lang="en-US" u="sng" dirty="0" smtClean="0"/>
              <a:t>explain</a:t>
            </a:r>
            <a:r>
              <a:rPr lang="en-US" dirty="0" smtClean="0"/>
              <a:t> the connection between economics and scarcity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 can </a:t>
            </a:r>
            <a:r>
              <a:rPr lang="en-US" u="sng" dirty="0" smtClean="0"/>
              <a:t>differentiate</a:t>
            </a:r>
            <a:r>
              <a:rPr lang="en-US" dirty="0" smtClean="0"/>
              <a:t> the micro and macro economic perspectives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 can </a:t>
            </a:r>
            <a:r>
              <a:rPr lang="en-US" u="sng" dirty="0" smtClean="0"/>
              <a:t>identify</a:t>
            </a:r>
            <a:r>
              <a:rPr lang="en-US" dirty="0" smtClean="0"/>
              <a:t> the difference between positive and normative economics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33700" y="4195422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C00000"/>
                </a:solidFill>
              </a:rPr>
              <a:t>Key Terms: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134504"/>
              </p:ext>
            </p:extLst>
          </p:nvPr>
        </p:nvGraphicFramePr>
        <p:xfrm>
          <a:off x="517478" y="4876800"/>
          <a:ext cx="8016922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500"/>
                <a:gridCol w="2739115"/>
                <a:gridCol w="2672307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Economics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Microeconomics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Positive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Scarcity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Macroeconomics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Normative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2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3352800"/>
            <a:ext cx="4216021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4"/>
                </a:solidFill>
              </a:rPr>
              <a:t>Economics: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</a:p>
          <a:p>
            <a:pPr algn="ctr"/>
            <a:endParaRPr lang="en-US" sz="2400" dirty="0" smtClean="0">
              <a:solidFill>
                <a:schemeClr val="accent4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The study of how people choose to use scarce resources to satisfy their wants</a:t>
            </a:r>
            <a:endParaRPr lang="en-US" sz="2400" b="1" u="sng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435477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</a:rPr>
              <a:t>Scarcity: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The situation which exists when there are not enough resources to meet human wants 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9938" name="Picture 2" descr="http://www.juicemanonline.com/jm/media/k2/items/cache/be7685026070406a215779b242f1aa2e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429" r="4286"/>
          <a:stretch>
            <a:fillRect/>
          </a:stretch>
        </p:blipFill>
        <p:spPr bwMode="auto">
          <a:xfrm>
            <a:off x="7010400" y="304800"/>
            <a:ext cx="2133600" cy="2743201"/>
          </a:xfrm>
          <a:prstGeom prst="rect">
            <a:avLst/>
          </a:prstGeom>
          <a:noFill/>
        </p:spPr>
      </p:pic>
      <p:pic>
        <p:nvPicPr>
          <p:cNvPr id="39940" name="Picture 4" descr="http://www.wcmcape.co.za/wp-content/uploads/2012/10/68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" t="3333" r="7500" b="8333"/>
          <a:stretch>
            <a:fillRect/>
          </a:stretch>
        </p:blipFill>
        <p:spPr bwMode="auto">
          <a:xfrm>
            <a:off x="4724400" y="304800"/>
            <a:ext cx="2362201" cy="1841127"/>
          </a:xfrm>
          <a:prstGeom prst="rect">
            <a:avLst/>
          </a:prstGeom>
          <a:noFill/>
        </p:spPr>
      </p:pic>
      <p:pic>
        <p:nvPicPr>
          <p:cNvPr id="39942" name="Picture 6" descr="http://www.educationscotland.gov.uk/Images/Students%20working%20together%20260_tcm4-63077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581400"/>
            <a:ext cx="2830284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131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2057400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Scarcity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743200" y="9906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8600" y="762000"/>
            <a:ext cx="2667000" cy="64633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Economics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6" name="Elbow Connector 5"/>
          <p:cNvCxnSpPr>
            <a:stCxn id="4" idx="3"/>
          </p:cNvCxnSpPr>
          <p:nvPr/>
        </p:nvCxnSpPr>
        <p:spPr>
          <a:xfrm flipH="1">
            <a:off x="4267200" y="1085166"/>
            <a:ext cx="2438400" cy="2191434"/>
          </a:xfrm>
          <a:prstGeom prst="bentConnector3">
            <a:avLst>
              <a:gd name="adj1" fmla="val -7821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2971800"/>
            <a:ext cx="4114800" cy="584775"/>
          </a:xfrm>
          <a:prstGeom prst="rect">
            <a:avLst/>
          </a:prstGeom>
          <a:solidFill>
            <a:schemeClr val="bg1"/>
          </a:solidFill>
          <a:ln>
            <a:solidFill>
              <a:srgbClr val="954EC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F0882"/>
                </a:solidFill>
              </a:rPr>
              <a:t>Economic Systems</a:t>
            </a:r>
            <a:endParaRPr lang="en-US" sz="3200" dirty="0">
              <a:solidFill>
                <a:srgbClr val="1F088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114800"/>
            <a:ext cx="8763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way a </a:t>
            </a:r>
            <a:r>
              <a:rPr lang="en-US" sz="3200" b="1" u="sng" dirty="0" smtClean="0">
                <a:solidFill>
                  <a:srgbClr val="954ECA"/>
                </a:solidFill>
              </a:rPr>
              <a:t>society</a:t>
            </a:r>
            <a:r>
              <a:rPr lang="en-US" sz="3200" dirty="0" smtClean="0"/>
              <a:t> uses scarce resources to satisfy its peoples unlimited wants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43000"/>
            <a:ext cx="4216021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4"/>
                </a:solidFill>
              </a:rPr>
              <a:t>Microeconomics: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</a:p>
          <a:p>
            <a:pPr algn="ctr"/>
            <a:endParaRPr lang="en-US" sz="2400" dirty="0">
              <a:solidFill>
                <a:schemeClr val="accent4"/>
              </a:solidFill>
            </a:endParaRPr>
          </a:p>
          <a:p>
            <a:pPr algn="ctr"/>
            <a:r>
              <a:rPr lang="en-US" sz="2400" dirty="0" smtClean="0"/>
              <a:t>Studying the particular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/>
              <a:t>aspects</a:t>
            </a:r>
            <a:r>
              <a:rPr lang="en-US" sz="2400" dirty="0" smtClean="0">
                <a:effectLst/>
              </a:rPr>
              <a:t> of </a:t>
            </a:r>
            <a:r>
              <a:rPr lang="en-US" sz="2400" dirty="0"/>
              <a:t>an</a:t>
            </a:r>
            <a:r>
              <a:rPr lang="en-US" sz="2400" dirty="0" smtClean="0">
                <a:effectLst/>
              </a:rPr>
              <a:t> economy</a:t>
            </a:r>
            <a:r>
              <a:rPr lang="en-US" sz="2400" dirty="0" smtClean="0"/>
              <a:t>:</a:t>
            </a:r>
            <a:r>
              <a:rPr lang="en-US" sz="2400" dirty="0" smtClean="0">
                <a:effectLst/>
              </a:rPr>
              <a:t> such</a:t>
            </a:r>
            <a:r>
              <a:rPr lang="en-US" sz="2400" dirty="0" smtClean="0"/>
              <a:t> </a:t>
            </a:r>
            <a:r>
              <a:rPr lang="en-US" sz="2400" dirty="0" smtClean="0">
                <a:effectLst/>
              </a:rPr>
              <a:t>as the </a:t>
            </a:r>
            <a:r>
              <a:rPr lang="en-US" sz="2400" dirty="0"/>
              <a:t>price-cost</a:t>
            </a:r>
            <a:r>
              <a:rPr lang="en-US" sz="2400" dirty="0" smtClean="0">
                <a:effectLst/>
              </a:rPr>
              <a:t> relationship of a firm. </a:t>
            </a:r>
            <a:endParaRPr lang="en-US" sz="2400" dirty="0" smtClean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5578" y="1139377"/>
            <a:ext cx="4354774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</a:rPr>
              <a:t>Macroeconomics: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/>
              <a:t>broad</a:t>
            </a:r>
            <a:r>
              <a:rPr lang="en-US" sz="2400" dirty="0" smtClean="0">
                <a:effectLst/>
              </a:rPr>
              <a:t> and general aspects of an economy: such as the relationship between the income and investments of a </a:t>
            </a:r>
            <a:r>
              <a:rPr lang="en-US" sz="2400" dirty="0" smtClean="0"/>
              <a:t>country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smtClean="0"/>
              <a:t>as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smtClean="0"/>
              <a:t>a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smtClean="0"/>
              <a:t>whole.</a:t>
            </a:r>
            <a:r>
              <a:rPr lang="en-US" sz="2400" dirty="0" smtClean="0">
                <a:effectLst/>
              </a:rPr>
              <a:t> </a:t>
            </a:r>
            <a:endParaRPr lang="en-US" sz="2400" dirty="0" smtClean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136" y="343806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Economic Perspectives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upload.wikimedia.org/wikipedia/commons/e/eb/Ash_Tree_-_geograph.org.uk_-_59071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5" t="7859" r="13137" b="28130"/>
          <a:stretch/>
        </p:blipFill>
        <p:spPr bwMode="auto">
          <a:xfrm>
            <a:off x="1473354" y="4051199"/>
            <a:ext cx="1574646" cy="182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thelibertybeacon.com/wp-content/uploads/2013/02/green_fores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52" y="4086750"/>
            <a:ext cx="2435321" cy="182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168" y="343806"/>
            <a:ext cx="6809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Economic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Interpretations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62200"/>
            <a:ext cx="4038600" cy="190821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Positive</a:t>
            </a:r>
          </a:p>
          <a:p>
            <a:pPr algn="ctr"/>
            <a:endParaRPr lang="en-US" b="1" u="sng" dirty="0">
              <a:solidFill>
                <a:srgbClr val="7030A0"/>
              </a:solidFill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Way of describing and explaining economics as it is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164" y="2177533"/>
            <a:ext cx="4062768" cy="22775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1"/>
                </a:solidFill>
              </a:rPr>
              <a:t>Normative</a:t>
            </a:r>
            <a:endParaRPr lang="en-US" b="1" u="sng" dirty="0" smtClean="0">
              <a:solidFill>
                <a:schemeClr val="accent1"/>
              </a:solidFill>
            </a:endParaRPr>
          </a:p>
          <a:p>
            <a:pPr algn="ctr"/>
            <a:endParaRPr lang="en-US" b="1" u="sng" dirty="0">
              <a:solidFill>
                <a:schemeClr val="accent1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Way of describing and explaining economic behavior as it ought to be</a:t>
            </a:r>
          </a:p>
        </p:txBody>
      </p:sp>
    </p:spTree>
    <p:extLst>
      <p:ext uri="{BB962C8B-B14F-4D97-AF65-F5344CB8AC3E}">
        <p14:creationId xmlns:p14="http://schemas.microsoft.com/office/powerpoint/2010/main" val="23019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3 Fundamental Economic Questions: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</a:rPr>
              <a:t>What to produce?</a:t>
            </a:r>
          </a:p>
          <a:p>
            <a:pPr marL="342900" indent="-342900">
              <a:buAutoNum type="arabicPeriod"/>
            </a:pPr>
            <a:endParaRPr lang="en-US" sz="3600" b="1" dirty="0" smtClean="0"/>
          </a:p>
          <a:p>
            <a:pPr marL="342900" indent="-342900">
              <a:buAutoNum type="arabicPeriod"/>
            </a:pPr>
            <a:endParaRPr lang="en-US" sz="3600" b="1" dirty="0" smtClean="0"/>
          </a:p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</a:rPr>
              <a:t>How to Produce it?</a:t>
            </a:r>
          </a:p>
          <a:p>
            <a:pPr marL="342900" indent="-342900">
              <a:buAutoNum type="arabicPeriod"/>
            </a:pPr>
            <a:endParaRPr lang="en-US" sz="3600" b="1" dirty="0" smtClean="0"/>
          </a:p>
          <a:p>
            <a:pPr marL="342900" indent="-342900">
              <a:buAutoNum type="arabicPeriod"/>
            </a:pPr>
            <a:endParaRPr lang="en-US" sz="3600" b="1" dirty="0" smtClean="0"/>
          </a:p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For whom to produce it?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8850" name="Picture 2" descr="http://garrettsbridges.com/mbd/wp-content/uploads/2012/10/thumb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95400"/>
            <a:ext cx="1738063" cy="1295400"/>
          </a:xfrm>
          <a:prstGeom prst="rect">
            <a:avLst/>
          </a:prstGeom>
          <a:noFill/>
        </p:spPr>
      </p:pic>
      <p:pic>
        <p:nvPicPr>
          <p:cNvPr id="78852" name="Picture 4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3212" y="2895600"/>
            <a:ext cx="1420788" cy="1447800"/>
          </a:xfrm>
          <a:prstGeom prst="rect">
            <a:avLst/>
          </a:prstGeom>
          <a:noFill/>
        </p:spPr>
      </p:pic>
      <p:pic>
        <p:nvPicPr>
          <p:cNvPr id="78853" name="Picture 5" descr="C:\Users\Sylvia\AppData\Local\Microsoft\Windows\Temporary Internet Files\Content.IE5\MR4MNRJS\MC90031027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743200"/>
            <a:ext cx="1405433" cy="1869034"/>
          </a:xfrm>
          <a:prstGeom prst="rect">
            <a:avLst/>
          </a:prstGeom>
          <a:noFill/>
        </p:spPr>
      </p:pic>
      <p:pic>
        <p:nvPicPr>
          <p:cNvPr id="78855" name="Picture 7" descr="http://images.fineartamerica.com/images-medium-large/2-composition-with-variety-of-grocery-products-t-monticell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4261" t="6426" r="4128" b="8434"/>
          <a:stretch>
            <a:fillRect/>
          </a:stretch>
        </p:blipFill>
        <p:spPr bwMode="auto">
          <a:xfrm>
            <a:off x="7213121" y="1371600"/>
            <a:ext cx="1854679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8857" name="Picture 9" descr="http://cache3.asset-cache.net/gc/98710940-people-wait-in-long-lines-for-food-and-water-gettyimages.jpg?v=1&amp;c=IWSAsset&amp;k=2&amp;d=9QMziWNtBI6whP66vhs4ocaaVyQyOcSkQV7t8NJtL6d3wJVEvxADPZXlIigHIQPx%2FBxtY5pBA8HdYOI%2BzZJGng%3D%3D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8081" t="20202" r="36700" b="9091"/>
          <a:stretch>
            <a:fillRect/>
          </a:stretch>
        </p:blipFill>
        <p:spPr bwMode="auto">
          <a:xfrm>
            <a:off x="2209800" y="5410200"/>
            <a:ext cx="1508760" cy="1287966"/>
          </a:xfrm>
          <a:prstGeom prst="rect">
            <a:avLst/>
          </a:prstGeom>
          <a:noFill/>
        </p:spPr>
      </p:pic>
      <p:pic>
        <p:nvPicPr>
          <p:cNvPr id="78859" name="Picture 11" descr="http://indianapublicmedia.org/eartheats/files/2012/07/253660132_a876118d0c_z-e134367698496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10000" t="5621" r="2500" b="2576"/>
          <a:stretch>
            <a:fillRect/>
          </a:stretch>
        </p:blipFill>
        <p:spPr bwMode="auto">
          <a:xfrm>
            <a:off x="5334000" y="5410200"/>
            <a:ext cx="1828800" cy="128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4034</TotalTime>
  <Words>1095</Words>
  <Application>Microsoft Office PowerPoint</Application>
  <PresentationFormat>On-screen Show (4:3)</PresentationFormat>
  <Paragraphs>357</Paragraphs>
  <Slides>30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Aspect</vt:lpstr>
      <vt:lpstr>Office Theme</vt:lpstr>
      <vt:lpstr>PowerPoint Presentation</vt:lpstr>
      <vt:lpstr>PowerPoint Presentation</vt:lpstr>
      <vt:lpstr>Chapter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Rush-Henrietta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%username%</dc:creator>
  <cp:lastModifiedBy>%username%</cp:lastModifiedBy>
  <cp:revision>111</cp:revision>
  <cp:lastPrinted>2013-09-10T12:12:04Z</cp:lastPrinted>
  <dcterms:created xsi:type="dcterms:W3CDTF">2013-08-30T11:52:46Z</dcterms:created>
  <dcterms:modified xsi:type="dcterms:W3CDTF">2014-09-04T12:55:57Z</dcterms:modified>
</cp:coreProperties>
</file>