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</p:sldIdLst>
  <p:sldSz cx="10058400" cy="7772400"/>
  <p:notesSz cx="9220200" cy="6934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86" y="3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738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2875" y="0"/>
            <a:ext cx="3995738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F23EC-4307-4B3A-AB7B-7BFFBD8DE9A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20700"/>
            <a:ext cx="3365500" cy="2600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338" y="3294063"/>
            <a:ext cx="7375525" cy="31194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86538"/>
            <a:ext cx="3995738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2875" y="6586538"/>
            <a:ext cx="3995738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37EB6-DC87-4273-8AC4-71387619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2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7EB6-DC87-4273-8AC4-71387619B3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5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>
                <a:solidFill>
                  <a:srgbClr val="FFFF00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>
                <a:solidFill>
                  <a:srgbClr val="33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>
                <a:solidFill>
                  <a:srgbClr val="FFFF00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>
                <a:solidFill>
                  <a:srgbClr val="FFFF00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00098" y="1091946"/>
            <a:ext cx="6458203" cy="963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>
                <a:solidFill>
                  <a:srgbClr val="FFFF00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9217" y="2565146"/>
            <a:ext cx="7079965" cy="40051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rgbClr val="33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QH1cSbGBvtoSbM&amp;tbnid=7XzqQ-EHSPSvzM:&amp;ved=0CAcQjRw&amp;url=http://www.mycutegraphics.com/graphics/book/book-pile.html&amp;ei=vg47VKfvEIOtyASu2ICQDg&amp;psig=AFQjCNH5GzDKQUYcn1jmBtev2tIvnPjhpg&amp;ust=141324266725748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4077" y="1978660"/>
            <a:ext cx="6818630" cy="688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30" dirty="0">
                <a:solidFill>
                  <a:srgbClr val="FFFFFF"/>
                </a:solidFill>
                <a:latin typeface="Comic Sans MS"/>
                <a:cs typeface="Comic Sans MS"/>
              </a:rPr>
              <a:t>Welcome</a:t>
            </a:r>
            <a:r>
              <a:rPr sz="44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4400" spc="-25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44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4400" spc="-25" dirty="0">
                <a:solidFill>
                  <a:srgbClr val="FFFFFF"/>
                </a:solidFill>
                <a:latin typeface="Comic Sans MS"/>
                <a:cs typeface="Comic Sans MS"/>
              </a:rPr>
              <a:t>Kindergarten!</a:t>
            </a:r>
            <a:endParaRPr sz="4400" dirty="0"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455">
            <a:off x="1790270" y="4529285"/>
            <a:ext cx="2484497" cy="1645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67" y="4361561"/>
            <a:ext cx="2555785" cy="1916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9520">
            <a:off x="824049" y="3146264"/>
            <a:ext cx="2375941" cy="1781956"/>
          </a:xfrm>
          <a:prstGeom prst="rect">
            <a:avLst/>
          </a:prstGeom>
        </p:spPr>
      </p:pic>
      <p:sp>
        <p:nvSpPr>
          <p:cNvPr id="11" name="AutoShape 2" descr="https://webmail.rhnet.org/owa/service.svc/s/GetFileAttachment?id=AAMkADkzMjUxNDc2LTU4YTktNDNhOC05MDQ3LWMyYzc0YmRjNmJmOABGAAAAAABdYviqhixeRL5%2F0S77%2FPAzBwCZ2EAzizQoRrwTXfF56QHRAAAApPDYAABwPZ1RRyycRppgYne2sh%2BIAACw6wqvAAABEgAQAGnWneoD3hxOhIzrNPCtdzU%3D&amp;isImagePreview=True&amp;X-OWA-CANARY=isoY-v8cl0GjcekkOOle3n2YN4ZV2tII-SVr-3SFEd41gCiGIwD-QeQ9IWe0omA-Mj47_EfHLL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370">
            <a:off x="3276454" y="3189354"/>
            <a:ext cx="2432115" cy="18165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3462">
            <a:off x="5486400" y="3022120"/>
            <a:ext cx="1907991" cy="1425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052">
            <a:off x="7264822" y="3454509"/>
            <a:ext cx="2157668" cy="16182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9690" y="762000"/>
            <a:ext cx="279451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-25" dirty="0">
                <a:solidFill>
                  <a:srgbClr val="320000"/>
                </a:solidFill>
                <a:latin typeface="Arial"/>
                <a:cs typeface="Arial"/>
              </a:rPr>
              <a:t>Reading</a:t>
            </a:r>
            <a:endParaRPr sz="4800" b="1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246" y="1676400"/>
            <a:ext cx="317754" cy="317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895600"/>
            <a:ext cx="317754" cy="317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46" y="3886200"/>
            <a:ext cx="317754" cy="317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6200" y="5715000"/>
            <a:ext cx="317754" cy="317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304800" y="1511264"/>
            <a:ext cx="8077199" cy="8775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0" marR="1174750" algn="l">
              <a:lnSpc>
                <a:spcPct val="150000"/>
              </a:lnSpc>
              <a:spcBef>
                <a:spcPts val="170"/>
              </a:spcBef>
            </a:pPr>
            <a:r>
              <a:rPr lang="en-US" sz="2400" b="1" spc="-5" dirty="0" smtClean="0"/>
              <a:t>Reading Strategies</a:t>
            </a:r>
          </a:p>
          <a:p>
            <a:pPr marL="139700" marR="1174750" algn="l">
              <a:lnSpc>
                <a:spcPct val="150000"/>
              </a:lnSpc>
              <a:spcBef>
                <a:spcPts val="170"/>
              </a:spcBef>
            </a:pPr>
            <a:r>
              <a:rPr lang="en-US" sz="1400" spc="-5" dirty="0" smtClean="0"/>
              <a:t>       </a:t>
            </a:r>
            <a:r>
              <a:rPr lang="en-US" sz="1200" spc="-5" dirty="0" smtClean="0"/>
              <a:t>- taking words apart, reading for  meaning, and </a:t>
            </a:r>
          </a:p>
          <a:p>
            <a:pPr marL="139700" marR="1174750" algn="l">
              <a:lnSpc>
                <a:spcPct val="150000"/>
              </a:lnSpc>
              <a:spcBef>
                <a:spcPts val="170"/>
              </a:spcBef>
            </a:pPr>
            <a:r>
              <a:rPr lang="en-US" sz="1200" spc="-5" dirty="0"/>
              <a:t>	</a:t>
            </a:r>
            <a:r>
              <a:rPr lang="en-US" sz="1200" spc="-5" dirty="0" smtClean="0"/>
              <a:t>concrete understanding of letter/sound association</a:t>
            </a:r>
            <a:endParaRPr lang="en-US" sz="1200" spc="-5" dirty="0"/>
          </a:p>
          <a:p>
            <a:pPr marL="139700" algn="l">
              <a:lnSpc>
                <a:spcPct val="150000"/>
              </a:lnSpc>
              <a:spcBef>
                <a:spcPts val="195"/>
              </a:spcBef>
            </a:pPr>
            <a:r>
              <a:rPr lang="en-US" sz="2400" b="1" spc="-5" dirty="0" smtClean="0"/>
              <a:t>Build </a:t>
            </a:r>
            <a:r>
              <a:rPr lang="en-US" sz="2400" b="1" dirty="0"/>
              <a:t>a</a:t>
            </a:r>
            <a:r>
              <a:rPr lang="en-US" sz="2400" b="1" spc="-5" dirty="0"/>
              <a:t> sigh</a:t>
            </a:r>
            <a:r>
              <a:rPr lang="en-US" sz="2400" b="1" dirty="0"/>
              <a:t>t</a:t>
            </a:r>
            <a:r>
              <a:rPr lang="en-US" sz="2400" b="1" spc="-5" dirty="0"/>
              <a:t> wor</a:t>
            </a:r>
            <a:r>
              <a:rPr lang="en-US" sz="2400" b="1" dirty="0"/>
              <a:t>d</a:t>
            </a:r>
            <a:r>
              <a:rPr lang="en-US" sz="2400" b="1" spc="-5" dirty="0"/>
              <a:t> </a:t>
            </a:r>
            <a:r>
              <a:rPr lang="en-US" sz="2400" b="1" spc="-5" dirty="0" smtClean="0"/>
              <a:t>vocabulary</a:t>
            </a:r>
          </a:p>
          <a:p>
            <a:pPr marL="139700" algn="l">
              <a:lnSpc>
                <a:spcPct val="150000"/>
              </a:lnSpc>
              <a:spcBef>
                <a:spcPts val="195"/>
              </a:spcBef>
            </a:pPr>
            <a:r>
              <a:rPr lang="en-US" sz="1400" spc="-5" dirty="0" smtClean="0"/>
              <a:t>       -</a:t>
            </a:r>
            <a:r>
              <a:rPr lang="en-US" sz="1200" spc="-5" dirty="0" err="1" smtClean="0"/>
              <a:t>Dolch</a:t>
            </a:r>
            <a:r>
              <a:rPr lang="en-US" sz="1200" spc="-5" dirty="0" smtClean="0"/>
              <a:t> Sight Word Lists</a:t>
            </a:r>
          </a:p>
          <a:p>
            <a:pPr marL="139700" marR="1630045" algn="l">
              <a:lnSpc>
                <a:spcPct val="150000"/>
              </a:lnSpc>
            </a:pPr>
            <a:r>
              <a:rPr lang="en-US" sz="2400" b="1" spc="-5" dirty="0" smtClean="0"/>
              <a:t>Fiction</a:t>
            </a:r>
            <a:r>
              <a:rPr lang="en-US" sz="2800" b="1" spc="-5" dirty="0" smtClean="0"/>
              <a:t> </a:t>
            </a:r>
          </a:p>
          <a:p>
            <a:pPr marL="139700" marR="1630045" algn="l">
              <a:lnSpc>
                <a:spcPct val="150000"/>
              </a:lnSpc>
            </a:pPr>
            <a:r>
              <a:rPr lang="en-US" sz="1200" spc="-5" dirty="0" smtClean="0"/>
              <a:t>      - Author study, linking picture to words, and answering </a:t>
            </a:r>
          </a:p>
          <a:p>
            <a:pPr marL="139700" marR="1630045" algn="l">
              <a:lnSpc>
                <a:spcPct val="150000"/>
              </a:lnSpc>
            </a:pPr>
            <a:r>
              <a:rPr lang="en-US" sz="1200" spc="-5" dirty="0"/>
              <a:t>	</a:t>
            </a:r>
            <a:r>
              <a:rPr lang="en-US" sz="1200" spc="-5" dirty="0" smtClean="0"/>
              <a:t>questions with evidence from the  book</a:t>
            </a:r>
          </a:p>
          <a:p>
            <a:pPr marL="139700" marR="1630045" algn="l">
              <a:lnSpc>
                <a:spcPct val="150000"/>
              </a:lnSpc>
            </a:pPr>
            <a:r>
              <a:rPr lang="en-US" sz="1200" spc="-5" dirty="0"/>
              <a:t>  </a:t>
            </a:r>
            <a:r>
              <a:rPr lang="en-US" sz="1200" spc="-5" dirty="0" smtClean="0"/>
              <a:t>    - Genres of Study :Nursery Rhymes, Traditional Tales, Poetry, </a:t>
            </a:r>
          </a:p>
          <a:p>
            <a:pPr marL="139700" marR="1630045" algn="l">
              <a:lnSpc>
                <a:spcPct val="150000"/>
              </a:lnSpc>
            </a:pPr>
            <a:r>
              <a:rPr lang="en-US" sz="1200" spc="-5" dirty="0"/>
              <a:t>	</a:t>
            </a:r>
            <a:r>
              <a:rPr lang="en-US" sz="1200" spc="-5" dirty="0" smtClean="0"/>
              <a:t>Author Studies</a:t>
            </a:r>
          </a:p>
          <a:p>
            <a:pPr marL="139700" marR="1630045" algn="l">
              <a:lnSpc>
                <a:spcPct val="150000"/>
              </a:lnSpc>
            </a:pPr>
            <a:r>
              <a:rPr lang="en-US" sz="2400" b="1" spc="-5" dirty="0" smtClean="0"/>
              <a:t>Non-Fiction Text </a:t>
            </a:r>
          </a:p>
          <a:p>
            <a:pPr marL="139700" marR="1630045" algn="l">
              <a:lnSpc>
                <a:spcPct val="150000"/>
              </a:lnSpc>
            </a:pPr>
            <a:r>
              <a:rPr lang="en-US" sz="1400" b="1" spc="-5" dirty="0"/>
              <a:t> </a:t>
            </a:r>
            <a:r>
              <a:rPr lang="en-US" sz="1400" b="1" spc="-5" dirty="0" smtClean="0"/>
              <a:t>   </a:t>
            </a:r>
            <a:r>
              <a:rPr lang="en-US" sz="1400" spc="-5" dirty="0" smtClean="0"/>
              <a:t>- </a:t>
            </a:r>
            <a:r>
              <a:rPr lang="en-US" sz="1200" spc="-5" dirty="0" smtClean="0"/>
              <a:t>Identify text structures: table of contents, bold face words, </a:t>
            </a:r>
          </a:p>
          <a:p>
            <a:pPr marL="139700" marR="1630045" algn="l">
              <a:lnSpc>
                <a:spcPct val="150000"/>
              </a:lnSpc>
            </a:pPr>
            <a:r>
              <a:rPr lang="en-US" sz="1200" spc="-5" dirty="0"/>
              <a:t>	</a:t>
            </a:r>
            <a:r>
              <a:rPr lang="en-US" sz="1200" spc="-5" dirty="0" smtClean="0"/>
              <a:t>diagrams, captions, photographs    </a:t>
            </a:r>
          </a:p>
          <a:p>
            <a:pPr marL="139700" marR="1630045" algn="l">
              <a:lnSpc>
                <a:spcPct val="150000"/>
              </a:lnSpc>
            </a:pPr>
            <a:r>
              <a:rPr lang="en-US" sz="1200" spc="-5" dirty="0"/>
              <a:t> </a:t>
            </a:r>
            <a:r>
              <a:rPr lang="en-US" sz="1200" spc="-5" dirty="0" smtClean="0"/>
              <a:t>    - identify main idea: What is the author’s purpose? </a:t>
            </a:r>
          </a:p>
          <a:p>
            <a:pPr marL="139700" marR="1630045" algn="l">
              <a:lnSpc>
                <a:spcPct val="150000"/>
              </a:lnSpc>
            </a:pPr>
            <a:r>
              <a:rPr lang="en-US" sz="1200" spc="-5" dirty="0"/>
              <a:t> </a:t>
            </a:r>
            <a:r>
              <a:rPr lang="en-US" sz="1200" spc="-5" dirty="0" smtClean="0"/>
              <a:t>   - determine important information </a:t>
            </a:r>
          </a:p>
          <a:p>
            <a:pPr marL="139700" marR="1630045" algn="l">
              <a:lnSpc>
                <a:spcPct val="150000"/>
              </a:lnSpc>
            </a:pPr>
            <a:endParaRPr lang="en-US" sz="2800" spc="-5" dirty="0"/>
          </a:p>
          <a:p>
            <a:pPr marL="139700" marR="1174750" algn="l">
              <a:lnSpc>
                <a:spcPts val="4750"/>
              </a:lnSpc>
              <a:spcBef>
                <a:spcPts val="170"/>
              </a:spcBef>
            </a:pPr>
            <a:endParaRPr lang="en-US" spc="-5" dirty="0" smtClean="0"/>
          </a:p>
          <a:p>
            <a:pPr marL="139700" marR="1174750" algn="l">
              <a:lnSpc>
                <a:spcPts val="4750"/>
              </a:lnSpc>
              <a:spcBef>
                <a:spcPts val="170"/>
              </a:spcBef>
            </a:pPr>
            <a:endParaRPr lang="en-US" spc="-5" dirty="0" smtClean="0"/>
          </a:p>
          <a:p>
            <a:pPr marL="139700" marR="1174750" algn="l">
              <a:lnSpc>
                <a:spcPts val="4750"/>
              </a:lnSpc>
              <a:spcBef>
                <a:spcPts val="170"/>
              </a:spcBef>
            </a:pPr>
            <a:endParaRPr spc="-5" dirty="0"/>
          </a:p>
          <a:p>
            <a:pPr marL="139700" marR="1630045" algn="l">
              <a:lnSpc>
                <a:spcPct val="110000"/>
              </a:lnSpc>
            </a:pPr>
            <a:endParaRPr spc="-5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72390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goal for students is to reach an instructional level C by the end of Kindergarten.</a:t>
            </a:r>
            <a:endParaRPr lang="en-US" sz="1600" dirty="0"/>
          </a:p>
        </p:txBody>
      </p:sp>
      <p:pic>
        <p:nvPicPr>
          <p:cNvPr id="1030" name="Picture 6" descr="https://encrypted-tbn2.gstatic.com/images?q=tbn:ANd9GcRytBpR1d2HQzQrn74j7TUax6Jof_mJs7frpHocC0Ikb2xZcLD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427">
            <a:off x="2847052" y="777345"/>
            <a:ext cx="2161257" cy="9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2"/>
          <p:cNvSpPr txBox="1"/>
          <p:nvPr/>
        </p:nvSpPr>
        <p:spPr>
          <a:xfrm>
            <a:off x="6096000" y="676870"/>
            <a:ext cx="436353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5" dirty="0">
                <a:solidFill>
                  <a:srgbClr val="171717"/>
                </a:solidFill>
                <a:latin typeface="Courier New"/>
                <a:cs typeface="Courier New"/>
              </a:rPr>
              <a:t>Writing</a:t>
            </a:r>
            <a:endParaRPr sz="6000" dirty="0">
              <a:latin typeface="Courier New"/>
              <a:cs typeface="Courier New"/>
            </a:endParaRPr>
          </a:p>
        </p:txBody>
      </p:sp>
      <p:sp>
        <p:nvSpPr>
          <p:cNvPr id="20" name="object 4"/>
          <p:cNvSpPr/>
          <p:nvPr/>
        </p:nvSpPr>
        <p:spPr>
          <a:xfrm>
            <a:off x="5934619" y="6775540"/>
            <a:ext cx="3848100" cy="460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5029200" y="762000"/>
            <a:ext cx="0" cy="701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46" y="762000"/>
            <a:ext cx="99951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47850" y="0"/>
            <a:ext cx="6381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Fundations</a:t>
            </a:r>
            <a:r>
              <a:rPr lang="en-US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Program</a:t>
            </a:r>
            <a:endParaRPr lang="en-US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81600" y="1828800"/>
            <a:ext cx="5029200" cy="41139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96570" indent="-484505">
              <a:spcBef>
                <a:spcPts val="484"/>
              </a:spcBef>
              <a:buClr>
                <a:srgbClr val="171717"/>
              </a:buClr>
              <a:buFont typeface="Century Schoolbook"/>
              <a:buChar char="•"/>
              <a:tabLst>
                <a:tab pos="496570" algn="l"/>
                <a:tab pos="2463800" algn="l"/>
              </a:tabLst>
            </a:pPr>
            <a:r>
              <a:rPr lang="en-US" sz="2400" b="1" spc="-5" dirty="0" smtClean="0">
                <a:solidFill>
                  <a:srgbClr val="171717"/>
                </a:solidFill>
                <a:latin typeface="Century Schoolbook"/>
                <a:cs typeface="Century Schoolbook"/>
              </a:rPr>
              <a:t>Letter-Sound </a:t>
            </a:r>
            <a:r>
              <a:rPr lang="en-US" sz="2400" b="1" spc="-5" dirty="0">
                <a:solidFill>
                  <a:srgbClr val="171717"/>
                </a:solidFill>
                <a:latin typeface="Century Schoolbook"/>
                <a:cs typeface="Century Schoolbook"/>
              </a:rPr>
              <a:t>association     </a:t>
            </a:r>
          </a:p>
          <a:p>
            <a:pPr marL="12065">
              <a:lnSpc>
                <a:spcPct val="100000"/>
              </a:lnSpc>
              <a:spcBef>
                <a:spcPts val="484"/>
              </a:spcBef>
              <a:buClr>
                <a:srgbClr val="171717"/>
              </a:buClr>
              <a:tabLst>
                <a:tab pos="496570" algn="l"/>
                <a:tab pos="2463800" algn="l"/>
              </a:tabLst>
            </a:pPr>
            <a:endParaRPr lang="en-US" sz="2400" b="1" spc="-5" dirty="0" smtClean="0">
              <a:solidFill>
                <a:srgbClr val="171717"/>
              </a:solidFill>
              <a:latin typeface="Century Schoolbook"/>
              <a:cs typeface="Century Schoolbook"/>
            </a:endParaRPr>
          </a:p>
          <a:p>
            <a:pPr marL="496570" indent="-484505">
              <a:lnSpc>
                <a:spcPct val="100000"/>
              </a:lnSpc>
              <a:spcBef>
                <a:spcPts val="484"/>
              </a:spcBef>
              <a:buClr>
                <a:srgbClr val="171717"/>
              </a:buClr>
              <a:buFont typeface="Century Schoolbook"/>
              <a:buChar char="•"/>
              <a:tabLst>
                <a:tab pos="496570" algn="l"/>
                <a:tab pos="2463800" algn="l"/>
              </a:tabLst>
            </a:pPr>
            <a:r>
              <a:rPr lang="en-US" sz="2400" b="1" spc="-5" dirty="0" smtClean="0">
                <a:solidFill>
                  <a:srgbClr val="171717"/>
                </a:solidFill>
                <a:latin typeface="Century Schoolbook"/>
                <a:cs typeface="Century Schoolbook"/>
              </a:rPr>
              <a:t>Letter Formation</a:t>
            </a:r>
          </a:p>
          <a:p>
            <a:pPr marL="496570" indent="-484505">
              <a:lnSpc>
                <a:spcPct val="100000"/>
              </a:lnSpc>
              <a:spcBef>
                <a:spcPts val="484"/>
              </a:spcBef>
              <a:buClr>
                <a:srgbClr val="171717"/>
              </a:buClr>
              <a:buFont typeface="Century Schoolbook"/>
              <a:buChar char="•"/>
              <a:tabLst>
                <a:tab pos="496570" algn="l"/>
                <a:tab pos="2463800" algn="l"/>
              </a:tabLst>
            </a:pPr>
            <a:endParaRPr lang="en-US" spc="-5" dirty="0">
              <a:solidFill>
                <a:srgbClr val="171717"/>
              </a:solidFill>
              <a:latin typeface="Century Schoolbook"/>
              <a:cs typeface="Century Schoolbook"/>
            </a:endParaRPr>
          </a:p>
          <a:p>
            <a:pPr marL="496570" indent="-484505">
              <a:lnSpc>
                <a:spcPct val="100000"/>
              </a:lnSpc>
              <a:spcBef>
                <a:spcPts val="484"/>
              </a:spcBef>
              <a:buClr>
                <a:srgbClr val="171717"/>
              </a:buClr>
              <a:buFont typeface="Century Schoolbook"/>
              <a:buChar char="•"/>
              <a:tabLst>
                <a:tab pos="496570" algn="l"/>
                <a:tab pos="2463800" algn="l"/>
              </a:tabLst>
            </a:pPr>
            <a:r>
              <a:rPr lang="en-US" sz="2400" b="1" spc="-5" dirty="0">
                <a:solidFill>
                  <a:srgbClr val="171717"/>
                </a:solidFill>
                <a:latin typeface="Century Schoolbook"/>
                <a:cs typeface="Century Schoolbook"/>
              </a:rPr>
              <a:t>Conventions:</a:t>
            </a:r>
          </a:p>
          <a:p>
            <a:pPr marL="12065">
              <a:lnSpc>
                <a:spcPct val="100000"/>
              </a:lnSpc>
              <a:spcBef>
                <a:spcPts val="484"/>
              </a:spcBef>
              <a:buClr>
                <a:srgbClr val="171717"/>
              </a:buClr>
              <a:tabLst>
                <a:tab pos="496570" algn="l"/>
                <a:tab pos="2463800" algn="l"/>
              </a:tabLst>
            </a:pPr>
            <a:r>
              <a:rPr lang="en-US" spc="-5" dirty="0">
                <a:solidFill>
                  <a:srgbClr val="171717"/>
                </a:solidFill>
                <a:latin typeface="Century Schoolbook"/>
                <a:cs typeface="Century Schoolbook"/>
              </a:rPr>
              <a:t>     -  write from left to right, finger spaces,   </a:t>
            </a:r>
          </a:p>
          <a:p>
            <a:pPr marL="12065">
              <a:lnSpc>
                <a:spcPct val="100000"/>
              </a:lnSpc>
              <a:spcBef>
                <a:spcPts val="484"/>
              </a:spcBef>
              <a:buClr>
                <a:srgbClr val="171717"/>
              </a:buClr>
              <a:tabLst>
                <a:tab pos="496570" algn="l"/>
                <a:tab pos="2463800" algn="l"/>
              </a:tabLst>
            </a:pPr>
            <a:r>
              <a:rPr lang="en-US" spc="-5" dirty="0">
                <a:solidFill>
                  <a:srgbClr val="171717"/>
                </a:solidFill>
                <a:latin typeface="Century Schoolbook"/>
                <a:cs typeface="Century Schoolbook"/>
              </a:rPr>
              <a:t>        punctuation, use letter or letters for </a:t>
            </a:r>
            <a:r>
              <a:rPr lang="en-US" spc="-5" dirty="0" smtClean="0">
                <a:solidFill>
                  <a:srgbClr val="171717"/>
                </a:solidFill>
                <a:latin typeface="Century Schoolbook"/>
                <a:cs typeface="Century Schoolbook"/>
              </a:rPr>
              <a:t>	most </a:t>
            </a:r>
            <a:r>
              <a:rPr lang="en-US" spc="-5" dirty="0">
                <a:solidFill>
                  <a:srgbClr val="171717"/>
                </a:solidFill>
                <a:latin typeface="Century Schoolbook"/>
                <a:cs typeface="Century Schoolbook"/>
              </a:rPr>
              <a:t>consonant and short vowel sounds, </a:t>
            </a:r>
            <a:r>
              <a:rPr lang="en-US" spc="-5" dirty="0" smtClean="0">
                <a:solidFill>
                  <a:srgbClr val="171717"/>
                </a:solidFill>
                <a:latin typeface="Century Schoolbook"/>
                <a:cs typeface="Century Schoolbook"/>
              </a:rPr>
              <a:t>	match </a:t>
            </a:r>
            <a:r>
              <a:rPr lang="en-US" spc="-5" dirty="0">
                <a:solidFill>
                  <a:srgbClr val="171717"/>
                </a:solidFill>
                <a:latin typeface="Century Schoolbook"/>
                <a:cs typeface="Century Schoolbook"/>
              </a:rPr>
              <a:t>pictures to words</a:t>
            </a:r>
          </a:p>
          <a:p>
            <a:pPr marL="496570" indent="-484505">
              <a:lnSpc>
                <a:spcPct val="100000"/>
              </a:lnSpc>
              <a:spcBef>
                <a:spcPts val="484"/>
              </a:spcBef>
              <a:buClr>
                <a:srgbClr val="171717"/>
              </a:buClr>
              <a:buFont typeface="Century Schoolbook"/>
              <a:buChar char="•"/>
              <a:tabLst>
                <a:tab pos="496570" algn="l"/>
                <a:tab pos="2463800" algn="l"/>
              </a:tabLst>
            </a:pPr>
            <a:endParaRPr lang="en-US" spc="-5" dirty="0">
              <a:solidFill>
                <a:srgbClr val="171717"/>
              </a:solidFill>
              <a:latin typeface="Century Schoolbook"/>
              <a:cs typeface="Century Schoolbook"/>
            </a:endParaRPr>
          </a:p>
          <a:p>
            <a:pPr marL="496570" indent="-484505">
              <a:lnSpc>
                <a:spcPct val="100000"/>
              </a:lnSpc>
              <a:spcBef>
                <a:spcPts val="484"/>
              </a:spcBef>
              <a:buClr>
                <a:srgbClr val="171717"/>
              </a:buClr>
              <a:buFont typeface="Century Schoolbook"/>
              <a:buChar char="•"/>
              <a:tabLst>
                <a:tab pos="496570" algn="l"/>
                <a:tab pos="2463800" algn="l"/>
              </a:tabLst>
            </a:pPr>
            <a:r>
              <a:rPr lang="en-US" sz="2400" b="1" spc="-5" dirty="0">
                <a:solidFill>
                  <a:srgbClr val="171717"/>
                </a:solidFill>
                <a:latin typeface="Century Schoolbook"/>
                <a:cs typeface="Century Schoolbook"/>
              </a:rPr>
              <a:t>Write independently</a:t>
            </a:r>
            <a:endParaRPr lang="en-US" sz="2400" b="1" dirty="0">
              <a:solidFill>
                <a:srgbClr val="171717"/>
              </a:solidFill>
              <a:latin typeface="Century Schoolbook"/>
              <a:cs typeface="Century Schoolbook"/>
            </a:endParaRPr>
          </a:p>
        </p:txBody>
      </p:sp>
      <p:sp>
        <p:nvSpPr>
          <p:cNvPr id="26" name="object 4"/>
          <p:cNvSpPr/>
          <p:nvPr/>
        </p:nvSpPr>
        <p:spPr>
          <a:xfrm>
            <a:off x="5321046" y="1898238"/>
            <a:ext cx="317754" cy="317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5"/>
          <p:cNvSpPr/>
          <p:nvPr/>
        </p:nvSpPr>
        <p:spPr>
          <a:xfrm>
            <a:off x="5321046" y="3518154"/>
            <a:ext cx="317754" cy="317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5"/>
          <p:cNvSpPr/>
          <p:nvPr/>
        </p:nvSpPr>
        <p:spPr>
          <a:xfrm>
            <a:off x="5321046" y="2743200"/>
            <a:ext cx="317754" cy="317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5"/>
          <p:cNvSpPr/>
          <p:nvPr/>
        </p:nvSpPr>
        <p:spPr>
          <a:xfrm>
            <a:off x="5321046" y="5486400"/>
            <a:ext cx="317754" cy="317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01200" y="533400"/>
            <a:ext cx="380" cy="6781800"/>
          </a:xfrm>
          <a:custGeom>
            <a:avLst/>
            <a:gdLst/>
            <a:ahLst/>
            <a:cxnLst/>
            <a:rect l="l" t="t" r="r" b="b"/>
            <a:pathLst>
              <a:path w="380" h="6781800">
                <a:moveTo>
                  <a:pt x="0" y="0"/>
                </a:moveTo>
                <a:lnTo>
                  <a:pt x="0" y="6781800"/>
                </a:lnTo>
                <a:lnTo>
                  <a:pt x="380" y="6781800"/>
                </a:lnTo>
                <a:lnTo>
                  <a:pt x="3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254" y="457200"/>
            <a:ext cx="990600" cy="6831330"/>
          </a:xfrm>
          <a:custGeom>
            <a:avLst/>
            <a:gdLst/>
            <a:ahLst/>
            <a:cxnLst/>
            <a:rect l="l" t="t" r="r" b="b"/>
            <a:pathLst>
              <a:path w="990600" h="6831330">
                <a:moveTo>
                  <a:pt x="0" y="0"/>
                </a:moveTo>
                <a:lnTo>
                  <a:pt x="0" y="6831330"/>
                </a:lnTo>
                <a:lnTo>
                  <a:pt x="990600" y="6831330"/>
                </a:lnTo>
                <a:lnTo>
                  <a:pt x="990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8254" y="2149601"/>
            <a:ext cx="990600" cy="450427"/>
          </a:xfrm>
          <a:custGeom>
            <a:avLst/>
            <a:gdLst/>
            <a:ahLst/>
            <a:cxnLst/>
            <a:rect l="l" t="t" r="r" b="b"/>
            <a:pathLst>
              <a:path w="990600" h="450427">
                <a:moveTo>
                  <a:pt x="990600" y="430530"/>
                </a:moveTo>
                <a:lnTo>
                  <a:pt x="990600" y="0"/>
                </a:lnTo>
                <a:lnTo>
                  <a:pt x="0" y="0"/>
                </a:lnTo>
                <a:lnTo>
                  <a:pt x="0" y="430530"/>
                </a:lnTo>
                <a:lnTo>
                  <a:pt x="24577" y="439580"/>
                </a:lnTo>
                <a:lnTo>
                  <a:pt x="49216" y="445693"/>
                </a:lnTo>
                <a:lnTo>
                  <a:pt x="74344" y="449198"/>
                </a:lnTo>
                <a:lnTo>
                  <a:pt x="100388" y="450427"/>
                </a:lnTo>
                <a:lnTo>
                  <a:pt x="127777" y="449710"/>
                </a:lnTo>
                <a:lnTo>
                  <a:pt x="156938" y="447380"/>
                </a:lnTo>
                <a:lnTo>
                  <a:pt x="188298" y="443765"/>
                </a:lnTo>
                <a:lnTo>
                  <a:pt x="222284" y="439198"/>
                </a:lnTo>
                <a:lnTo>
                  <a:pt x="259324" y="434009"/>
                </a:lnTo>
                <a:lnTo>
                  <a:pt x="299847" y="428529"/>
                </a:lnTo>
                <a:lnTo>
                  <a:pt x="344278" y="423089"/>
                </a:lnTo>
                <a:lnTo>
                  <a:pt x="393045" y="418021"/>
                </a:lnTo>
                <a:lnTo>
                  <a:pt x="446577" y="413653"/>
                </a:lnTo>
                <a:lnTo>
                  <a:pt x="505300" y="410319"/>
                </a:lnTo>
                <a:lnTo>
                  <a:pt x="569642" y="408348"/>
                </a:lnTo>
                <a:lnTo>
                  <a:pt x="640031" y="408072"/>
                </a:lnTo>
                <a:lnTo>
                  <a:pt x="716893" y="409821"/>
                </a:lnTo>
                <a:lnTo>
                  <a:pt x="800657" y="413926"/>
                </a:lnTo>
                <a:lnTo>
                  <a:pt x="891750" y="420719"/>
                </a:lnTo>
                <a:lnTo>
                  <a:pt x="990600" y="430530"/>
                </a:lnTo>
                <a:close/>
              </a:path>
            </a:pathLst>
          </a:custGeom>
          <a:solidFill>
            <a:srgbClr val="5490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254" y="1741170"/>
            <a:ext cx="990600" cy="455092"/>
          </a:xfrm>
          <a:custGeom>
            <a:avLst/>
            <a:gdLst/>
            <a:ahLst/>
            <a:cxnLst/>
            <a:rect l="l" t="t" r="r" b="b"/>
            <a:pathLst>
              <a:path w="990600" h="455092">
                <a:moveTo>
                  <a:pt x="990600" y="432054"/>
                </a:moveTo>
                <a:lnTo>
                  <a:pt x="990600" y="0"/>
                </a:lnTo>
                <a:lnTo>
                  <a:pt x="0" y="0"/>
                </a:lnTo>
                <a:lnTo>
                  <a:pt x="0" y="432054"/>
                </a:lnTo>
                <a:lnTo>
                  <a:pt x="47266" y="425652"/>
                </a:lnTo>
                <a:lnTo>
                  <a:pt x="97338" y="421581"/>
                </a:lnTo>
                <a:lnTo>
                  <a:pt x="149789" y="419564"/>
                </a:lnTo>
                <a:lnTo>
                  <a:pt x="204191" y="419325"/>
                </a:lnTo>
                <a:lnTo>
                  <a:pt x="260115" y="420588"/>
                </a:lnTo>
                <a:lnTo>
                  <a:pt x="317134" y="423076"/>
                </a:lnTo>
                <a:lnTo>
                  <a:pt x="374819" y="426515"/>
                </a:lnTo>
                <a:lnTo>
                  <a:pt x="432742" y="430627"/>
                </a:lnTo>
                <a:lnTo>
                  <a:pt x="490476" y="435137"/>
                </a:lnTo>
                <a:lnTo>
                  <a:pt x="547592" y="439769"/>
                </a:lnTo>
                <a:lnTo>
                  <a:pt x="603662" y="444246"/>
                </a:lnTo>
                <a:lnTo>
                  <a:pt x="658258" y="448293"/>
                </a:lnTo>
                <a:lnTo>
                  <a:pt x="710952" y="451634"/>
                </a:lnTo>
                <a:lnTo>
                  <a:pt x="761316" y="453992"/>
                </a:lnTo>
                <a:lnTo>
                  <a:pt x="808922" y="455092"/>
                </a:lnTo>
                <a:lnTo>
                  <a:pt x="853342" y="454657"/>
                </a:lnTo>
                <a:lnTo>
                  <a:pt x="894148" y="452412"/>
                </a:lnTo>
                <a:lnTo>
                  <a:pt x="930911" y="448081"/>
                </a:lnTo>
                <a:lnTo>
                  <a:pt x="963205" y="441386"/>
                </a:lnTo>
                <a:lnTo>
                  <a:pt x="990600" y="432054"/>
                </a:lnTo>
                <a:close/>
              </a:path>
            </a:pathLst>
          </a:custGeom>
          <a:solidFill>
            <a:srgbClr val="E1E1B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8254" y="610880"/>
            <a:ext cx="990600" cy="288087"/>
          </a:xfrm>
          <a:custGeom>
            <a:avLst/>
            <a:gdLst/>
            <a:ahLst/>
            <a:cxnLst/>
            <a:rect l="l" t="t" r="r" b="b"/>
            <a:pathLst>
              <a:path w="990600" h="288087">
                <a:moveTo>
                  <a:pt x="990600" y="260085"/>
                </a:moveTo>
                <a:lnTo>
                  <a:pt x="990600" y="37581"/>
                </a:lnTo>
                <a:lnTo>
                  <a:pt x="970126" y="36279"/>
                </a:lnTo>
                <a:lnTo>
                  <a:pt x="947052" y="34684"/>
                </a:lnTo>
                <a:lnTo>
                  <a:pt x="921636" y="32836"/>
                </a:lnTo>
                <a:lnTo>
                  <a:pt x="894136" y="30772"/>
                </a:lnTo>
                <a:lnTo>
                  <a:pt x="768449" y="21146"/>
                </a:lnTo>
                <a:lnTo>
                  <a:pt x="734394" y="18591"/>
                </a:lnTo>
                <a:lnTo>
                  <a:pt x="664928" y="13575"/>
                </a:lnTo>
                <a:lnTo>
                  <a:pt x="595374" y="8943"/>
                </a:lnTo>
                <a:lnTo>
                  <a:pt x="527792" y="5006"/>
                </a:lnTo>
                <a:lnTo>
                  <a:pt x="464244" y="2074"/>
                </a:lnTo>
                <a:lnTo>
                  <a:pt x="406794" y="460"/>
                </a:lnTo>
                <a:lnTo>
                  <a:pt x="331858" y="116"/>
                </a:lnTo>
                <a:lnTo>
                  <a:pt x="255302" y="0"/>
                </a:lnTo>
                <a:lnTo>
                  <a:pt x="237736" y="99"/>
                </a:lnTo>
                <a:lnTo>
                  <a:pt x="193669" y="877"/>
                </a:lnTo>
                <a:lnTo>
                  <a:pt x="152209" y="2624"/>
                </a:lnTo>
                <a:lnTo>
                  <a:pt x="113812" y="5675"/>
                </a:lnTo>
                <a:lnTo>
                  <a:pt x="62960" y="13423"/>
                </a:lnTo>
                <a:lnTo>
                  <a:pt x="21572" y="25981"/>
                </a:lnTo>
                <a:lnTo>
                  <a:pt x="0" y="37581"/>
                </a:lnTo>
                <a:lnTo>
                  <a:pt x="0" y="260085"/>
                </a:lnTo>
                <a:lnTo>
                  <a:pt x="63268" y="270167"/>
                </a:lnTo>
                <a:lnTo>
                  <a:pt x="104204" y="274367"/>
                </a:lnTo>
                <a:lnTo>
                  <a:pt x="150351" y="278007"/>
                </a:lnTo>
                <a:lnTo>
                  <a:pt x="200965" y="281088"/>
                </a:lnTo>
                <a:lnTo>
                  <a:pt x="255302" y="283608"/>
                </a:lnTo>
                <a:lnTo>
                  <a:pt x="312619" y="285568"/>
                </a:lnTo>
                <a:lnTo>
                  <a:pt x="372172" y="286969"/>
                </a:lnTo>
                <a:lnTo>
                  <a:pt x="433219" y="287809"/>
                </a:lnTo>
                <a:lnTo>
                  <a:pt x="495385" y="288087"/>
                </a:lnTo>
                <a:lnTo>
                  <a:pt x="556815" y="287809"/>
                </a:lnTo>
                <a:lnTo>
                  <a:pt x="617878" y="286969"/>
                </a:lnTo>
                <a:lnTo>
                  <a:pt x="677460" y="285568"/>
                </a:lnTo>
                <a:lnTo>
                  <a:pt x="734817" y="283608"/>
                </a:lnTo>
                <a:lnTo>
                  <a:pt x="789205" y="281088"/>
                </a:lnTo>
                <a:lnTo>
                  <a:pt x="839882" y="278007"/>
                </a:lnTo>
                <a:lnTo>
                  <a:pt x="886103" y="274367"/>
                </a:lnTo>
                <a:lnTo>
                  <a:pt x="927126" y="270167"/>
                </a:lnTo>
                <a:lnTo>
                  <a:pt x="962206" y="265406"/>
                </a:lnTo>
                <a:lnTo>
                  <a:pt x="990600" y="260085"/>
                </a:lnTo>
                <a:close/>
              </a:path>
            </a:pathLst>
          </a:custGeom>
          <a:solidFill>
            <a:srgbClr val="5490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254" y="1441703"/>
            <a:ext cx="990600" cy="336613"/>
          </a:xfrm>
          <a:custGeom>
            <a:avLst/>
            <a:gdLst/>
            <a:ahLst/>
            <a:cxnLst/>
            <a:rect l="l" t="t" r="r" b="b"/>
            <a:pathLst>
              <a:path w="990600" h="336613">
                <a:moveTo>
                  <a:pt x="990600" y="299466"/>
                </a:moveTo>
                <a:lnTo>
                  <a:pt x="990600" y="0"/>
                </a:lnTo>
                <a:lnTo>
                  <a:pt x="959806" y="325"/>
                </a:lnTo>
                <a:lnTo>
                  <a:pt x="898257" y="2623"/>
                </a:lnTo>
                <a:lnTo>
                  <a:pt x="834425" y="6429"/>
                </a:lnTo>
                <a:lnTo>
                  <a:pt x="800777" y="8641"/>
                </a:lnTo>
                <a:lnTo>
                  <a:pt x="765507" y="10921"/>
                </a:lnTo>
                <a:lnTo>
                  <a:pt x="688699" y="15276"/>
                </a:lnTo>
                <a:lnTo>
                  <a:pt x="646461" y="17145"/>
                </a:lnTo>
                <a:lnTo>
                  <a:pt x="601200" y="18670"/>
                </a:lnTo>
                <a:lnTo>
                  <a:pt x="552565" y="19751"/>
                </a:lnTo>
                <a:lnTo>
                  <a:pt x="500207" y="20282"/>
                </a:lnTo>
                <a:lnTo>
                  <a:pt x="443774" y="20162"/>
                </a:lnTo>
                <a:lnTo>
                  <a:pt x="382916" y="19288"/>
                </a:lnTo>
                <a:lnTo>
                  <a:pt x="317284" y="17556"/>
                </a:lnTo>
                <a:lnTo>
                  <a:pt x="246527" y="14864"/>
                </a:lnTo>
                <a:lnTo>
                  <a:pt x="170294" y="11109"/>
                </a:lnTo>
                <a:lnTo>
                  <a:pt x="88235" y="6189"/>
                </a:lnTo>
                <a:lnTo>
                  <a:pt x="0" y="0"/>
                </a:lnTo>
                <a:lnTo>
                  <a:pt x="0" y="299466"/>
                </a:lnTo>
                <a:lnTo>
                  <a:pt x="63268" y="312839"/>
                </a:lnTo>
                <a:lnTo>
                  <a:pt x="104204" y="318411"/>
                </a:lnTo>
                <a:lnTo>
                  <a:pt x="150351" y="323240"/>
                </a:lnTo>
                <a:lnTo>
                  <a:pt x="200965" y="327326"/>
                </a:lnTo>
                <a:lnTo>
                  <a:pt x="255302" y="330669"/>
                </a:lnTo>
                <a:lnTo>
                  <a:pt x="312619" y="333270"/>
                </a:lnTo>
                <a:lnTo>
                  <a:pt x="372172" y="335127"/>
                </a:lnTo>
                <a:lnTo>
                  <a:pt x="433219" y="336242"/>
                </a:lnTo>
                <a:lnTo>
                  <a:pt x="495014" y="336613"/>
                </a:lnTo>
                <a:lnTo>
                  <a:pt x="556815" y="336242"/>
                </a:lnTo>
                <a:lnTo>
                  <a:pt x="617878" y="335127"/>
                </a:lnTo>
                <a:lnTo>
                  <a:pt x="677460" y="333270"/>
                </a:lnTo>
                <a:lnTo>
                  <a:pt x="734817" y="330669"/>
                </a:lnTo>
                <a:lnTo>
                  <a:pt x="789205" y="327326"/>
                </a:lnTo>
                <a:lnTo>
                  <a:pt x="839882" y="323240"/>
                </a:lnTo>
                <a:lnTo>
                  <a:pt x="886103" y="318411"/>
                </a:lnTo>
                <a:lnTo>
                  <a:pt x="927126" y="312839"/>
                </a:lnTo>
                <a:lnTo>
                  <a:pt x="962206" y="306524"/>
                </a:lnTo>
                <a:lnTo>
                  <a:pt x="990600" y="2994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8254" y="1136903"/>
            <a:ext cx="990600" cy="431292"/>
          </a:xfrm>
          <a:custGeom>
            <a:avLst/>
            <a:gdLst/>
            <a:ahLst/>
            <a:cxnLst/>
            <a:rect l="l" t="t" r="r" b="b"/>
            <a:pathLst>
              <a:path w="990600" h="431292">
                <a:moveTo>
                  <a:pt x="990600" y="431292"/>
                </a:moveTo>
                <a:lnTo>
                  <a:pt x="990600" y="0"/>
                </a:lnTo>
                <a:lnTo>
                  <a:pt x="0" y="0"/>
                </a:lnTo>
                <a:lnTo>
                  <a:pt x="0" y="431292"/>
                </a:lnTo>
                <a:lnTo>
                  <a:pt x="23872" y="430927"/>
                </a:lnTo>
                <a:lnTo>
                  <a:pt x="77095" y="428236"/>
                </a:lnTo>
                <a:lnTo>
                  <a:pt x="136290" y="423433"/>
                </a:lnTo>
                <a:lnTo>
                  <a:pt x="199864" y="417122"/>
                </a:lnTo>
                <a:lnTo>
                  <a:pt x="266219" y="409905"/>
                </a:lnTo>
                <a:lnTo>
                  <a:pt x="333761" y="402386"/>
                </a:lnTo>
                <a:lnTo>
                  <a:pt x="367479" y="398702"/>
                </a:lnTo>
                <a:lnTo>
                  <a:pt x="433808" y="391863"/>
                </a:lnTo>
                <a:lnTo>
                  <a:pt x="497336" y="386230"/>
                </a:lnTo>
                <a:lnTo>
                  <a:pt x="556464" y="382408"/>
                </a:lnTo>
                <a:lnTo>
                  <a:pt x="609600" y="381000"/>
                </a:lnTo>
                <a:lnTo>
                  <a:pt x="633558" y="381006"/>
                </a:lnTo>
                <a:lnTo>
                  <a:pt x="677514" y="381169"/>
                </a:lnTo>
                <a:lnTo>
                  <a:pt x="717137" y="381785"/>
                </a:lnTo>
                <a:lnTo>
                  <a:pt x="770924" y="384218"/>
                </a:lnTo>
                <a:lnTo>
                  <a:pt x="821337" y="389367"/>
                </a:lnTo>
                <a:lnTo>
                  <a:pt x="872203" y="398250"/>
                </a:lnTo>
                <a:lnTo>
                  <a:pt x="927348" y="411885"/>
                </a:lnTo>
                <a:lnTo>
                  <a:pt x="968379" y="424119"/>
                </a:lnTo>
                <a:lnTo>
                  <a:pt x="990600" y="431292"/>
                </a:lnTo>
                <a:close/>
              </a:path>
            </a:pathLst>
          </a:custGeom>
          <a:solidFill>
            <a:srgbClr val="3366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8254" y="854579"/>
            <a:ext cx="990600" cy="322757"/>
          </a:xfrm>
          <a:custGeom>
            <a:avLst/>
            <a:gdLst/>
            <a:ahLst/>
            <a:cxnLst/>
            <a:rect l="l" t="t" r="r" b="b"/>
            <a:pathLst>
              <a:path w="990600" h="322757">
                <a:moveTo>
                  <a:pt x="990600" y="302136"/>
                </a:moveTo>
                <a:lnTo>
                  <a:pt x="990600" y="20958"/>
                </a:lnTo>
                <a:lnTo>
                  <a:pt x="837819" y="20953"/>
                </a:lnTo>
                <a:lnTo>
                  <a:pt x="810731" y="20622"/>
                </a:lnTo>
                <a:lnTo>
                  <a:pt x="741519" y="18247"/>
                </a:lnTo>
                <a:lnTo>
                  <a:pt x="700918" y="16423"/>
                </a:lnTo>
                <a:lnTo>
                  <a:pt x="657082" y="14314"/>
                </a:lnTo>
                <a:lnTo>
                  <a:pt x="609600" y="11981"/>
                </a:lnTo>
                <a:lnTo>
                  <a:pt x="561992" y="9673"/>
                </a:lnTo>
                <a:lnTo>
                  <a:pt x="511881" y="7352"/>
                </a:lnTo>
                <a:lnTo>
                  <a:pt x="458843" y="5098"/>
                </a:lnTo>
                <a:lnTo>
                  <a:pt x="409384" y="3242"/>
                </a:lnTo>
                <a:lnTo>
                  <a:pt x="358141" y="1665"/>
                </a:lnTo>
                <a:lnTo>
                  <a:pt x="307665" y="549"/>
                </a:lnTo>
                <a:lnTo>
                  <a:pt x="258525" y="0"/>
                </a:lnTo>
                <a:lnTo>
                  <a:pt x="210738" y="135"/>
                </a:lnTo>
                <a:lnTo>
                  <a:pt x="166544" y="1027"/>
                </a:lnTo>
                <a:lnTo>
                  <a:pt x="124846" y="2816"/>
                </a:lnTo>
                <a:lnTo>
                  <a:pt x="86770" y="5598"/>
                </a:lnTo>
                <a:lnTo>
                  <a:pt x="23776" y="14562"/>
                </a:lnTo>
                <a:lnTo>
                  <a:pt x="0" y="20958"/>
                </a:lnTo>
                <a:lnTo>
                  <a:pt x="0" y="302136"/>
                </a:lnTo>
                <a:lnTo>
                  <a:pt x="37231" y="313431"/>
                </a:lnTo>
                <a:lnTo>
                  <a:pt x="86441" y="319985"/>
                </a:lnTo>
                <a:lnTo>
                  <a:pt x="145115" y="322635"/>
                </a:lnTo>
                <a:lnTo>
                  <a:pt x="177215" y="322757"/>
                </a:lnTo>
                <a:lnTo>
                  <a:pt x="211294" y="322199"/>
                </a:lnTo>
                <a:lnTo>
                  <a:pt x="280797" y="319567"/>
                </a:lnTo>
                <a:lnTo>
                  <a:pt x="352775" y="315523"/>
                </a:lnTo>
                <a:lnTo>
                  <a:pt x="460821" y="308550"/>
                </a:lnTo>
                <a:lnTo>
                  <a:pt x="492434" y="306598"/>
                </a:lnTo>
                <a:lnTo>
                  <a:pt x="524620" y="304803"/>
                </a:lnTo>
                <a:lnTo>
                  <a:pt x="555086" y="303391"/>
                </a:lnTo>
                <a:lnTo>
                  <a:pt x="583517" y="302467"/>
                </a:lnTo>
                <a:lnTo>
                  <a:pt x="609600" y="302136"/>
                </a:lnTo>
                <a:lnTo>
                  <a:pt x="634187" y="302467"/>
                </a:lnTo>
                <a:lnTo>
                  <a:pt x="682586" y="304803"/>
                </a:lnTo>
                <a:lnTo>
                  <a:pt x="729567" y="308673"/>
                </a:lnTo>
                <a:lnTo>
                  <a:pt x="774673" y="313240"/>
                </a:lnTo>
                <a:lnTo>
                  <a:pt x="796381" y="315523"/>
                </a:lnTo>
                <a:lnTo>
                  <a:pt x="817448" y="317667"/>
                </a:lnTo>
                <a:lnTo>
                  <a:pt x="838200" y="319597"/>
                </a:lnTo>
                <a:lnTo>
                  <a:pt x="857434" y="321118"/>
                </a:lnTo>
                <a:lnTo>
                  <a:pt x="876239" y="322216"/>
                </a:lnTo>
                <a:lnTo>
                  <a:pt x="894174" y="322757"/>
                </a:lnTo>
                <a:lnTo>
                  <a:pt x="911184" y="322635"/>
                </a:lnTo>
                <a:lnTo>
                  <a:pt x="956087" y="317249"/>
                </a:lnTo>
                <a:lnTo>
                  <a:pt x="980345" y="308429"/>
                </a:lnTo>
                <a:lnTo>
                  <a:pt x="990600" y="302136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8348" y="4394453"/>
            <a:ext cx="990600" cy="448903"/>
          </a:xfrm>
          <a:custGeom>
            <a:avLst/>
            <a:gdLst/>
            <a:ahLst/>
            <a:cxnLst/>
            <a:rect l="l" t="t" r="r" b="b"/>
            <a:pathLst>
              <a:path w="990600" h="448903">
                <a:moveTo>
                  <a:pt x="990600" y="429006"/>
                </a:moveTo>
                <a:lnTo>
                  <a:pt x="990600" y="0"/>
                </a:lnTo>
                <a:lnTo>
                  <a:pt x="0" y="0"/>
                </a:lnTo>
                <a:lnTo>
                  <a:pt x="0" y="429006"/>
                </a:lnTo>
                <a:lnTo>
                  <a:pt x="24680" y="438056"/>
                </a:lnTo>
                <a:lnTo>
                  <a:pt x="49401" y="444169"/>
                </a:lnTo>
                <a:lnTo>
                  <a:pt x="74591" y="447674"/>
                </a:lnTo>
                <a:lnTo>
                  <a:pt x="100681" y="448903"/>
                </a:lnTo>
                <a:lnTo>
                  <a:pt x="128099" y="448186"/>
                </a:lnTo>
                <a:lnTo>
                  <a:pt x="157274" y="445856"/>
                </a:lnTo>
                <a:lnTo>
                  <a:pt x="188636" y="442241"/>
                </a:lnTo>
                <a:lnTo>
                  <a:pt x="222613" y="437674"/>
                </a:lnTo>
                <a:lnTo>
                  <a:pt x="259636" y="432485"/>
                </a:lnTo>
                <a:lnTo>
                  <a:pt x="300132" y="427005"/>
                </a:lnTo>
                <a:lnTo>
                  <a:pt x="344532" y="421565"/>
                </a:lnTo>
                <a:lnTo>
                  <a:pt x="393265" y="416497"/>
                </a:lnTo>
                <a:lnTo>
                  <a:pt x="446759" y="412129"/>
                </a:lnTo>
                <a:lnTo>
                  <a:pt x="505444" y="408795"/>
                </a:lnTo>
                <a:lnTo>
                  <a:pt x="569749" y="406824"/>
                </a:lnTo>
                <a:lnTo>
                  <a:pt x="640104" y="406548"/>
                </a:lnTo>
                <a:lnTo>
                  <a:pt x="716937" y="408297"/>
                </a:lnTo>
                <a:lnTo>
                  <a:pt x="800678" y="412402"/>
                </a:lnTo>
                <a:lnTo>
                  <a:pt x="891756" y="419195"/>
                </a:lnTo>
                <a:lnTo>
                  <a:pt x="990600" y="429006"/>
                </a:lnTo>
                <a:close/>
              </a:path>
            </a:pathLst>
          </a:custGeom>
          <a:solidFill>
            <a:srgbClr val="5490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9872" y="3990594"/>
            <a:ext cx="990600" cy="453675"/>
          </a:xfrm>
          <a:custGeom>
            <a:avLst/>
            <a:gdLst/>
            <a:ahLst/>
            <a:cxnLst/>
            <a:rect l="l" t="t" r="r" b="b"/>
            <a:pathLst>
              <a:path w="990600" h="453675">
                <a:moveTo>
                  <a:pt x="990600" y="430530"/>
                </a:moveTo>
                <a:lnTo>
                  <a:pt x="990600" y="0"/>
                </a:lnTo>
                <a:lnTo>
                  <a:pt x="0" y="0"/>
                </a:lnTo>
                <a:lnTo>
                  <a:pt x="0" y="430530"/>
                </a:lnTo>
                <a:lnTo>
                  <a:pt x="47271" y="424232"/>
                </a:lnTo>
                <a:lnTo>
                  <a:pt x="97359" y="420243"/>
                </a:lnTo>
                <a:lnTo>
                  <a:pt x="149833" y="418288"/>
                </a:lnTo>
                <a:lnTo>
                  <a:pt x="204264" y="418094"/>
                </a:lnTo>
                <a:lnTo>
                  <a:pt x="260222" y="419385"/>
                </a:lnTo>
                <a:lnTo>
                  <a:pt x="317278" y="421888"/>
                </a:lnTo>
                <a:lnTo>
                  <a:pt x="375001" y="425329"/>
                </a:lnTo>
                <a:lnTo>
                  <a:pt x="432962" y="429432"/>
                </a:lnTo>
                <a:lnTo>
                  <a:pt x="490731" y="433924"/>
                </a:lnTo>
                <a:lnTo>
                  <a:pt x="547878" y="438531"/>
                </a:lnTo>
                <a:lnTo>
                  <a:pt x="603973" y="442977"/>
                </a:lnTo>
                <a:lnTo>
                  <a:pt x="658587" y="446989"/>
                </a:lnTo>
                <a:lnTo>
                  <a:pt x="711290" y="450292"/>
                </a:lnTo>
                <a:lnTo>
                  <a:pt x="761652" y="452612"/>
                </a:lnTo>
                <a:lnTo>
                  <a:pt x="809244" y="453675"/>
                </a:lnTo>
                <a:lnTo>
                  <a:pt x="853635" y="453207"/>
                </a:lnTo>
                <a:lnTo>
                  <a:pt x="894395" y="450932"/>
                </a:lnTo>
                <a:lnTo>
                  <a:pt x="931096" y="446577"/>
                </a:lnTo>
                <a:lnTo>
                  <a:pt x="963308" y="439868"/>
                </a:lnTo>
                <a:lnTo>
                  <a:pt x="990600" y="430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9872" y="2857256"/>
            <a:ext cx="990600" cy="289612"/>
          </a:xfrm>
          <a:custGeom>
            <a:avLst/>
            <a:gdLst/>
            <a:ahLst/>
            <a:cxnLst/>
            <a:rect l="l" t="t" r="r" b="b"/>
            <a:pathLst>
              <a:path w="990600" h="289612">
                <a:moveTo>
                  <a:pt x="990600" y="261609"/>
                </a:moveTo>
                <a:lnTo>
                  <a:pt x="990600" y="37581"/>
                </a:lnTo>
                <a:lnTo>
                  <a:pt x="970234" y="36279"/>
                </a:lnTo>
                <a:lnTo>
                  <a:pt x="947258" y="34684"/>
                </a:lnTo>
                <a:lnTo>
                  <a:pt x="921928" y="32836"/>
                </a:lnTo>
                <a:lnTo>
                  <a:pt x="894502" y="30772"/>
                </a:lnTo>
                <a:lnTo>
                  <a:pt x="768998" y="21147"/>
                </a:lnTo>
                <a:lnTo>
                  <a:pt x="734960" y="18592"/>
                </a:lnTo>
                <a:lnTo>
                  <a:pt x="665494" y="13575"/>
                </a:lnTo>
                <a:lnTo>
                  <a:pt x="595894" y="8943"/>
                </a:lnTo>
                <a:lnTo>
                  <a:pt x="528220" y="5006"/>
                </a:lnTo>
                <a:lnTo>
                  <a:pt x="464536" y="2075"/>
                </a:lnTo>
                <a:lnTo>
                  <a:pt x="406903" y="460"/>
                </a:lnTo>
                <a:lnTo>
                  <a:pt x="332064" y="116"/>
                </a:lnTo>
                <a:lnTo>
                  <a:pt x="255782" y="0"/>
                </a:lnTo>
                <a:lnTo>
                  <a:pt x="238216" y="99"/>
                </a:lnTo>
                <a:lnTo>
                  <a:pt x="194218" y="877"/>
                </a:lnTo>
                <a:lnTo>
                  <a:pt x="152781" y="2625"/>
                </a:lnTo>
                <a:lnTo>
                  <a:pt x="114360" y="5675"/>
                </a:lnTo>
                <a:lnTo>
                  <a:pt x="63388" y="13424"/>
                </a:lnTo>
                <a:lnTo>
                  <a:pt x="21777" y="25982"/>
                </a:lnTo>
                <a:lnTo>
                  <a:pt x="0" y="37581"/>
                </a:lnTo>
                <a:lnTo>
                  <a:pt x="0" y="261609"/>
                </a:lnTo>
                <a:lnTo>
                  <a:pt x="63473" y="271691"/>
                </a:lnTo>
                <a:lnTo>
                  <a:pt x="104496" y="275891"/>
                </a:lnTo>
                <a:lnTo>
                  <a:pt x="150717" y="279532"/>
                </a:lnTo>
                <a:lnTo>
                  <a:pt x="201394" y="282612"/>
                </a:lnTo>
                <a:lnTo>
                  <a:pt x="255782" y="285132"/>
                </a:lnTo>
                <a:lnTo>
                  <a:pt x="313139" y="287093"/>
                </a:lnTo>
                <a:lnTo>
                  <a:pt x="372721" y="288493"/>
                </a:lnTo>
                <a:lnTo>
                  <a:pt x="434834" y="289338"/>
                </a:lnTo>
                <a:lnTo>
                  <a:pt x="495751" y="289612"/>
                </a:lnTo>
                <a:lnTo>
                  <a:pt x="557380" y="289333"/>
                </a:lnTo>
                <a:lnTo>
                  <a:pt x="618427" y="288493"/>
                </a:lnTo>
                <a:lnTo>
                  <a:pt x="677980" y="287093"/>
                </a:lnTo>
                <a:lnTo>
                  <a:pt x="735297" y="285132"/>
                </a:lnTo>
                <a:lnTo>
                  <a:pt x="789634" y="282612"/>
                </a:lnTo>
                <a:lnTo>
                  <a:pt x="840248" y="279532"/>
                </a:lnTo>
                <a:lnTo>
                  <a:pt x="886395" y="275891"/>
                </a:lnTo>
                <a:lnTo>
                  <a:pt x="927331" y="271691"/>
                </a:lnTo>
                <a:lnTo>
                  <a:pt x="962314" y="266930"/>
                </a:lnTo>
                <a:lnTo>
                  <a:pt x="990600" y="261609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9872" y="3688079"/>
            <a:ext cx="990600" cy="336613"/>
          </a:xfrm>
          <a:custGeom>
            <a:avLst/>
            <a:gdLst/>
            <a:ahLst/>
            <a:cxnLst/>
            <a:rect l="l" t="t" r="r" b="b"/>
            <a:pathLst>
              <a:path w="990600" h="336613">
                <a:moveTo>
                  <a:pt x="990600" y="299466"/>
                </a:moveTo>
                <a:lnTo>
                  <a:pt x="990600" y="0"/>
                </a:lnTo>
                <a:lnTo>
                  <a:pt x="959806" y="325"/>
                </a:lnTo>
                <a:lnTo>
                  <a:pt x="898257" y="2623"/>
                </a:lnTo>
                <a:lnTo>
                  <a:pt x="834425" y="6429"/>
                </a:lnTo>
                <a:lnTo>
                  <a:pt x="800777" y="8641"/>
                </a:lnTo>
                <a:lnTo>
                  <a:pt x="765507" y="10921"/>
                </a:lnTo>
                <a:lnTo>
                  <a:pt x="688699" y="15276"/>
                </a:lnTo>
                <a:lnTo>
                  <a:pt x="646461" y="17145"/>
                </a:lnTo>
                <a:lnTo>
                  <a:pt x="601200" y="18670"/>
                </a:lnTo>
                <a:lnTo>
                  <a:pt x="552565" y="19751"/>
                </a:lnTo>
                <a:lnTo>
                  <a:pt x="500207" y="20282"/>
                </a:lnTo>
                <a:lnTo>
                  <a:pt x="443774" y="20162"/>
                </a:lnTo>
                <a:lnTo>
                  <a:pt x="382916" y="19288"/>
                </a:lnTo>
                <a:lnTo>
                  <a:pt x="317284" y="17556"/>
                </a:lnTo>
                <a:lnTo>
                  <a:pt x="246527" y="14864"/>
                </a:lnTo>
                <a:lnTo>
                  <a:pt x="170294" y="11109"/>
                </a:lnTo>
                <a:lnTo>
                  <a:pt x="88235" y="6189"/>
                </a:lnTo>
                <a:lnTo>
                  <a:pt x="0" y="0"/>
                </a:lnTo>
                <a:lnTo>
                  <a:pt x="0" y="299466"/>
                </a:lnTo>
                <a:lnTo>
                  <a:pt x="63473" y="312839"/>
                </a:lnTo>
                <a:lnTo>
                  <a:pt x="104496" y="318411"/>
                </a:lnTo>
                <a:lnTo>
                  <a:pt x="150717" y="323240"/>
                </a:lnTo>
                <a:lnTo>
                  <a:pt x="201394" y="327326"/>
                </a:lnTo>
                <a:lnTo>
                  <a:pt x="255782" y="330669"/>
                </a:lnTo>
                <a:lnTo>
                  <a:pt x="313139" y="333270"/>
                </a:lnTo>
                <a:lnTo>
                  <a:pt x="372721" y="335127"/>
                </a:lnTo>
                <a:lnTo>
                  <a:pt x="433784" y="336242"/>
                </a:lnTo>
                <a:lnTo>
                  <a:pt x="495585" y="336613"/>
                </a:lnTo>
                <a:lnTo>
                  <a:pt x="557380" y="336242"/>
                </a:lnTo>
                <a:lnTo>
                  <a:pt x="618427" y="335127"/>
                </a:lnTo>
                <a:lnTo>
                  <a:pt x="677980" y="333270"/>
                </a:lnTo>
                <a:lnTo>
                  <a:pt x="735297" y="330669"/>
                </a:lnTo>
                <a:lnTo>
                  <a:pt x="789634" y="327326"/>
                </a:lnTo>
                <a:lnTo>
                  <a:pt x="840248" y="323240"/>
                </a:lnTo>
                <a:lnTo>
                  <a:pt x="886395" y="318411"/>
                </a:lnTo>
                <a:lnTo>
                  <a:pt x="927331" y="312839"/>
                </a:lnTo>
                <a:lnTo>
                  <a:pt x="962314" y="306524"/>
                </a:lnTo>
                <a:lnTo>
                  <a:pt x="990600" y="299466"/>
                </a:lnTo>
                <a:close/>
              </a:path>
            </a:pathLst>
          </a:custGeom>
          <a:solidFill>
            <a:srgbClr val="E1E1B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9872" y="3384803"/>
            <a:ext cx="990600" cy="428244"/>
          </a:xfrm>
          <a:custGeom>
            <a:avLst/>
            <a:gdLst/>
            <a:ahLst/>
            <a:cxnLst/>
            <a:rect l="l" t="t" r="r" b="b"/>
            <a:pathLst>
              <a:path w="990600" h="428244">
                <a:moveTo>
                  <a:pt x="990600" y="428244"/>
                </a:moveTo>
                <a:lnTo>
                  <a:pt x="990600" y="0"/>
                </a:lnTo>
                <a:lnTo>
                  <a:pt x="0" y="0"/>
                </a:lnTo>
                <a:lnTo>
                  <a:pt x="0" y="428244"/>
                </a:lnTo>
                <a:lnTo>
                  <a:pt x="23878" y="427879"/>
                </a:lnTo>
                <a:lnTo>
                  <a:pt x="77138" y="425188"/>
                </a:lnTo>
                <a:lnTo>
                  <a:pt x="136398" y="420385"/>
                </a:lnTo>
                <a:lnTo>
                  <a:pt x="200046" y="414074"/>
                </a:lnTo>
                <a:lnTo>
                  <a:pt x="266474" y="406857"/>
                </a:lnTo>
                <a:lnTo>
                  <a:pt x="334072" y="399338"/>
                </a:lnTo>
                <a:lnTo>
                  <a:pt x="367808" y="395654"/>
                </a:lnTo>
                <a:lnTo>
                  <a:pt x="434144" y="388815"/>
                </a:lnTo>
                <a:lnTo>
                  <a:pt x="497628" y="383182"/>
                </a:lnTo>
                <a:lnTo>
                  <a:pt x="556650" y="379360"/>
                </a:lnTo>
                <a:lnTo>
                  <a:pt x="609600" y="377952"/>
                </a:lnTo>
                <a:lnTo>
                  <a:pt x="633661" y="377958"/>
                </a:lnTo>
                <a:lnTo>
                  <a:pt x="677762" y="378121"/>
                </a:lnTo>
                <a:lnTo>
                  <a:pt x="717458" y="378737"/>
                </a:lnTo>
                <a:lnTo>
                  <a:pt x="771253" y="381170"/>
                </a:lnTo>
                <a:lnTo>
                  <a:pt x="821592" y="386319"/>
                </a:lnTo>
                <a:lnTo>
                  <a:pt x="872347" y="395202"/>
                </a:lnTo>
                <a:lnTo>
                  <a:pt x="927392" y="408837"/>
                </a:lnTo>
                <a:lnTo>
                  <a:pt x="968384" y="421071"/>
                </a:lnTo>
                <a:lnTo>
                  <a:pt x="990600" y="428244"/>
                </a:lnTo>
                <a:close/>
              </a:path>
            </a:pathLst>
          </a:custGeom>
          <a:solidFill>
            <a:srgbClr val="3366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9872" y="3099431"/>
            <a:ext cx="990600" cy="324281"/>
          </a:xfrm>
          <a:custGeom>
            <a:avLst/>
            <a:gdLst/>
            <a:ahLst/>
            <a:cxnLst/>
            <a:rect l="l" t="t" r="r" b="b"/>
            <a:pathLst>
              <a:path w="990600" h="324281">
                <a:moveTo>
                  <a:pt x="990600" y="303660"/>
                </a:moveTo>
                <a:lnTo>
                  <a:pt x="990600" y="20958"/>
                </a:lnTo>
                <a:lnTo>
                  <a:pt x="838200" y="20958"/>
                </a:lnTo>
                <a:lnTo>
                  <a:pt x="810840" y="20622"/>
                </a:lnTo>
                <a:lnTo>
                  <a:pt x="741810" y="18247"/>
                </a:lnTo>
                <a:lnTo>
                  <a:pt x="701283" y="16423"/>
                </a:lnTo>
                <a:lnTo>
                  <a:pt x="657510" y="14314"/>
                </a:lnTo>
                <a:lnTo>
                  <a:pt x="609600" y="11958"/>
                </a:lnTo>
                <a:lnTo>
                  <a:pt x="562512" y="9673"/>
                </a:lnTo>
                <a:lnTo>
                  <a:pt x="512429" y="7352"/>
                </a:lnTo>
                <a:lnTo>
                  <a:pt x="459271" y="5093"/>
                </a:lnTo>
                <a:lnTo>
                  <a:pt x="409956" y="3242"/>
                </a:lnTo>
                <a:lnTo>
                  <a:pt x="358707" y="1665"/>
                </a:lnTo>
                <a:lnTo>
                  <a:pt x="308213" y="549"/>
                </a:lnTo>
                <a:lnTo>
                  <a:pt x="259045" y="0"/>
                </a:lnTo>
                <a:lnTo>
                  <a:pt x="211287" y="133"/>
                </a:lnTo>
                <a:lnTo>
                  <a:pt x="166973" y="1027"/>
                </a:lnTo>
                <a:lnTo>
                  <a:pt x="125211" y="2816"/>
                </a:lnTo>
                <a:lnTo>
                  <a:pt x="86807" y="5627"/>
                </a:lnTo>
                <a:lnTo>
                  <a:pt x="23884" y="14562"/>
                </a:lnTo>
                <a:lnTo>
                  <a:pt x="0" y="20958"/>
                </a:lnTo>
                <a:lnTo>
                  <a:pt x="0" y="303660"/>
                </a:lnTo>
                <a:lnTo>
                  <a:pt x="37437" y="314955"/>
                </a:lnTo>
                <a:lnTo>
                  <a:pt x="87062" y="321525"/>
                </a:lnTo>
                <a:lnTo>
                  <a:pt x="145595" y="324159"/>
                </a:lnTo>
                <a:lnTo>
                  <a:pt x="177735" y="324281"/>
                </a:lnTo>
                <a:lnTo>
                  <a:pt x="211775" y="323725"/>
                </a:lnTo>
                <a:lnTo>
                  <a:pt x="281368" y="321091"/>
                </a:lnTo>
                <a:lnTo>
                  <a:pt x="353324" y="317047"/>
                </a:lnTo>
                <a:lnTo>
                  <a:pt x="459271" y="310197"/>
                </a:lnTo>
                <a:lnTo>
                  <a:pt x="492800" y="308122"/>
                </a:lnTo>
                <a:lnTo>
                  <a:pt x="524912" y="306327"/>
                </a:lnTo>
                <a:lnTo>
                  <a:pt x="555292" y="304915"/>
                </a:lnTo>
                <a:lnTo>
                  <a:pt x="583626" y="303991"/>
                </a:lnTo>
                <a:lnTo>
                  <a:pt x="609600" y="303660"/>
                </a:lnTo>
                <a:lnTo>
                  <a:pt x="634296" y="303991"/>
                </a:lnTo>
                <a:lnTo>
                  <a:pt x="682877" y="306327"/>
                </a:lnTo>
                <a:lnTo>
                  <a:pt x="729996" y="310197"/>
                </a:lnTo>
                <a:lnTo>
                  <a:pt x="775194" y="314764"/>
                </a:lnTo>
                <a:lnTo>
                  <a:pt x="796930" y="317047"/>
                </a:lnTo>
                <a:lnTo>
                  <a:pt x="818014" y="319191"/>
                </a:lnTo>
                <a:lnTo>
                  <a:pt x="838390" y="321091"/>
                </a:lnTo>
                <a:lnTo>
                  <a:pt x="858000" y="322642"/>
                </a:lnTo>
                <a:lnTo>
                  <a:pt x="876787" y="323740"/>
                </a:lnTo>
                <a:lnTo>
                  <a:pt x="894694" y="324281"/>
                </a:lnTo>
                <a:lnTo>
                  <a:pt x="911664" y="324159"/>
                </a:lnTo>
                <a:lnTo>
                  <a:pt x="956378" y="318773"/>
                </a:lnTo>
                <a:lnTo>
                  <a:pt x="980453" y="309953"/>
                </a:lnTo>
                <a:lnTo>
                  <a:pt x="990600" y="30366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4444" y="5426202"/>
            <a:ext cx="990600" cy="450427"/>
          </a:xfrm>
          <a:custGeom>
            <a:avLst/>
            <a:gdLst/>
            <a:ahLst/>
            <a:cxnLst/>
            <a:rect l="l" t="t" r="r" b="b"/>
            <a:pathLst>
              <a:path w="990600" h="450427">
                <a:moveTo>
                  <a:pt x="990600" y="430530"/>
                </a:moveTo>
                <a:lnTo>
                  <a:pt x="990600" y="0"/>
                </a:lnTo>
                <a:lnTo>
                  <a:pt x="0" y="0"/>
                </a:lnTo>
                <a:lnTo>
                  <a:pt x="0" y="430530"/>
                </a:lnTo>
                <a:lnTo>
                  <a:pt x="24680" y="439580"/>
                </a:lnTo>
                <a:lnTo>
                  <a:pt x="49401" y="445693"/>
                </a:lnTo>
                <a:lnTo>
                  <a:pt x="74591" y="449198"/>
                </a:lnTo>
                <a:lnTo>
                  <a:pt x="100681" y="450427"/>
                </a:lnTo>
                <a:lnTo>
                  <a:pt x="128099" y="449710"/>
                </a:lnTo>
                <a:lnTo>
                  <a:pt x="157274" y="447380"/>
                </a:lnTo>
                <a:lnTo>
                  <a:pt x="188636" y="443765"/>
                </a:lnTo>
                <a:lnTo>
                  <a:pt x="222613" y="439198"/>
                </a:lnTo>
                <a:lnTo>
                  <a:pt x="259636" y="434009"/>
                </a:lnTo>
                <a:lnTo>
                  <a:pt x="300132" y="428529"/>
                </a:lnTo>
                <a:lnTo>
                  <a:pt x="344532" y="423089"/>
                </a:lnTo>
                <a:lnTo>
                  <a:pt x="393265" y="418021"/>
                </a:lnTo>
                <a:lnTo>
                  <a:pt x="446759" y="413653"/>
                </a:lnTo>
                <a:lnTo>
                  <a:pt x="505444" y="410319"/>
                </a:lnTo>
                <a:lnTo>
                  <a:pt x="569749" y="408348"/>
                </a:lnTo>
                <a:lnTo>
                  <a:pt x="640104" y="408072"/>
                </a:lnTo>
                <a:lnTo>
                  <a:pt x="716937" y="409821"/>
                </a:lnTo>
                <a:lnTo>
                  <a:pt x="800678" y="413926"/>
                </a:lnTo>
                <a:lnTo>
                  <a:pt x="891756" y="420719"/>
                </a:lnTo>
                <a:lnTo>
                  <a:pt x="990600" y="43053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4444" y="5017770"/>
            <a:ext cx="990600" cy="455092"/>
          </a:xfrm>
          <a:custGeom>
            <a:avLst/>
            <a:gdLst/>
            <a:ahLst/>
            <a:cxnLst/>
            <a:rect l="l" t="t" r="r" b="b"/>
            <a:pathLst>
              <a:path w="990600" h="455092">
                <a:moveTo>
                  <a:pt x="990600" y="432054"/>
                </a:moveTo>
                <a:lnTo>
                  <a:pt x="990600" y="0"/>
                </a:lnTo>
                <a:lnTo>
                  <a:pt x="0" y="0"/>
                </a:lnTo>
                <a:lnTo>
                  <a:pt x="0" y="432054"/>
                </a:lnTo>
                <a:lnTo>
                  <a:pt x="47271" y="425652"/>
                </a:lnTo>
                <a:lnTo>
                  <a:pt x="97359" y="421581"/>
                </a:lnTo>
                <a:lnTo>
                  <a:pt x="149833" y="419564"/>
                </a:lnTo>
                <a:lnTo>
                  <a:pt x="204264" y="419325"/>
                </a:lnTo>
                <a:lnTo>
                  <a:pt x="260222" y="420588"/>
                </a:lnTo>
                <a:lnTo>
                  <a:pt x="317278" y="423076"/>
                </a:lnTo>
                <a:lnTo>
                  <a:pt x="375001" y="426515"/>
                </a:lnTo>
                <a:lnTo>
                  <a:pt x="432962" y="430627"/>
                </a:lnTo>
                <a:lnTo>
                  <a:pt x="490731" y="435137"/>
                </a:lnTo>
                <a:lnTo>
                  <a:pt x="547878" y="439769"/>
                </a:lnTo>
                <a:lnTo>
                  <a:pt x="603973" y="444246"/>
                </a:lnTo>
                <a:lnTo>
                  <a:pt x="658587" y="448293"/>
                </a:lnTo>
                <a:lnTo>
                  <a:pt x="711290" y="451634"/>
                </a:lnTo>
                <a:lnTo>
                  <a:pt x="761652" y="453992"/>
                </a:lnTo>
                <a:lnTo>
                  <a:pt x="809244" y="455092"/>
                </a:lnTo>
                <a:lnTo>
                  <a:pt x="853635" y="454657"/>
                </a:lnTo>
                <a:lnTo>
                  <a:pt x="894395" y="452412"/>
                </a:lnTo>
                <a:lnTo>
                  <a:pt x="931096" y="448081"/>
                </a:lnTo>
                <a:lnTo>
                  <a:pt x="963308" y="441386"/>
                </a:lnTo>
                <a:lnTo>
                  <a:pt x="990600" y="432054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6823" y="6132330"/>
            <a:ext cx="990600" cy="287517"/>
          </a:xfrm>
          <a:custGeom>
            <a:avLst/>
            <a:gdLst/>
            <a:ahLst/>
            <a:cxnLst/>
            <a:rect l="l" t="t" r="r" b="b"/>
            <a:pathLst>
              <a:path w="990600" h="287517">
                <a:moveTo>
                  <a:pt x="990600" y="260087"/>
                </a:moveTo>
                <a:lnTo>
                  <a:pt x="990600" y="37583"/>
                </a:lnTo>
                <a:lnTo>
                  <a:pt x="970131" y="36281"/>
                </a:lnTo>
                <a:lnTo>
                  <a:pt x="947073" y="34686"/>
                </a:lnTo>
                <a:lnTo>
                  <a:pt x="921680" y="32837"/>
                </a:lnTo>
                <a:lnTo>
                  <a:pt x="894210" y="30774"/>
                </a:lnTo>
                <a:lnTo>
                  <a:pt x="768669" y="21148"/>
                </a:lnTo>
                <a:lnTo>
                  <a:pt x="734649" y="18593"/>
                </a:lnTo>
                <a:lnTo>
                  <a:pt x="665240" y="13577"/>
                </a:lnTo>
                <a:lnTo>
                  <a:pt x="595712" y="8945"/>
                </a:lnTo>
                <a:lnTo>
                  <a:pt x="528113" y="5008"/>
                </a:lnTo>
                <a:lnTo>
                  <a:pt x="464492" y="2076"/>
                </a:lnTo>
                <a:lnTo>
                  <a:pt x="406897" y="462"/>
                </a:lnTo>
                <a:lnTo>
                  <a:pt x="331858" y="118"/>
                </a:lnTo>
                <a:lnTo>
                  <a:pt x="255638" y="0"/>
                </a:lnTo>
                <a:lnTo>
                  <a:pt x="237736" y="101"/>
                </a:lnTo>
                <a:lnTo>
                  <a:pt x="193669" y="879"/>
                </a:lnTo>
                <a:lnTo>
                  <a:pt x="152209" y="2626"/>
                </a:lnTo>
                <a:lnTo>
                  <a:pt x="113812" y="5677"/>
                </a:lnTo>
                <a:lnTo>
                  <a:pt x="62960" y="13425"/>
                </a:lnTo>
                <a:lnTo>
                  <a:pt x="21572" y="25983"/>
                </a:lnTo>
                <a:lnTo>
                  <a:pt x="0" y="37583"/>
                </a:lnTo>
                <a:lnTo>
                  <a:pt x="0" y="260087"/>
                </a:lnTo>
                <a:lnTo>
                  <a:pt x="63453" y="269963"/>
                </a:lnTo>
                <a:lnTo>
                  <a:pt x="104452" y="274077"/>
                </a:lnTo>
                <a:lnTo>
                  <a:pt x="150644" y="277644"/>
                </a:lnTo>
                <a:lnTo>
                  <a:pt x="201287" y="280661"/>
                </a:lnTo>
                <a:lnTo>
                  <a:pt x="255638" y="283130"/>
                </a:lnTo>
                <a:lnTo>
                  <a:pt x="312957" y="285050"/>
                </a:lnTo>
                <a:lnTo>
                  <a:pt x="372502" y="286422"/>
                </a:lnTo>
                <a:lnTo>
                  <a:pt x="434813" y="287251"/>
                </a:lnTo>
                <a:lnTo>
                  <a:pt x="495677" y="287517"/>
                </a:lnTo>
                <a:lnTo>
                  <a:pt x="557069" y="287245"/>
                </a:lnTo>
                <a:lnTo>
                  <a:pt x="618097" y="286422"/>
                </a:lnTo>
                <a:lnTo>
                  <a:pt x="677642" y="285050"/>
                </a:lnTo>
                <a:lnTo>
                  <a:pt x="734961" y="283130"/>
                </a:lnTo>
                <a:lnTo>
                  <a:pt x="789312" y="280661"/>
                </a:lnTo>
                <a:lnTo>
                  <a:pt x="839955" y="277644"/>
                </a:lnTo>
                <a:lnTo>
                  <a:pt x="886147" y="274077"/>
                </a:lnTo>
                <a:lnTo>
                  <a:pt x="927146" y="269963"/>
                </a:lnTo>
                <a:lnTo>
                  <a:pt x="962211" y="265299"/>
                </a:lnTo>
                <a:lnTo>
                  <a:pt x="990600" y="260087"/>
                </a:lnTo>
                <a:close/>
              </a:path>
            </a:pathLst>
          </a:custGeom>
          <a:solidFill>
            <a:srgbClr val="E1E1B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6823" y="6964680"/>
            <a:ext cx="992124" cy="345948"/>
          </a:xfrm>
          <a:custGeom>
            <a:avLst/>
            <a:gdLst/>
            <a:ahLst/>
            <a:cxnLst/>
            <a:rect l="l" t="t" r="r" b="b"/>
            <a:pathLst>
              <a:path w="992124" h="345948">
                <a:moveTo>
                  <a:pt x="992124" y="345948"/>
                </a:moveTo>
                <a:lnTo>
                  <a:pt x="990600" y="0"/>
                </a:lnTo>
                <a:lnTo>
                  <a:pt x="959806" y="325"/>
                </a:lnTo>
                <a:lnTo>
                  <a:pt x="929142" y="1234"/>
                </a:lnTo>
                <a:lnTo>
                  <a:pt x="898257" y="2623"/>
                </a:lnTo>
                <a:lnTo>
                  <a:pt x="866802" y="4389"/>
                </a:lnTo>
                <a:lnTo>
                  <a:pt x="834425" y="6429"/>
                </a:lnTo>
                <a:lnTo>
                  <a:pt x="800777" y="8641"/>
                </a:lnTo>
                <a:lnTo>
                  <a:pt x="765507" y="10921"/>
                </a:lnTo>
                <a:lnTo>
                  <a:pt x="688699" y="15276"/>
                </a:lnTo>
                <a:lnTo>
                  <a:pt x="646461" y="17145"/>
                </a:lnTo>
                <a:lnTo>
                  <a:pt x="601200" y="18670"/>
                </a:lnTo>
                <a:lnTo>
                  <a:pt x="552565" y="19751"/>
                </a:lnTo>
                <a:lnTo>
                  <a:pt x="500207" y="20282"/>
                </a:lnTo>
                <a:lnTo>
                  <a:pt x="443774" y="20162"/>
                </a:lnTo>
                <a:lnTo>
                  <a:pt x="382916" y="19288"/>
                </a:lnTo>
                <a:lnTo>
                  <a:pt x="317284" y="17556"/>
                </a:lnTo>
                <a:lnTo>
                  <a:pt x="246527" y="14864"/>
                </a:lnTo>
                <a:lnTo>
                  <a:pt x="170294" y="11109"/>
                </a:lnTo>
                <a:lnTo>
                  <a:pt x="88235" y="6189"/>
                </a:lnTo>
                <a:lnTo>
                  <a:pt x="0" y="0"/>
                </a:lnTo>
                <a:lnTo>
                  <a:pt x="9906" y="345948"/>
                </a:lnTo>
                <a:lnTo>
                  <a:pt x="992124" y="345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6823" y="6657593"/>
            <a:ext cx="990600" cy="430530"/>
          </a:xfrm>
          <a:custGeom>
            <a:avLst/>
            <a:gdLst/>
            <a:ahLst/>
            <a:cxnLst/>
            <a:rect l="l" t="t" r="r" b="b"/>
            <a:pathLst>
              <a:path w="990600" h="430529">
                <a:moveTo>
                  <a:pt x="990600" y="430530"/>
                </a:moveTo>
                <a:lnTo>
                  <a:pt x="990600" y="0"/>
                </a:lnTo>
                <a:lnTo>
                  <a:pt x="0" y="0"/>
                </a:lnTo>
                <a:lnTo>
                  <a:pt x="0" y="430530"/>
                </a:lnTo>
                <a:lnTo>
                  <a:pt x="23872" y="430165"/>
                </a:lnTo>
                <a:lnTo>
                  <a:pt x="77095" y="427474"/>
                </a:lnTo>
                <a:lnTo>
                  <a:pt x="136290" y="422671"/>
                </a:lnTo>
                <a:lnTo>
                  <a:pt x="199864" y="416360"/>
                </a:lnTo>
                <a:lnTo>
                  <a:pt x="266219" y="409143"/>
                </a:lnTo>
                <a:lnTo>
                  <a:pt x="333761" y="401624"/>
                </a:lnTo>
                <a:lnTo>
                  <a:pt x="367479" y="397940"/>
                </a:lnTo>
                <a:lnTo>
                  <a:pt x="433808" y="391101"/>
                </a:lnTo>
                <a:lnTo>
                  <a:pt x="497336" y="385468"/>
                </a:lnTo>
                <a:lnTo>
                  <a:pt x="556464" y="381646"/>
                </a:lnTo>
                <a:lnTo>
                  <a:pt x="609600" y="380238"/>
                </a:lnTo>
                <a:lnTo>
                  <a:pt x="633661" y="380244"/>
                </a:lnTo>
                <a:lnTo>
                  <a:pt x="677762" y="380407"/>
                </a:lnTo>
                <a:lnTo>
                  <a:pt x="717458" y="381023"/>
                </a:lnTo>
                <a:lnTo>
                  <a:pt x="771253" y="383456"/>
                </a:lnTo>
                <a:lnTo>
                  <a:pt x="821592" y="388605"/>
                </a:lnTo>
                <a:lnTo>
                  <a:pt x="872347" y="397488"/>
                </a:lnTo>
                <a:lnTo>
                  <a:pt x="927392" y="411123"/>
                </a:lnTo>
                <a:lnTo>
                  <a:pt x="968384" y="423357"/>
                </a:lnTo>
                <a:lnTo>
                  <a:pt x="990600" y="430530"/>
                </a:lnTo>
                <a:close/>
              </a:path>
            </a:pathLst>
          </a:custGeom>
          <a:solidFill>
            <a:srgbClr val="3366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6823" y="6374507"/>
            <a:ext cx="990600" cy="324281"/>
          </a:xfrm>
          <a:custGeom>
            <a:avLst/>
            <a:gdLst/>
            <a:ahLst/>
            <a:cxnLst/>
            <a:rect l="l" t="t" r="r" b="b"/>
            <a:pathLst>
              <a:path w="990600" h="324281">
                <a:moveTo>
                  <a:pt x="990600" y="303660"/>
                </a:moveTo>
                <a:lnTo>
                  <a:pt x="990600" y="20958"/>
                </a:lnTo>
                <a:lnTo>
                  <a:pt x="838200" y="20958"/>
                </a:lnTo>
                <a:lnTo>
                  <a:pt x="810731" y="20622"/>
                </a:lnTo>
                <a:lnTo>
                  <a:pt x="741519" y="18247"/>
                </a:lnTo>
                <a:lnTo>
                  <a:pt x="700918" y="16423"/>
                </a:lnTo>
                <a:lnTo>
                  <a:pt x="657082" y="14314"/>
                </a:lnTo>
                <a:lnTo>
                  <a:pt x="609600" y="11981"/>
                </a:lnTo>
                <a:lnTo>
                  <a:pt x="561992" y="9673"/>
                </a:lnTo>
                <a:lnTo>
                  <a:pt x="511881" y="7352"/>
                </a:lnTo>
                <a:lnTo>
                  <a:pt x="458843" y="5098"/>
                </a:lnTo>
                <a:lnTo>
                  <a:pt x="409384" y="3242"/>
                </a:lnTo>
                <a:lnTo>
                  <a:pt x="358141" y="1665"/>
                </a:lnTo>
                <a:lnTo>
                  <a:pt x="307665" y="549"/>
                </a:lnTo>
                <a:lnTo>
                  <a:pt x="258525" y="0"/>
                </a:lnTo>
                <a:lnTo>
                  <a:pt x="210738" y="135"/>
                </a:lnTo>
                <a:lnTo>
                  <a:pt x="166544" y="1027"/>
                </a:lnTo>
                <a:lnTo>
                  <a:pt x="124846" y="2816"/>
                </a:lnTo>
                <a:lnTo>
                  <a:pt x="86770" y="5598"/>
                </a:lnTo>
                <a:lnTo>
                  <a:pt x="23776" y="14562"/>
                </a:lnTo>
                <a:lnTo>
                  <a:pt x="0" y="20958"/>
                </a:lnTo>
                <a:lnTo>
                  <a:pt x="0" y="303660"/>
                </a:lnTo>
                <a:lnTo>
                  <a:pt x="37231" y="314955"/>
                </a:lnTo>
                <a:lnTo>
                  <a:pt x="86441" y="321509"/>
                </a:lnTo>
                <a:lnTo>
                  <a:pt x="145115" y="324159"/>
                </a:lnTo>
                <a:lnTo>
                  <a:pt x="177215" y="324281"/>
                </a:lnTo>
                <a:lnTo>
                  <a:pt x="211294" y="323723"/>
                </a:lnTo>
                <a:lnTo>
                  <a:pt x="280797" y="321091"/>
                </a:lnTo>
                <a:lnTo>
                  <a:pt x="352775" y="317047"/>
                </a:lnTo>
                <a:lnTo>
                  <a:pt x="460821" y="310074"/>
                </a:lnTo>
                <a:lnTo>
                  <a:pt x="492434" y="308122"/>
                </a:lnTo>
                <a:lnTo>
                  <a:pt x="524620" y="306327"/>
                </a:lnTo>
                <a:lnTo>
                  <a:pt x="555086" y="304915"/>
                </a:lnTo>
                <a:lnTo>
                  <a:pt x="583517" y="303991"/>
                </a:lnTo>
                <a:lnTo>
                  <a:pt x="609600" y="303660"/>
                </a:lnTo>
                <a:lnTo>
                  <a:pt x="634296" y="303991"/>
                </a:lnTo>
                <a:lnTo>
                  <a:pt x="682877" y="306327"/>
                </a:lnTo>
                <a:lnTo>
                  <a:pt x="729996" y="310197"/>
                </a:lnTo>
                <a:lnTo>
                  <a:pt x="775194" y="314764"/>
                </a:lnTo>
                <a:lnTo>
                  <a:pt x="796930" y="317047"/>
                </a:lnTo>
                <a:lnTo>
                  <a:pt x="818014" y="319191"/>
                </a:lnTo>
                <a:lnTo>
                  <a:pt x="838390" y="321091"/>
                </a:lnTo>
                <a:lnTo>
                  <a:pt x="858000" y="322642"/>
                </a:lnTo>
                <a:lnTo>
                  <a:pt x="876787" y="323740"/>
                </a:lnTo>
                <a:lnTo>
                  <a:pt x="894694" y="324281"/>
                </a:lnTo>
                <a:lnTo>
                  <a:pt x="911664" y="324159"/>
                </a:lnTo>
                <a:lnTo>
                  <a:pt x="956378" y="318773"/>
                </a:lnTo>
                <a:lnTo>
                  <a:pt x="980453" y="309953"/>
                </a:lnTo>
                <a:lnTo>
                  <a:pt x="990600" y="30366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4" y="457200"/>
            <a:ext cx="443467" cy="6853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908301" y="722376"/>
            <a:ext cx="1854200" cy="964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1" spc="-5" dirty="0">
                <a:latin typeface="Courier New"/>
                <a:cs typeface="Courier New"/>
              </a:rPr>
              <a:t>Math</a:t>
            </a:r>
            <a:endParaRPr sz="6000">
              <a:latin typeface="Courier New"/>
              <a:cs typeface="Courier Ne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27681" y="1177336"/>
            <a:ext cx="8073899" cy="7571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009ACC"/>
              </a:buClr>
              <a:buSzPct val="80555"/>
              <a:tabLst>
                <a:tab pos="354965" algn="l"/>
              </a:tabLst>
            </a:pPr>
            <a:endParaRPr lang="en-US" sz="2800" dirty="0" smtClean="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buClr>
                <a:srgbClr val="009ACC"/>
              </a:buClr>
              <a:buSzPct val="80555"/>
              <a:buFont typeface="Times New Roman"/>
              <a:buChar char="•"/>
              <a:tabLst>
                <a:tab pos="354965" algn="l"/>
              </a:tabLst>
            </a:pPr>
            <a:r>
              <a:rPr lang="en-US" sz="3600" dirty="0" smtClean="0">
                <a:latin typeface="Courier New"/>
                <a:cs typeface="Courier New"/>
              </a:rPr>
              <a:t>Curriculum Topics include: </a:t>
            </a:r>
          </a:p>
          <a:p>
            <a:pPr marL="12700">
              <a:lnSpc>
                <a:spcPct val="100000"/>
              </a:lnSpc>
              <a:buClr>
                <a:srgbClr val="009ACC"/>
              </a:buClr>
              <a:buSzPct val="80555"/>
              <a:tabLst>
                <a:tab pos="354965" algn="l"/>
              </a:tabLst>
            </a:pPr>
            <a:r>
              <a:rPr lang="en-US" sz="3600" dirty="0" smtClean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Courier New"/>
                <a:cs typeface="Courier New"/>
              </a:rPr>
              <a:t>-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ourier New"/>
                <a:cs typeface="Courier New"/>
              </a:rPr>
              <a:t>Number recognition and </a:t>
            </a:r>
          </a:p>
          <a:p>
            <a:pPr marL="12700">
              <a:lnSpc>
                <a:spcPct val="100000"/>
              </a:lnSpc>
              <a:buClr>
                <a:srgbClr val="009ACC"/>
              </a:buClr>
              <a:buSzPct val="80555"/>
              <a:tabLst>
                <a:tab pos="354965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ourier New"/>
                <a:cs typeface="Courier New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ourier New"/>
                <a:cs typeface="Courier New"/>
              </a:rPr>
              <a:t>   number writing </a:t>
            </a:r>
          </a:p>
          <a:p>
            <a:pPr marL="12700">
              <a:lnSpc>
                <a:spcPct val="100000"/>
              </a:lnSpc>
              <a:buClr>
                <a:srgbClr val="009ACC"/>
              </a:buClr>
              <a:buSzPct val="80555"/>
              <a:tabLst>
                <a:tab pos="354965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ourier New"/>
                <a:cs typeface="Courier New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Courier New"/>
                <a:cs typeface="Courier New"/>
              </a:rPr>
              <a:t>- Patterns – creating and   </a:t>
            </a:r>
          </a:p>
          <a:p>
            <a:pPr marL="12700">
              <a:lnSpc>
                <a:spcPct val="100000"/>
              </a:lnSpc>
              <a:buClr>
                <a:srgbClr val="009ACC"/>
              </a:buClr>
              <a:buSzPct val="80555"/>
              <a:tabLst>
                <a:tab pos="354965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ourier New"/>
                <a:cs typeface="Courier New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ourier New"/>
                <a:cs typeface="Courier New"/>
              </a:rPr>
              <a:t>   extending </a:t>
            </a:r>
          </a:p>
          <a:p>
            <a:pPr marL="12700">
              <a:lnSpc>
                <a:spcPct val="100000"/>
              </a:lnSpc>
              <a:buClr>
                <a:srgbClr val="009ACC"/>
              </a:buClr>
              <a:buSzPct val="80555"/>
              <a:tabLst>
                <a:tab pos="354965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ourier New"/>
                <a:cs typeface="Courier New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Courier New"/>
                <a:cs typeface="Courier New"/>
              </a:rPr>
              <a:t>- Counting- 1s and 10s, counting on, </a:t>
            </a:r>
          </a:p>
          <a:p>
            <a:pPr marL="12700">
              <a:lnSpc>
                <a:spcPct val="100000"/>
              </a:lnSpc>
              <a:buClr>
                <a:srgbClr val="009ACC"/>
              </a:buClr>
              <a:buSzPct val="80555"/>
              <a:tabLst>
                <a:tab pos="354965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ourier New"/>
                <a:cs typeface="Courier New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ourier New"/>
                <a:cs typeface="Courier New"/>
              </a:rPr>
              <a:t>   counting objects in a group </a:t>
            </a:r>
          </a:p>
          <a:p>
            <a:pPr marL="12700">
              <a:lnSpc>
                <a:spcPct val="100000"/>
              </a:lnSpc>
              <a:buClr>
                <a:srgbClr val="009ACC"/>
              </a:buClr>
              <a:buSzPct val="80555"/>
              <a:tabLst>
                <a:tab pos="354965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ourier New"/>
                <a:cs typeface="Courier New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Courier New"/>
                <a:cs typeface="Courier New"/>
              </a:rPr>
              <a:t>- Measurement</a:t>
            </a:r>
          </a:p>
          <a:p>
            <a:pPr marL="12700">
              <a:lnSpc>
                <a:spcPct val="100000"/>
              </a:lnSpc>
              <a:buClr>
                <a:srgbClr val="009ACC"/>
              </a:buClr>
              <a:buSzPct val="80555"/>
              <a:tabLst>
                <a:tab pos="354965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ourier New"/>
                <a:cs typeface="Courier New"/>
              </a:rPr>
              <a:t>  </a:t>
            </a:r>
            <a:r>
              <a:rPr lang="en-US" sz="2400" b="1" dirty="0" smtClean="0">
                <a:solidFill>
                  <a:srgbClr val="0070C0"/>
                </a:solidFill>
                <a:latin typeface="Courier New"/>
                <a:cs typeface="Courier New"/>
              </a:rPr>
              <a:t>- Comparing numbers, shapes, and groups – </a:t>
            </a:r>
          </a:p>
          <a:p>
            <a:pPr marL="12700">
              <a:lnSpc>
                <a:spcPct val="100000"/>
              </a:lnSpc>
              <a:buClr>
                <a:srgbClr val="009ACC"/>
              </a:buClr>
              <a:buSzPct val="80555"/>
              <a:tabLst>
                <a:tab pos="354965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ourier New"/>
                <a:cs typeface="Courier New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ourier New"/>
                <a:cs typeface="Courier New"/>
              </a:rPr>
              <a:t>   using math vocabulary</a:t>
            </a:r>
          </a:p>
          <a:p>
            <a:pPr marL="12700">
              <a:lnSpc>
                <a:spcPct val="100000"/>
              </a:lnSpc>
              <a:buClr>
                <a:srgbClr val="009ACC"/>
              </a:buClr>
              <a:buSzPct val="80555"/>
              <a:tabLst>
                <a:tab pos="354965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ourier New"/>
                <a:cs typeface="Courier New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Courier New"/>
                <a:cs typeface="Courier New"/>
              </a:rPr>
              <a:t>- Shapes – 2D and 3D</a:t>
            </a:r>
          </a:p>
          <a:p>
            <a:pPr marL="12700">
              <a:lnSpc>
                <a:spcPct val="100000"/>
              </a:lnSpc>
              <a:buClr>
                <a:srgbClr val="009ACC"/>
              </a:buClr>
              <a:buSzPct val="80555"/>
              <a:tabLst>
                <a:tab pos="354965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ourier New"/>
                <a:cs typeface="Courier New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Courier New"/>
                <a:cs typeface="Courier New"/>
              </a:rPr>
              <a:t>- Problem solving </a:t>
            </a:r>
          </a:p>
          <a:p>
            <a:pPr marL="12700">
              <a:lnSpc>
                <a:spcPct val="100000"/>
              </a:lnSpc>
              <a:buClr>
                <a:srgbClr val="009ACC"/>
              </a:buClr>
              <a:buSzPct val="80555"/>
              <a:tabLst>
                <a:tab pos="354965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ourier New"/>
                <a:cs typeface="Courier New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ourier New"/>
                <a:cs typeface="Courier New"/>
              </a:rPr>
              <a:t> - Addition and Subtraction    </a:t>
            </a:r>
          </a:p>
          <a:p>
            <a:pPr marL="12700">
              <a:lnSpc>
                <a:spcPct val="100000"/>
              </a:lnSpc>
              <a:buClr>
                <a:srgbClr val="009ACC"/>
              </a:buClr>
              <a:buSzPct val="80555"/>
              <a:tabLst>
                <a:tab pos="354965" algn="l"/>
              </a:tabLst>
            </a:pPr>
            <a:r>
              <a:rPr lang="en-US" sz="2400" b="1" dirty="0" smtClean="0">
                <a:solidFill>
                  <a:srgbClr val="0070C0"/>
                </a:solidFill>
                <a:latin typeface="Courier New"/>
                <a:cs typeface="Courier New"/>
              </a:rPr>
              <a:t>    facts through 5</a:t>
            </a:r>
          </a:p>
          <a:p>
            <a:pPr marL="12700">
              <a:lnSpc>
                <a:spcPct val="100000"/>
              </a:lnSpc>
              <a:buClr>
                <a:srgbClr val="009ACC"/>
              </a:buClr>
              <a:buSzPct val="80555"/>
              <a:tabLst>
                <a:tab pos="354965" algn="l"/>
              </a:tabLst>
            </a:pPr>
            <a:endParaRPr lang="en-US" sz="2400" b="1" dirty="0">
              <a:solidFill>
                <a:srgbClr val="0070C0"/>
              </a:solidFill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buClr>
                <a:srgbClr val="009ACC"/>
              </a:buClr>
              <a:buSzPct val="80555"/>
              <a:tabLst>
                <a:tab pos="354965" algn="l"/>
              </a:tabLst>
            </a:pPr>
            <a:endParaRPr lang="en-US" sz="2400" b="1" dirty="0" smtClean="0">
              <a:solidFill>
                <a:srgbClr val="0070C0"/>
              </a:solidFill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buClr>
                <a:srgbClr val="009ACC"/>
              </a:buClr>
              <a:buSzPct val="80555"/>
              <a:buFont typeface="Times New Roman"/>
              <a:buChar char="•"/>
              <a:tabLst>
                <a:tab pos="354965" algn="l"/>
              </a:tabLst>
            </a:pPr>
            <a:endParaRPr lang="en-US" sz="28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buClr>
                <a:srgbClr val="009ACC"/>
              </a:buClr>
              <a:buSzPct val="80555"/>
              <a:tabLst>
                <a:tab pos="354965" algn="l"/>
              </a:tabLst>
            </a:pPr>
            <a:endParaRPr lang="en-US" sz="28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C56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00098" y="457200"/>
            <a:ext cx="6458203" cy="963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5775">
              <a:lnSpc>
                <a:spcPct val="100000"/>
              </a:lnSpc>
            </a:pPr>
            <a:r>
              <a:rPr b="1" spc="-5" dirty="0">
                <a:solidFill>
                  <a:srgbClr val="2A5401"/>
                </a:solidFill>
                <a:latin typeface="Courier New"/>
                <a:cs typeface="Courier New"/>
              </a:rPr>
              <a:t>Science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95400" y="1600200"/>
            <a:ext cx="8305800" cy="4873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800" indent="-800735">
              <a:lnSpc>
                <a:spcPct val="100000"/>
              </a:lnSpc>
              <a:buClr>
                <a:srgbClr val="2D5902"/>
              </a:buClr>
              <a:buFont typeface="Times New Roman"/>
              <a:buChar char="•"/>
              <a:tabLst>
                <a:tab pos="812165" algn="l"/>
              </a:tabLst>
            </a:pPr>
            <a:r>
              <a:rPr lang="en-US" sz="3200" b="1" spc="-35" dirty="0" smtClean="0">
                <a:solidFill>
                  <a:srgbClr val="2A5401"/>
                </a:solidFill>
                <a:latin typeface="Courier New"/>
                <a:cs typeface="Courier New"/>
              </a:rPr>
              <a:t>Weather (Observations)</a:t>
            </a:r>
          </a:p>
          <a:p>
            <a:pPr marL="926465" lvl="1" indent="-457200">
              <a:buClr>
                <a:srgbClr val="2D5902"/>
              </a:buClr>
              <a:buFontTx/>
              <a:buChar char="-"/>
              <a:tabLst>
                <a:tab pos="812165" algn="l"/>
              </a:tabLst>
            </a:pPr>
            <a:r>
              <a:rPr lang="en-US" sz="2000" b="1" spc="-35" dirty="0" smtClean="0">
                <a:solidFill>
                  <a:srgbClr val="2A5401"/>
                </a:solidFill>
                <a:latin typeface="Courier New"/>
                <a:cs typeface="Courier New"/>
              </a:rPr>
              <a:t>Five senses</a:t>
            </a:r>
          </a:p>
          <a:p>
            <a:pPr marL="926465" lvl="1" indent="-457200">
              <a:buClr>
                <a:srgbClr val="2D5902"/>
              </a:buClr>
              <a:buFontTx/>
              <a:buChar char="-"/>
              <a:tabLst>
                <a:tab pos="812165" algn="l"/>
              </a:tabLst>
            </a:pPr>
            <a:r>
              <a:rPr lang="en-US" sz="2000" b="1" spc="-35" dirty="0" smtClean="0">
                <a:solidFill>
                  <a:srgbClr val="2A5401"/>
                </a:solidFill>
                <a:latin typeface="Courier New"/>
                <a:cs typeface="Courier New"/>
              </a:rPr>
              <a:t>Match proper clothing and activities with weather</a:t>
            </a:r>
            <a:endParaRPr sz="2000" dirty="0">
              <a:latin typeface="Courier New"/>
              <a:cs typeface="Courier New"/>
            </a:endParaRPr>
          </a:p>
          <a:p>
            <a:pPr>
              <a:lnSpc>
                <a:spcPts val="500"/>
              </a:lnSpc>
              <a:spcBef>
                <a:spcPts val="21"/>
              </a:spcBef>
              <a:buClr>
                <a:srgbClr val="2D5902"/>
              </a:buClr>
              <a:buFont typeface="Times New Roman"/>
              <a:buChar char="•"/>
            </a:pPr>
            <a:endParaRPr sz="3200" dirty="0"/>
          </a:p>
          <a:p>
            <a:pPr>
              <a:lnSpc>
                <a:spcPts val="500"/>
              </a:lnSpc>
              <a:spcBef>
                <a:spcPts val="16"/>
              </a:spcBef>
              <a:buClr>
                <a:srgbClr val="2D5902"/>
              </a:buClr>
              <a:buFont typeface="Times New Roman"/>
              <a:buChar char="•"/>
            </a:pPr>
            <a:endParaRPr sz="3200" dirty="0"/>
          </a:p>
          <a:p>
            <a:pPr marL="812800" indent="-800735">
              <a:lnSpc>
                <a:spcPct val="100000"/>
              </a:lnSpc>
              <a:buClr>
                <a:srgbClr val="2D5902"/>
              </a:buClr>
              <a:buFont typeface="Times New Roman"/>
              <a:buChar char="•"/>
              <a:tabLst>
                <a:tab pos="812165" algn="l"/>
              </a:tabLst>
            </a:pPr>
            <a:r>
              <a:rPr sz="3200" b="1" spc="-35" dirty="0">
                <a:solidFill>
                  <a:srgbClr val="2A5401"/>
                </a:solidFill>
                <a:latin typeface="Courier New"/>
                <a:cs typeface="Courier New"/>
              </a:rPr>
              <a:t>Solid</a:t>
            </a:r>
            <a:r>
              <a:rPr sz="3200" b="1" spc="-30" dirty="0">
                <a:solidFill>
                  <a:srgbClr val="2A5401"/>
                </a:solidFill>
                <a:latin typeface="Courier New"/>
                <a:cs typeface="Courier New"/>
              </a:rPr>
              <a:t>s</a:t>
            </a:r>
            <a:r>
              <a:rPr sz="3200" b="1" spc="-10" dirty="0">
                <a:solidFill>
                  <a:srgbClr val="2A5401"/>
                </a:solidFill>
                <a:latin typeface="Courier New"/>
                <a:cs typeface="Courier New"/>
              </a:rPr>
              <a:t> </a:t>
            </a:r>
            <a:r>
              <a:rPr sz="3200" b="1" spc="-35" dirty="0">
                <a:solidFill>
                  <a:srgbClr val="2A5401"/>
                </a:solidFill>
                <a:latin typeface="Courier New"/>
                <a:cs typeface="Courier New"/>
              </a:rPr>
              <a:t>an</a:t>
            </a:r>
            <a:r>
              <a:rPr sz="3200" b="1" spc="-30" dirty="0">
                <a:solidFill>
                  <a:srgbClr val="2A5401"/>
                </a:solidFill>
                <a:latin typeface="Courier New"/>
                <a:cs typeface="Courier New"/>
              </a:rPr>
              <a:t>d</a:t>
            </a:r>
            <a:r>
              <a:rPr sz="3200" b="1" spc="-10" dirty="0">
                <a:solidFill>
                  <a:srgbClr val="2A5401"/>
                </a:solidFill>
                <a:latin typeface="Courier New"/>
                <a:cs typeface="Courier New"/>
              </a:rPr>
              <a:t> </a:t>
            </a:r>
            <a:r>
              <a:rPr sz="3200" b="1" spc="-35" dirty="0" smtClean="0">
                <a:solidFill>
                  <a:srgbClr val="2A5401"/>
                </a:solidFill>
                <a:latin typeface="Courier New"/>
                <a:cs typeface="Courier New"/>
              </a:rPr>
              <a:t>Liquids</a:t>
            </a:r>
            <a:endParaRPr lang="en-US" sz="3200" b="1" spc="-35" dirty="0" smtClean="0">
              <a:solidFill>
                <a:srgbClr val="2A5401"/>
              </a:solidFill>
              <a:latin typeface="Courier New"/>
              <a:cs typeface="Courier New"/>
            </a:endParaRPr>
          </a:p>
          <a:p>
            <a:pPr marL="12065">
              <a:lnSpc>
                <a:spcPct val="100000"/>
              </a:lnSpc>
              <a:buClr>
                <a:srgbClr val="2D5902"/>
              </a:buClr>
              <a:tabLst>
                <a:tab pos="812165" algn="l"/>
              </a:tabLst>
            </a:pPr>
            <a:r>
              <a:rPr lang="en-US" sz="2000" b="1" spc="-35" dirty="0">
                <a:solidFill>
                  <a:srgbClr val="2A5401"/>
                </a:solidFill>
                <a:latin typeface="Courier New"/>
                <a:cs typeface="Courier New"/>
              </a:rPr>
              <a:t> </a:t>
            </a:r>
            <a:r>
              <a:rPr lang="en-US" sz="2000" b="1" spc="-35" dirty="0" smtClean="0">
                <a:solidFill>
                  <a:srgbClr val="2A5401"/>
                </a:solidFill>
                <a:latin typeface="Courier New"/>
                <a:cs typeface="Courier New"/>
              </a:rPr>
              <a:t>  - identify properties of various liquids</a:t>
            </a:r>
          </a:p>
          <a:p>
            <a:pPr marL="12065">
              <a:lnSpc>
                <a:spcPct val="100000"/>
              </a:lnSpc>
              <a:buClr>
                <a:srgbClr val="2D5902"/>
              </a:buClr>
              <a:tabLst>
                <a:tab pos="812165" algn="l"/>
              </a:tabLst>
            </a:pPr>
            <a:r>
              <a:rPr lang="en-US" sz="2000" b="1" spc="-35" dirty="0" smtClean="0">
                <a:solidFill>
                  <a:srgbClr val="2A5401"/>
                </a:solidFill>
                <a:latin typeface="Courier New"/>
                <a:cs typeface="Courier New"/>
              </a:rPr>
              <a:t>   - explore sinking and floating</a:t>
            </a:r>
          </a:p>
          <a:p>
            <a:pPr marL="12065">
              <a:lnSpc>
                <a:spcPct val="100000"/>
              </a:lnSpc>
              <a:buClr>
                <a:srgbClr val="2D5902"/>
              </a:buClr>
              <a:tabLst>
                <a:tab pos="812165" algn="l"/>
              </a:tabLst>
            </a:pPr>
            <a:r>
              <a:rPr lang="en-US" sz="2000" b="1" spc="-35" dirty="0">
                <a:solidFill>
                  <a:srgbClr val="2A5401"/>
                </a:solidFill>
                <a:latin typeface="Courier New"/>
                <a:cs typeface="Courier New"/>
              </a:rPr>
              <a:t> </a:t>
            </a:r>
            <a:r>
              <a:rPr lang="en-US" sz="2000" b="1" spc="-35" dirty="0" smtClean="0">
                <a:solidFill>
                  <a:srgbClr val="2A5401"/>
                </a:solidFill>
                <a:latin typeface="Courier New"/>
                <a:cs typeface="Courier New"/>
              </a:rPr>
              <a:t>  - explain differences between solids and liquids</a:t>
            </a:r>
            <a:endParaRPr sz="2000" dirty="0">
              <a:latin typeface="Courier New"/>
              <a:cs typeface="Courier New"/>
            </a:endParaRPr>
          </a:p>
          <a:p>
            <a:pPr>
              <a:lnSpc>
                <a:spcPts val="500"/>
              </a:lnSpc>
              <a:spcBef>
                <a:spcPts val="21"/>
              </a:spcBef>
              <a:buClr>
                <a:srgbClr val="2D5902"/>
              </a:buClr>
              <a:buFont typeface="Times New Roman"/>
              <a:buChar char="•"/>
            </a:pPr>
            <a:endParaRPr sz="3200" dirty="0"/>
          </a:p>
          <a:p>
            <a:pPr marL="812800" indent="-800735">
              <a:lnSpc>
                <a:spcPct val="100000"/>
              </a:lnSpc>
              <a:buClr>
                <a:srgbClr val="2D5902"/>
              </a:buClr>
              <a:buFont typeface="Times New Roman"/>
              <a:buChar char="•"/>
              <a:tabLst>
                <a:tab pos="812165" algn="l"/>
              </a:tabLst>
            </a:pPr>
            <a:r>
              <a:rPr lang="en-US" sz="3200" b="1" spc="-35" dirty="0" smtClean="0">
                <a:solidFill>
                  <a:srgbClr val="2A5401"/>
                </a:solidFill>
                <a:latin typeface="Courier New"/>
                <a:cs typeface="Courier New"/>
              </a:rPr>
              <a:t>Living Things - Animals, Plants, and their environment</a:t>
            </a:r>
          </a:p>
          <a:p>
            <a:pPr marL="12065">
              <a:lnSpc>
                <a:spcPct val="100000"/>
              </a:lnSpc>
              <a:buClr>
                <a:srgbClr val="2D5902"/>
              </a:buClr>
              <a:tabLst>
                <a:tab pos="812165" algn="l"/>
              </a:tabLst>
            </a:pPr>
            <a:r>
              <a:rPr lang="en-US" sz="2000" b="1" spc="-35" dirty="0">
                <a:solidFill>
                  <a:srgbClr val="2A5401"/>
                </a:solidFill>
                <a:latin typeface="Courier New"/>
                <a:cs typeface="Courier New"/>
              </a:rPr>
              <a:t> </a:t>
            </a:r>
            <a:r>
              <a:rPr lang="en-US" sz="2000" b="1" spc="-35" dirty="0" smtClean="0">
                <a:solidFill>
                  <a:srgbClr val="2A5401"/>
                </a:solidFill>
                <a:latin typeface="Courier New"/>
                <a:cs typeface="Courier New"/>
              </a:rPr>
              <a:t>  - what living things need to survive</a:t>
            </a:r>
          </a:p>
          <a:p>
            <a:pPr marL="12065">
              <a:lnSpc>
                <a:spcPct val="100000"/>
              </a:lnSpc>
              <a:buClr>
                <a:srgbClr val="2D5902"/>
              </a:buClr>
              <a:tabLst>
                <a:tab pos="812165" algn="l"/>
              </a:tabLst>
            </a:pPr>
            <a:r>
              <a:rPr lang="en-US" sz="2000" b="1" spc="-35" dirty="0">
                <a:solidFill>
                  <a:srgbClr val="2A5401"/>
                </a:solidFill>
                <a:latin typeface="Courier New"/>
                <a:cs typeface="Courier New"/>
              </a:rPr>
              <a:t> </a:t>
            </a:r>
            <a:r>
              <a:rPr lang="en-US" sz="2000" b="1" spc="-35" dirty="0" smtClean="0">
                <a:solidFill>
                  <a:srgbClr val="2A5401"/>
                </a:solidFill>
                <a:latin typeface="Courier New"/>
                <a:cs typeface="Courier New"/>
              </a:rPr>
              <a:t>  - observe a seed growing</a:t>
            </a:r>
          </a:p>
          <a:p>
            <a:pPr marL="12065">
              <a:lnSpc>
                <a:spcPct val="100000"/>
              </a:lnSpc>
              <a:buClr>
                <a:srgbClr val="2D5902"/>
              </a:buClr>
              <a:tabLst>
                <a:tab pos="812165" algn="l"/>
              </a:tabLst>
            </a:pPr>
            <a:r>
              <a:rPr lang="en-US" sz="2000" b="1" spc="-35" dirty="0">
                <a:solidFill>
                  <a:srgbClr val="2A5401"/>
                </a:solidFill>
                <a:latin typeface="Courier New"/>
                <a:cs typeface="Courier New"/>
              </a:rPr>
              <a:t> </a:t>
            </a:r>
            <a:r>
              <a:rPr lang="en-US" sz="2000" b="1" spc="-35" dirty="0" smtClean="0">
                <a:solidFill>
                  <a:srgbClr val="2A5401"/>
                </a:solidFill>
                <a:latin typeface="Courier New"/>
                <a:cs typeface="Courier New"/>
              </a:rPr>
              <a:t>  - sequence the life cycle of a plant</a:t>
            </a:r>
            <a:endParaRPr sz="2000" dirty="0">
              <a:latin typeface="Courier New"/>
              <a:cs typeface="Courier New"/>
            </a:endParaRPr>
          </a:p>
          <a:p>
            <a:pPr>
              <a:lnSpc>
                <a:spcPts val="500"/>
              </a:lnSpc>
              <a:spcBef>
                <a:spcPts val="21"/>
              </a:spcBef>
              <a:buClr>
                <a:srgbClr val="2D5902"/>
              </a:buClr>
              <a:buFont typeface="Times New Roman"/>
              <a:buChar char="•"/>
            </a:pPr>
            <a:endParaRPr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9829800" cy="731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 rot="16200000">
            <a:off x="-2522517" y="3488353"/>
            <a:ext cx="642556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1" spc="-5" dirty="0">
                <a:latin typeface="Courier New"/>
                <a:cs typeface="Courier New"/>
              </a:rPr>
              <a:t>Socia</a:t>
            </a:r>
            <a:r>
              <a:rPr sz="6000" b="1" dirty="0">
                <a:latin typeface="Courier New"/>
                <a:cs typeface="Courier New"/>
              </a:rPr>
              <a:t>l</a:t>
            </a:r>
            <a:r>
              <a:rPr sz="6000" b="1" spc="-5" dirty="0">
                <a:latin typeface="Courier New"/>
                <a:cs typeface="Courier New"/>
              </a:rPr>
              <a:t> Studies</a:t>
            </a:r>
            <a:endParaRPr sz="6000" b="1" dirty="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0" y="533400"/>
            <a:ext cx="7620000" cy="695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0090" indent="-708025">
              <a:lnSpc>
                <a:spcPct val="100000"/>
              </a:lnSpc>
              <a:buFont typeface="Times New Roman"/>
              <a:buChar char="•"/>
              <a:tabLst>
                <a:tab pos="720090" algn="l"/>
              </a:tabLst>
            </a:pPr>
            <a:r>
              <a:rPr lang="en-US" sz="3600" b="1" spc="-10" dirty="0" smtClean="0">
                <a:latin typeface="Courier New"/>
                <a:cs typeface="Courier New"/>
              </a:rPr>
              <a:t>Rules and Regulations</a:t>
            </a:r>
          </a:p>
          <a:p>
            <a:pPr marL="12065">
              <a:lnSpc>
                <a:spcPct val="100000"/>
              </a:lnSpc>
              <a:tabLst>
                <a:tab pos="720090" algn="l"/>
              </a:tabLst>
            </a:pPr>
            <a:r>
              <a:rPr lang="en-US" sz="1600" b="1" spc="-10" dirty="0">
                <a:latin typeface="Courier New"/>
                <a:cs typeface="Courier New"/>
              </a:rPr>
              <a:t> </a:t>
            </a:r>
            <a:r>
              <a:rPr lang="en-US" sz="1600" b="1" spc="-10" dirty="0" smtClean="0">
                <a:latin typeface="Courier New"/>
                <a:cs typeface="Courier New"/>
              </a:rPr>
              <a:t>     at home, in school, on the playground</a:t>
            </a:r>
          </a:p>
          <a:p>
            <a:pPr marL="12065">
              <a:lnSpc>
                <a:spcPct val="100000"/>
              </a:lnSpc>
              <a:tabLst>
                <a:tab pos="720090" algn="l"/>
              </a:tabLst>
            </a:pPr>
            <a:endParaRPr lang="en-US" sz="2000" b="1" spc="-10" dirty="0" smtClean="0">
              <a:latin typeface="Courier New"/>
              <a:cs typeface="Courier New"/>
            </a:endParaRPr>
          </a:p>
          <a:p>
            <a:pPr marL="720090" indent="-708025">
              <a:lnSpc>
                <a:spcPct val="100000"/>
              </a:lnSpc>
              <a:buFont typeface="Times New Roman"/>
              <a:buChar char="•"/>
              <a:tabLst>
                <a:tab pos="720090" algn="l"/>
              </a:tabLst>
            </a:pPr>
            <a:r>
              <a:rPr lang="en-US" sz="3600" b="1" spc="-10" dirty="0" smtClean="0">
                <a:latin typeface="Courier New"/>
                <a:cs typeface="Courier New"/>
              </a:rPr>
              <a:t>Symbols of our Nation </a:t>
            </a:r>
          </a:p>
          <a:p>
            <a:pPr marL="12065">
              <a:lnSpc>
                <a:spcPct val="100000"/>
              </a:lnSpc>
              <a:tabLst>
                <a:tab pos="720090" algn="l"/>
              </a:tabLst>
            </a:pPr>
            <a:r>
              <a:rPr lang="en-US" sz="2000" b="1" spc="-10" dirty="0">
                <a:latin typeface="Courier New"/>
                <a:cs typeface="Courier New"/>
              </a:rPr>
              <a:t> </a:t>
            </a:r>
            <a:r>
              <a:rPr lang="en-US" sz="2000" b="1" spc="-10" dirty="0" smtClean="0">
                <a:latin typeface="Courier New"/>
                <a:cs typeface="Courier New"/>
              </a:rPr>
              <a:t>    </a:t>
            </a:r>
            <a:r>
              <a:rPr lang="en-US" sz="1600" b="1" spc="-10" dirty="0" smtClean="0">
                <a:latin typeface="Courier New"/>
                <a:cs typeface="Courier New"/>
              </a:rPr>
              <a:t>flag, pledge of Allegiance, bald eagle, and Liberty Bell </a:t>
            </a:r>
          </a:p>
          <a:p>
            <a:pPr marL="12065">
              <a:lnSpc>
                <a:spcPct val="100000"/>
              </a:lnSpc>
              <a:tabLst>
                <a:tab pos="720090" algn="l"/>
              </a:tabLst>
            </a:pPr>
            <a:endParaRPr lang="en-US" sz="2000" b="1" spc="-10" dirty="0">
              <a:latin typeface="Courier New"/>
              <a:cs typeface="Courier New"/>
            </a:endParaRPr>
          </a:p>
          <a:p>
            <a:pPr marL="469265" indent="-457200">
              <a:buFont typeface="Arial" pitchFamily="34" charset="0"/>
              <a:buChar char="•"/>
              <a:tabLst>
                <a:tab pos="720090" algn="l"/>
              </a:tabLst>
            </a:pPr>
            <a:r>
              <a:rPr lang="en-US" sz="3200" b="1" spc="-10" dirty="0" smtClean="0">
                <a:latin typeface="Courier New"/>
                <a:cs typeface="Courier New"/>
              </a:rPr>
              <a:t> </a:t>
            </a:r>
            <a:r>
              <a:rPr lang="en-US" sz="3600" b="1" spc="-10" dirty="0" smtClean="0">
                <a:latin typeface="Courier New"/>
                <a:cs typeface="Courier New"/>
              </a:rPr>
              <a:t>Holidays of our Nation </a:t>
            </a:r>
            <a:endParaRPr lang="en-US" sz="3600" b="1" spc="-10" dirty="0">
              <a:latin typeface="Courier New"/>
              <a:cs typeface="Courier New"/>
            </a:endParaRPr>
          </a:p>
          <a:p>
            <a:pPr marL="12065">
              <a:lnSpc>
                <a:spcPct val="100000"/>
              </a:lnSpc>
              <a:tabLst>
                <a:tab pos="720090" algn="l"/>
              </a:tabLst>
            </a:pPr>
            <a:r>
              <a:rPr lang="en-US" sz="2000" b="1" spc="-10" dirty="0">
                <a:latin typeface="Courier New"/>
                <a:cs typeface="Courier New"/>
              </a:rPr>
              <a:t> </a:t>
            </a:r>
            <a:r>
              <a:rPr lang="en-US" sz="2000" b="1" spc="-10" dirty="0" smtClean="0">
                <a:latin typeface="Courier New"/>
                <a:cs typeface="Courier New"/>
              </a:rPr>
              <a:t>    </a:t>
            </a:r>
            <a:r>
              <a:rPr lang="en-US" sz="1600" b="1" spc="-10" dirty="0" smtClean="0">
                <a:latin typeface="Courier New"/>
                <a:cs typeface="Courier New"/>
              </a:rPr>
              <a:t>Columbus </a:t>
            </a:r>
            <a:r>
              <a:rPr lang="en-US" sz="1600" b="1" spc="-10" dirty="0">
                <a:latin typeface="Courier New"/>
                <a:cs typeface="Courier New"/>
              </a:rPr>
              <a:t>Day, Thanksgiving, Martin </a:t>
            </a:r>
            <a:r>
              <a:rPr lang="en-US" sz="1600" b="1" spc="-10" dirty="0" smtClean="0">
                <a:latin typeface="Courier New"/>
                <a:cs typeface="Courier New"/>
              </a:rPr>
              <a:t>Luther King Jr</a:t>
            </a:r>
            <a:r>
              <a:rPr lang="en-US" sz="1600" b="1" spc="-10" dirty="0">
                <a:latin typeface="Courier New"/>
                <a:cs typeface="Courier New"/>
              </a:rPr>
              <a:t>., </a:t>
            </a:r>
            <a:r>
              <a:rPr lang="en-US" sz="1600" b="1" spc="-10" dirty="0" smtClean="0">
                <a:latin typeface="Courier New"/>
                <a:cs typeface="Courier New"/>
              </a:rPr>
              <a:t>    </a:t>
            </a:r>
          </a:p>
          <a:p>
            <a:pPr marL="12065">
              <a:lnSpc>
                <a:spcPct val="100000"/>
              </a:lnSpc>
              <a:tabLst>
                <a:tab pos="720090" algn="l"/>
              </a:tabLst>
            </a:pPr>
            <a:r>
              <a:rPr lang="en-US" sz="1600" b="1" spc="-10" dirty="0">
                <a:latin typeface="Courier New"/>
                <a:cs typeface="Courier New"/>
              </a:rPr>
              <a:t> </a:t>
            </a:r>
            <a:r>
              <a:rPr lang="en-US" sz="1600" b="1" spc="-10" dirty="0" smtClean="0">
                <a:latin typeface="Courier New"/>
                <a:cs typeface="Courier New"/>
              </a:rPr>
              <a:t>     Presidents</a:t>
            </a:r>
            <a:r>
              <a:rPr lang="en-US" sz="1600" b="1" spc="-10" dirty="0">
                <a:latin typeface="Courier New"/>
                <a:cs typeface="Courier New"/>
              </a:rPr>
              <a:t>’ </a:t>
            </a:r>
            <a:r>
              <a:rPr lang="en-US" sz="1600" b="1" spc="-10" dirty="0" smtClean="0">
                <a:latin typeface="Courier New"/>
                <a:cs typeface="Courier New"/>
              </a:rPr>
              <a:t>Day</a:t>
            </a:r>
          </a:p>
          <a:p>
            <a:pPr>
              <a:lnSpc>
                <a:spcPts val="550"/>
              </a:lnSpc>
              <a:spcBef>
                <a:spcPts val="25"/>
              </a:spcBef>
            </a:pPr>
            <a:endParaRPr lang="en-US" sz="1600" b="1" spc="-10" dirty="0" smtClean="0">
              <a:latin typeface="Courier New"/>
              <a:cs typeface="Courier New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lang="en-US" sz="2000" dirty="0">
              <a:latin typeface="Courier New"/>
              <a:cs typeface="Courier New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3600" dirty="0"/>
          </a:p>
          <a:p>
            <a:pPr marL="720090" indent="-708025">
              <a:lnSpc>
                <a:spcPct val="100000"/>
              </a:lnSpc>
              <a:buFont typeface="Times New Roman"/>
              <a:buChar char="•"/>
              <a:tabLst>
                <a:tab pos="720090" algn="l"/>
              </a:tabLst>
            </a:pPr>
            <a:r>
              <a:rPr lang="en-US" sz="3600" b="1" spc="-10" dirty="0" smtClean="0">
                <a:latin typeface="Courier New"/>
                <a:cs typeface="Courier New"/>
              </a:rPr>
              <a:t>Geography</a:t>
            </a:r>
          </a:p>
          <a:p>
            <a:pPr marL="12065">
              <a:lnSpc>
                <a:spcPct val="100000"/>
              </a:lnSpc>
              <a:tabLst>
                <a:tab pos="720090" algn="l"/>
              </a:tabLst>
            </a:pPr>
            <a:r>
              <a:rPr lang="en-US" sz="2000" b="1" spc="-10" dirty="0" smtClean="0">
                <a:latin typeface="Courier New"/>
                <a:cs typeface="Courier New"/>
              </a:rPr>
              <a:t>     </a:t>
            </a:r>
            <a:r>
              <a:rPr lang="en-US" sz="1600" b="1" spc="-10" dirty="0" smtClean="0">
                <a:latin typeface="Courier New"/>
                <a:cs typeface="Courier New"/>
              </a:rPr>
              <a:t>map skills, globe, land, water</a:t>
            </a:r>
          </a:p>
          <a:p>
            <a:pPr marL="12065">
              <a:lnSpc>
                <a:spcPct val="100000"/>
              </a:lnSpc>
              <a:tabLst>
                <a:tab pos="720090" algn="l"/>
              </a:tabLst>
            </a:pPr>
            <a:endParaRPr lang="en-US" sz="2000" b="1" spc="-10" dirty="0" smtClean="0">
              <a:latin typeface="Courier New"/>
              <a:cs typeface="Courier New"/>
            </a:endParaRPr>
          </a:p>
          <a:p>
            <a:pPr marL="720090" indent="-708025">
              <a:lnSpc>
                <a:spcPct val="100000"/>
              </a:lnSpc>
              <a:buFont typeface="Times New Roman"/>
              <a:buChar char="•"/>
              <a:tabLst>
                <a:tab pos="720090" algn="l"/>
              </a:tabLst>
            </a:pPr>
            <a:r>
              <a:rPr lang="en-US" sz="3600" b="1" spc="-10" dirty="0" smtClean="0">
                <a:latin typeface="Courier New"/>
                <a:cs typeface="Courier New"/>
              </a:rPr>
              <a:t>Economics</a:t>
            </a:r>
          </a:p>
          <a:p>
            <a:pPr marL="12065">
              <a:lnSpc>
                <a:spcPct val="100000"/>
              </a:lnSpc>
              <a:tabLst>
                <a:tab pos="720090" algn="l"/>
              </a:tabLst>
            </a:pPr>
            <a:r>
              <a:rPr lang="en-US" sz="2000" b="1" spc="-10" dirty="0" smtClean="0">
                <a:latin typeface="Courier New"/>
                <a:cs typeface="Courier New"/>
              </a:rPr>
              <a:t>     </a:t>
            </a:r>
            <a:r>
              <a:rPr lang="en-US" sz="1600" b="1" spc="-10" dirty="0" smtClean="0">
                <a:latin typeface="Courier New"/>
                <a:cs typeface="Courier New"/>
              </a:rPr>
              <a:t>needs, wants, community helpers, identify coin values</a:t>
            </a:r>
          </a:p>
          <a:p>
            <a:pPr marL="12065">
              <a:lnSpc>
                <a:spcPct val="100000"/>
              </a:lnSpc>
              <a:tabLst>
                <a:tab pos="720090" algn="l"/>
              </a:tabLst>
            </a:pPr>
            <a:endParaRPr sz="2000" dirty="0"/>
          </a:p>
          <a:p>
            <a:pPr marL="720090" indent="-708025">
              <a:lnSpc>
                <a:spcPct val="100000"/>
              </a:lnSpc>
              <a:buFont typeface="Times New Roman"/>
              <a:buChar char="•"/>
              <a:tabLst>
                <a:tab pos="720090" algn="l"/>
              </a:tabLst>
            </a:pPr>
            <a:r>
              <a:rPr lang="en-US" sz="3600" b="1" spc="-10" dirty="0" smtClean="0">
                <a:latin typeface="Courier New"/>
                <a:cs typeface="Courier New"/>
              </a:rPr>
              <a:t>Myself and Others</a:t>
            </a:r>
          </a:p>
          <a:p>
            <a:pPr marL="12065">
              <a:lnSpc>
                <a:spcPct val="100000"/>
              </a:lnSpc>
              <a:tabLst>
                <a:tab pos="720090" algn="l"/>
              </a:tabLst>
            </a:pPr>
            <a:r>
              <a:rPr lang="en-US" sz="2000" b="1" spc="-10" dirty="0">
                <a:latin typeface="Courier New"/>
                <a:cs typeface="Courier New"/>
              </a:rPr>
              <a:t> </a:t>
            </a:r>
            <a:r>
              <a:rPr lang="en-US" sz="2000" b="1" spc="-10" dirty="0" smtClean="0">
                <a:latin typeface="Courier New"/>
                <a:cs typeface="Courier New"/>
              </a:rPr>
              <a:t> </a:t>
            </a:r>
            <a:r>
              <a:rPr lang="en-US" sz="2000" b="1" spc="-10" dirty="0">
                <a:latin typeface="Courier New"/>
                <a:cs typeface="Courier New"/>
              </a:rPr>
              <a:t> </a:t>
            </a:r>
            <a:r>
              <a:rPr lang="en-US" sz="2000" b="1" spc="-10" dirty="0" smtClean="0">
                <a:latin typeface="Courier New"/>
                <a:cs typeface="Courier New"/>
              </a:rPr>
              <a:t>  </a:t>
            </a:r>
            <a:r>
              <a:rPr lang="en-US" sz="1600" b="1" spc="-10" dirty="0" smtClean="0">
                <a:latin typeface="Courier New"/>
                <a:cs typeface="Courier New"/>
              </a:rPr>
              <a:t>learn about self, school community, and family</a:t>
            </a:r>
            <a:endParaRPr sz="1600" dirty="0">
              <a:latin typeface="Courier New"/>
              <a:cs typeface="Courier New"/>
            </a:endParaRPr>
          </a:p>
          <a:p>
            <a:pPr>
              <a:lnSpc>
                <a:spcPts val="550"/>
              </a:lnSpc>
              <a:spcBef>
                <a:spcPts val="26"/>
              </a:spcBef>
            </a:pPr>
            <a:endParaRPr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9677400" cy="7116307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1050" dirty="0" smtClean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*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Web page</a:t>
            </a:r>
            <a:b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      - Fantastic Five</a:t>
            </a:r>
            <a:b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      - Save the Date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*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Technology</a:t>
            </a:r>
            <a:b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      - </a:t>
            </a:r>
            <a:r>
              <a:rPr lang="en-US" sz="2000" dirty="0" err="1" smtClean="0">
                <a:solidFill>
                  <a:srgbClr val="00B050"/>
                </a:solidFill>
                <a:latin typeface="Comic Sans MS" pitchFamily="66" charset="0"/>
              </a:rPr>
              <a:t>Learnpads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 (2 Class sets to share among the grade level)</a:t>
            </a:r>
            <a:r>
              <a:rPr lang="en-US" sz="2000" dirty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US" sz="2000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      - 3 Desktops</a:t>
            </a:r>
            <a:r>
              <a:rPr lang="en-US" sz="2000" dirty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US" sz="2000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*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Specials</a:t>
            </a:r>
            <a:b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000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      - Library</a:t>
            </a:r>
            <a:b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000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      - P.E. 		</a:t>
            </a:r>
            <a:endParaRPr lang="en-US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LANDSC~1\AppData\Local\Temp\phot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1" b="12064"/>
          <a:stretch/>
        </p:blipFill>
        <p:spPr bwMode="auto">
          <a:xfrm rot="647497">
            <a:off x="5632840" y="505370"/>
            <a:ext cx="2876546" cy="34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t="15331" r="22342" b="10092"/>
          <a:stretch/>
        </p:blipFill>
        <p:spPr>
          <a:xfrm rot="20124422">
            <a:off x="7312126" y="4242615"/>
            <a:ext cx="2158055" cy="16286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228600"/>
            <a:ext cx="9753600" cy="735385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0058400" cy="773485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45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200400" y="609600"/>
            <a:ext cx="6248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Don’t Forget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-</a:t>
            </a:r>
            <a:r>
              <a:rPr lang="en-US" sz="2400" b="1" dirty="0" smtClean="0">
                <a:solidFill>
                  <a:schemeClr val="bg1"/>
                </a:solidFill>
              </a:rPr>
              <a:t>Homework - 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We send home packets of work or projects for the children to work on each week. Completing these assignments will help your child be more successful at school.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-</a:t>
            </a:r>
            <a:r>
              <a:rPr lang="en-US" sz="2400" b="1" dirty="0" smtClean="0">
                <a:solidFill>
                  <a:schemeClr val="bg1"/>
                </a:solidFill>
              </a:rPr>
              <a:t>Parent Teacher Conferences-</a:t>
            </a:r>
            <a:r>
              <a:rPr lang="en-US" sz="2400" dirty="0" smtClean="0">
                <a:solidFill>
                  <a:schemeClr val="bg1"/>
                </a:solidFill>
              </a:rPr>
              <a:t>	 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We have sent out a link for you to sign up for a time slot to meet with us. Please let us know if you have any questions.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-</a:t>
            </a:r>
            <a:r>
              <a:rPr lang="en-US" sz="2400" b="1" dirty="0" smtClean="0">
                <a:solidFill>
                  <a:schemeClr val="bg1"/>
                </a:solidFill>
              </a:rPr>
              <a:t>Volunteers Wanted </a:t>
            </a:r>
            <a:r>
              <a:rPr lang="en-US" sz="2400" dirty="0" smtClean="0">
                <a:solidFill>
                  <a:schemeClr val="bg1"/>
                </a:solidFill>
              </a:rPr>
              <a:t>–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	Please send us an email and tell us how you’d like to volunteer in the room: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Read a book to the class, play a game with a small group, work one on one with students…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2171</TotalTime>
  <Words>233</Words>
  <Application>Microsoft Office PowerPoint</Application>
  <PresentationFormat>Custom</PresentationFormat>
  <Paragraphs>98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Science</vt:lpstr>
      <vt:lpstr>PowerPoint Presentation</vt:lpstr>
      <vt:lpstr>  *Web page       - Fantastic Five       - Save the Date *Technology       - Learnpads (2 Class sets to share among the grade level)       - 3 Desktops *Specials        - Library        - P.E.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Curriculum Night 2008</dc:title>
  <dc:creator>landschooth</dc:creator>
  <cp:lastModifiedBy>%username%</cp:lastModifiedBy>
  <cp:revision>38</cp:revision>
  <cp:lastPrinted>2013-10-08T19:25:01Z</cp:lastPrinted>
  <dcterms:created xsi:type="dcterms:W3CDTF">2013-09-30T17:12:17Z</dcterms:created>
  <dcterms:modified xsi:type="dcterms:W3CDTF">2015-10-21T20:48:30Z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2009-12-13T00:00:00Z</vt:filetime>
  </property>
  <property fmtid="{D5CDD505-2E9C-101B-9397-08002B2CF9AE}" pid="3" name="LastSaved">
    <vt:filetime>2013-09-30T00:00:00Z</vt:filetime>
  </property>
</Properties>
</file>