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Override PartName="/ppt/slideLayouts/slideLayout16.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Lst>
  <p:notesMasterIdLst>
    <p:notesMasterId r:id="rId19"/>
  </p:notesMasterIdLst>
  <p:sldIdLst>
    <p:sldId id="256" r:id="rId3"/>
    <p:sldId id="257" r:id="rId4"/>
    <p:sldId id="264" r:id="rId5"/>
    <p:sldId id="258" r:id="rId6"/>
    <p:sldId id="259" r:id="rId7"/>
    <p:sldId id="260" r:id="rId8"/>
    <p:sldId id="261" r:id="rId9"/>
    <p:sldId id="262" r:id="rId10"/>
    <p:sldId id="263" r:id="rId11"/>
    <p:sldId id="265" r:id="rId12"/>
    <p:sldId id="266" r:id="rId13"/>
    <p:sldId id="267" r:id="rId14"/>
    <p:sldId id="268" r:id="rId15"/>
    <p:sldId id="269" r:id="rId16"/>
    <p:sldId id="270" r:id="rId17"/>
    <p:sldId id="271"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0"/>
    <p:restoredTop sz="94600"/>
  </p:normalViewPr>
  <p:slideViewPr>
    <p:cSldViewPr>
      <p:cViewPr varScale="1">
        <p:scale>
          <a:sx n="69" d="100"/>
          <a:sy n="69" d="100"/>
        </p:scale>
        <p:origin x="-552" y="2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89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89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89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89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89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BC175089-AD38-419B-B14B-02C2D217C722}"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image" Target="../media/image2.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ctrTitle"/>
            <p:custDataLst>
              <p:tags r:id="rId1"/>
            </p:custDataLst>
          </p:nvPr>
        </p:nvSpPr>
        <p:spPr>
          <a:xfrm>
            <a:off x="2701925" y="2130425"/>
            <a:ext cx="4800600" cy="1470025"/>
          </a:xfrm>
        </p:spPr>
        <p:txBody>
          <a:bodyPr/>
          <a:lstStyle>
            <a:lvl1pPr>
              <a:buClr>
                <a:srgbClr val="FFFFFF"/>
              </a:buClr>
              <a:defRPr/>
            </a:lvl1pPr>
          </a:lstStyle>
          <a:p>
            <a:r>
              <a:rPr lang="en-US" smtClean="0"/>
              <a:t>Click to edit Master title style</a:t>
            </a:r>
            <a:endParaRPr lang="en-US"/>
          </a:p>
        </p:txBody>
      </p:sp>
      <p:sp>
        <p:nvSpPr>
          <p:cNvPr id="22531" name="Rectangle 3"/>
          <p:cNvSpPr>
            <a:spLocks noGrp="1" noChangeArrowheads="1"/>
          </p:cNvSpPr>
          <p:nvPr>
            <p:ph type="subTitle" idx="1"/>
            <p:custDataLst>
              <p:tags r:id="rId2"/>
            </p:custDataLst>
          </p:nvPr>
        </p:nvSpPr>
        <p:spPr>
          <a:xfrm>
            <a:off x="2701925" y="3886200"/>
            <a:ext cx="4114800" cy="1752600"/>
          </a:xfrm>
        </p:spPr>
        <p:txBody>
          <a:bodyPr/>
          <a:lstStyle>
            <a:lvl1pPr marL="0" indent="0">
              <a:buClr>
                <a:srgbClr val="FFFFFF"/>
              </a:buClr>
              <a:buFontTx/>
              <a:buNone/>
              <a:defRPr/>
            </a:lvl1pPr>
          </a:lstStyle>
          <a:p>
            <a:r>
              <a:rPr lang="en-US" smtClean="0"/>
              <a:t>Click to edit Master subtitle style</a:t>
            </a:r>
            <a:endParaRPr lang="en-US"/>
          </a:p>
        </p:txBody>
      </p:sp>
      <p:sp>
        <p:nvSpPr>
          <p:cNvPr id="22532" name="Rectangle 4"/>
          <p:cNvSpPr>
            <a:spLocks noGrp="1" noChangeArrowheads="1"/>
          </p:cNvSpPr>
          <p:nvPr>
            <p:ph type="dt" sz="half" idx="2"/>
          </p:nvPr>
        </p:nvSpPr>
        <p:spPr/>
        <p:txBody>
          <a:bodyPr/>
          <a:lstStyle>
            <a:lvl1pPr>
              <a:defRPr/>
            </a:lvl1pPr>
          </a:lstStyle>
          <a:p>
            <a:endParaRPr lang="en-US"/>
          </a:p>
        </p:txBody>
      </p:sp>
      <p:sp>
        <p:nvSpPr>
          <p:cNvPr id="22533" name="Rectangle 5"/>
          <p:cNvSpPr>
            <a:spLocks noGrp="1" noChangeArrowheads="1"/>
          </p:cNvSpPr>
          <p:nvPr>
            <p:ph type="ftr" sz="quarter" idx="3"/>
          </p:nvPr>
        </p:nvSpPr>
        <p:spPr/>
        <p:txBody>
          <a:bodyPr/>
          <a:lstStyle>
            <a:lvl1pPr>
              <a:defRPr/>
            </a:lvl1pPr>
          </a:lstStyle>
          <a:p>
            <a:endParaRPr lang="en-US"/>
          </a:p>
        </p:txBody>
      </p:sp>
      <p:sp>
        <p:nvSpPr>
          <p:cNvPr id="22534" name="Rectangle 6"/>
          <p:cNvSpPr>
            <a:spLocks noGrp="1" noChangeArrowheads="1"/>
          </p:cNvSpPr>
          <p:nvPr>
            <p:ph type="sldNum" sz="quarter" idx="4"/>
          </p:nvPr>
        </p:nvSpPr>
        <p:spPr/>
        <p:txBody>
          <a:bodyPr/>
          <a:lstStyle>
            <a:lvl1pPr>
              <a:defRPr/>
            </a:lvl1pPr>
          </a:lstStyle>
          <a:p>
            <a:fld id="{1DA59F06-91C6-4D4F-BB19-C8EC48433C82}" type="slidenum">
              <a:rPr lang="en-US"/>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5395016-1D10-4676-86A5-75D3D2E4C3BD}" type="slidenum">
              <a:rPr lang="en-US"/>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39025" y="274638"/>
            <a:ext cx="158115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693988" y="274638"/>
            <a:ext cx="4592637"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CD3E83C-35FE-44E6-BFB6-5B28A4DF80C1}" type="slidenum">
              <a:rPr lang="en-US"/>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136525" y="136525"/>
            <a:ext cx="8866188" cy="6581775"/>
          </a:xfrm>
          <a:prstGeom prst="rect">
            <a:avLst/>
          </a:prstGeom>
          <a:solidFill>
            <a:schemeClr val="bg1">
              <a:alpha val="50000"/>
            </a:schemeClr>
          </a:solidFill>
          <a:ln w="9525">
            <a:noFill/>
            <a:miter lim="800000"/>
            <a:headEnd/>
            <a:tailEnd/>
          </a:ln>
          <a:effectLst/>
        </p:spPr>
        <p:txBody>
          <a:bodyPr wrap="none" anchor="ctr"/>
          <a:lstStyle/>
          <a:p>
            <a:endParaRPr lang="en-US"/>
          </a:p>
        </p:txBody>
      </p:sp>
      <p:sp>
        <p:nvSpPr>
          <p:cNvPr id="29699" name="Rectangle 3"/>
          <p:cNvSpPr>
            <a:spLocks noGrp="1" noChangeArrowheads="1"/>
          </p:cNvSpPr>
          <p:nvPr>
            <p:ph type="ctrTitle"/>
            <p:custDataLst>
              <p:tags r:id="rId1"/>
            </p:custDataLst>
          </p:nvPr>
        </p:nvSpPr>
        <p:spPr>
          <a:xfrm>
            <a:off x="455613" y="2130425"/>
            <a:ext cx="7313612" cy="1470025"/>
          </a:xfrm>
        </p:spPr>
        <p:txBody>
          <a:bodyPr/>
          <a:lstStyle>
            <a:lvl1pPr>
              <a:defRPr/>
            </a:lvl1pPr>
          </a:lstStyle>
          <a:p>
            <a:r>
              <a:rPr lang="en-US"/>
              <a:t>Click to edit Master title style</a:t>
            </a:r>
          </a:p>
        </p:txBody>
      </p:sp>
      <p:sp>
        <p:nvSpPr>
          <p:cNvPr id="29700" name="Rectangle 4"/>
          <p:cNvSpPr>
            <a:spLocks noGrp="1" noChangeArrowheads="1"/>
          </p:cNvSpPr>
          <p:nvPr>
            <p:ph type="subTitle" idx="1"/>
            <p:custDataLst>
              <p:tags r:id="rId2"/>
            </p:custDataLst>
          </p:nvPr>
        </p:nvSpPr>
        <p:spPr>
          <a:xfrm>
            <a:off x="455613" y="3886200"/>
            <a:ext cx="7313612" cy="1752600"/>
          </a:xfrm>
        </p:spPr>
        <p:txBody>
          <a:bodyPr/>
          <a:lstStyle>
            <a:lvl1pPr marL="0" indent="0">
              <a:buClr>
                <a:srgbClr val="FFFFFF"/>
              </a:buClr>
              <a:buFontTx/>
              <a:buNone/>
              <a:defRPr/>
            </a:lvl1pPr>
          </a:lstStyle>
          <a:p>
            <a:r>
              <a:rPr lang="en-US"/>
              <a:t>Click to edit Master subtitle style</a:t>
            </a:r>
          </a:p>
        </p:txBody>
      </p:sp>
      <p:sp>
        <p:nvSpPr>
          <p:cNvPr id="29701" name="Rectangle 5"/>
          <p:cNvSpPr>
            <a:spLocks noGrp="1" noChangeArrowheads="1"/>
          </p:cNvSpPr>
          <p:nvPr>
            <p:ph type="dt" sz="half" idx="2"/>
          </p:nvPr>
        </p:nvSpPr>
        <p:spPr/>
        <p:txBody>
          <a:bodyPr/>
          <a:lstStyle>
            <a:lvl1pPr>
              <a:defRPr/>
            </a:lvl1pPr>
          </a:lstStyle>
          <a:p>
            <a:endParaRPr lang="en-US"/>
          </a:p>
        </p:txBody>
      </p:sp>
      <p:sp>
        <p:nvSpPr>
          <p:cNvPr id="29702" name="Rectangle 6"/>
          <p:cNvSpPr>
            <a:spLocks noGrp="1" noChangeArrowheads="1"/>
          </p:cNvSpPr>
          <p:nvPr>
            <p:ph type="ftr" sz="quarter" idx="3"/>
          </p:nvPr>
        </p:nvSpPr>
        <p:spPr/>
        <p:txBody>
          <a:bodyPr/>
          <a:lstStyle>
            <a:lvl1pPr>
              <a:defRPr/>
            </a:lvl1pPr>
          </a:lstStyle>
          <a:p>
            <a:endParaRPr lang="en-US"/>
          </a:p>
        </p:txBody>
      </p:sp>
      <p:sp>
        <p:nvSpPr>
          <p:cNvPr id="29703" name="Rectangle 7"/>
          <p:cNvSpPr>
            <a:spLocks noGrp="1" noChangeArrowheads="1"/>
          </p:cNvSpPr>
          <p:nvPr>
            <p:ph type="sldNum" sz="quarter" idx="4"/>
          </p:nvPr>
        </p:nvSpPr>
        <p:spPr/>
        <p:txBody>
          <a:bodyPr/>
          <a:lstStyle>
            <a:lvl1pPr>
              <a:defRPr/>
            </a:lvl1pPr>
          </a:lstStyle>
          <a:p>
            <a:fld id="{379E6FDD-A6C5-4131-B10E-736D7841C9E0}" type="slidenum">
              <a:rPr lang="en-US"/>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0860DEF-B7B2-488F-9EC6-61F27FFFB322}" type="slidenum">
              <a:rPr lang="en-US"/>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C8032F4-EE51-46E5-B7D4-E2ADBB58274A}" type="slidenum">
              <a:rPr lang="en-US"/>
              <a:pPr/>
              <a:t>‹#›</a:t>
            </a:fld>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600200"/>
            <a:ext cx="403701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5025" y="1600200"/>
            <a:ext cx="403701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CAF1FDA-8148-443B-8E67-B4881A4319A3}" type="slidenum">
              <a:rPr lang="en-US"/>
              <a:pPr/>
              <a:t>‹#›</a:t>
            </a:fld>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4337C289-78CB-4DA5-8568-9480C6B0DEEE}" type="slidenum">
              <a:rPr lang="en-US"/>
              <a:pPr/>
              <a:t>‹#›</a:t>
            </a:fld>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AFABD941-146E-4326-99F3-DB1268D48583}" type="slidenum">
              <a:rPr lang="en-US"/>
              <a:pPr/>
              <a:t>‹#›</a:t>
            </a:fld>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B9ACAAF1-317A-429B-84D9-6AF53152341F}" type="slidenum">
              <a:rPr lang="en-US"/>
              <a:pPr/>
              <a:t>‹#›</a:t>
            </a:fld>
            <a:endParaRPr lang="en-US"/>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097D4B-D1E0-4364-A57E-C7CC79A73185}" type="slidenum">
              <a:rPr lang="en-US"/>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8A4F982-8BE9-44A8-A0D3-795003AF1EE1}" type="slidenum">
              <a:rPr lang="en-US"/>
              <a:pPr/>
              <a:t>‹#›</a:t>
            </a:fld>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D1CCF92-D036-425C-9594-73E7C5C8CBE5}" type="slidenum">
              <a:rPr lang="en-US"/>
              <a:pPr/>
              <a:t>‹#›</a:t>
            </a:fld>
            <a:endParaRPr lang="en-US"/>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482A8F2-9B60-43ED-A82F-08D0F7B743B4}" type="slidenum">
              <a:rPr lang="en-US"/>
              <a:pPr/>
              <a:t>‹#›</a:t>
            </a:fld>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274638"/>
            <a:ext cx="2055813"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74638"/>
            <a:ext cx="6018212"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368294F-5DAA-48D9-BA78-806C2D09F1E2}" type="slidenum">
              <a:rPr lang="en-US"/>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78296C1-0FDE-4851-A7AE-7613B4C6F2D3}" type="slidenum">
              <a:rPr lang="en-US"/>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693988" y="1600200"/>
            <a:ext cx="30861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32488" y="1600200"/>
            <a:ext cx="308768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FC0B0C3-6E3C-4FFE-BC0D-5B231577124A}" type="slidenum">
              <a:rPr lang="en-US"/>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8E3811D6-B66F-4A8E-AC93-78B32CEE6346}" type="slidenum">
              <a:rPr lang="en-US"/>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E320E4F0-50A8-4975-A70A-F6B4718B6AC6}" type="slidenum">
              <a:rPr lang="en-US"/>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200B789A-2BF3-426A-8747-FF8984D0196A}" type="slidenum">
              <a:rPr lang="en-US"/>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3C4FA56-A174-4480-8A03-FFE72B7E76C5}" type="slidenum">
              <a:rPr lang="en-US"/>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46B96F8-99A8-4DB4-8CAD-BD2EE623B2CF}" type="slidenum">
              <a:rPr lang="en-US"/>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ags" Target="../tags/tag5.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ags" Target="../tags/tag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custDataLst>
              <p:tags r:id="rId13"/>
            </p:custDataLst>
          </p:nvPr>
        </p:nvSpPr>
        <p:spPr bwMode="auto">
          <a:xfrm>
            <a:off x="2703513" y="274638"/>
            <a:ext cx="6316662"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custDataLst>
              <p:tags r:id="rId14"/>
            </p:custDataLst>
          </p:nvPr>
        </p:nvSpPr>
        <p:spPr bwMode="auto">
          <a:xfrm>
            <a:off x="2693988" y="1600200"/>
            <a:ext cx="6326187"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B049CF4B-0A01-404D-B001-99E1B4BFD9B5}"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txStyles>
    <p:titleStyle>
      <a:lvl1pPr algn="l" rtl="0" eaLnBrk="1" fontAlgn="base" hangingPunct="1">
        <a:spcBef>
          <a:spcPct val="0"/>
        </a:spcBef>
        <a:spcAft>
          <a:spcPct val="0"/>
        </a:spcAft>
        <a:buClr>
          <a:schemeClr val="tx1"/>
        </a:buClr>
        <a:defRPr sz="3200">
          <a:solidFill>
            <a:schemeClr val="tx1"/>
          </a:solidFill>
          <a:latin typeface="+mj-lt"/>
          <a:ea typeface="+mj-ea"/>
          <a:cs typeface="+mj-cs"/>
        </a:defRPr>
      </a:lvl1pPr>
      <a:lvl2pPr algn="l" rtl="0" eaLnBrk="1" fontAlgn="base" hangingPunct="1">
        <a:spcBef>
          <a:spcPct val="0"/>
        </a:spcBef>
        <a:spcAft>
          <a:spcPct val="0"/>
        </a:spcAft>
        <a:buClr>
          <a:schemeClr val="tx1"/>
        </a:buClr>
        <a:defRPr sz="3200">
          <a:solidFill>
            <a:schemeClr val="tx1"/>
          </a:solidFill>
          <a:latin typeface="Arial" charset="0"/>
          <a:cs typeface="Arial" charset="0"/>
        </a:defRPr>
      </a:lvl2pPr>
      <a:lvl3pPr algn="l" rtl="0" eaLnBrk="1" fontAlgn="base" hangingPunct="1">
        <a:spcBef>
          <a:spcPct val="0"/>
        </a:spcBef>
        <a:spcAft>
          <a:spcPct val="0"/>
        </a:spcAft>
        <a:buClr>
          <a:schemeClr val="tx1"/>
        </a:buClr>
        <a:defRPr sz="3200">
          <a:solidFill>
            <a:schemeClr val="tx1"/>
          </a:solidFill>
          <a:latin typeface="Arial" charset="0"/>
          <a:cs typeface="Arial" charset="0"/>
        </a:defRPr>
      </a:lvl3pPr>
      <a:lvl4pPr algn="l" rtl="0" eaLnBrk="1" fontAlgn="base" hangingPunct="1">
        <a:spcBef>
          <a:spcPct val="0"/>
        </a:spcBef>
        <a:spcAft>
          <a:spcPct val="0"/>
        </a:spcAft>
        <a:buClr>
          <a:schemeClr val="tx1"/>
        </a:buClr>
        <a:defRPr sz="3200">
          <a:solidFill>
            <a:schemeClr val="tx1"/>
          </a:solidFill>
          <a:latin typeface="Arial" charset="0"/>
          <a:cs typeface="Arial" charset="0"/>
        </a:defRPr>
      </a:lvl4pPr>
      <a:lvl5pPr algn="l" rtl="0" eaLnBrk="1" fontAlgn="base" hangingPunct="1">
        <a:spcBef>
          <a:spcPct val="0"/>
        </a:spcBef>
        <a:spcAft>
          <a:spcPct val="0"/>
        </a:spcAft>
        <a:buClr>
          <a:schemeClr val="tx1"/>
        </a:buClr>
        <a:defRPr sz="3200">
          <a:solidFill>
            <a:schemeClr val="tx1"/>
          </a:solidFill>
          <a:latin typeface="Arial" charset="0"/>
          <a:cs typeface="Arial" charset="0"/>
        </a:defRPr>
      </a:lvl5pPr>
      <a:lvl6pPr marL="457200" algn="l" rtl="0" eaLnBrk="1" fontAlgn="base" hangingPunct="1">
        <a:spcBef>
          <a:spcPct val="0"/>
        </a:spcBef>
        <a:spcAft>
          <a:spcPct val="0"/>
        </a:spcAft>
        <a:buClr>
          <a:schemeClr val="tx1"/>
        </a:buClr>
        <a:defRPr sz="3200">
          <a:solidFill>
            <a:schemeClr val="tx1"/>
          </a:solidFill>
          <a:latin typeface="Arial" charset="0"/>
          <a:cs typeface="Arial" charset="0"/>
        </a:defRPr>
      </a:lvl6pPr>
      <a:lvl7pPr marL="914400" algn="l" rtl="0" eaLnBrk="1" fontAlgn="base" hangingPunct="1">
        <a:spcBef>
          <a:spcPct val="0"/>
        </a:spcBef>
        <a:spcAft>
          <a:spcPct val="0"/>
        </a:spcAft>
        <a:buClr>
          <a:schemeClr val="tx1"/>
        </a:buClr>
        <a:defRPr sz="3200">
          <a:solidFill>
            <a:schemeClr val="tx1"/>
          </a:solidFill>
          <a:latin typeface="Arial" charset="0"/>
          <a:cs typeface="Arial" charset="0"/>
        </a:defRPr>
      </a:lvl7pPr>
      <a:lvl8pPr marL="1371600" algn="l" rtl="0" eaLnBrk="1" fontAlgn="base" hangingPunct="1">
        <a:spcBef>
          <a:spcPct val="0"/>
        </a:spcBef>
        <a:spcAft>
          <a:spcPct val="0"/>
        </a:spcAft>
        <a:buClr>
          <a:schemeClr val="tx1"/>
        </a:buClr>
        <a:defRPr sz="3200">
          <a:solidFill>
            <a:schemeClr val="tx1"/>
          </a:solidFill>
          <a:latin typeface="Arial" charset="0"/>
          <a:cs typeface="Arial" charset="0"/>
        </a:defRPr>
      </a:lvl8pPr>
      <a:lvl9pPr marL="1828800" algn="l" rtl="0" eaLnBrk="1" fontAlgn="base" hangingPunct="1">
        <a:spcBef>
          <a:spcPct val="0"/>
        </a:spcBef>
        <a:spcAft>
          <a:spcPct val="0"/>
        </a:spcAft>
        <a:buClr>
          <a:schemeClr val="tx1"/>
        </a:buClr>
        <a:defRPr sz="3200">
          <a:solidFill>
            <a:schemeClr val="tx1"/>
          </a:solidFill>
          <a:latin typeface="Arial" charset="0"/>
          <a:cs typeface="Arial" charset="0"/>
        </a:defRPr>
      </a:lvl9pPr>
    </p:titleStyle>
    <p:bodyStyle>
      <a:lvl1pPr marL="342900" indent="-342900" algn="l" rtl="0" eaLnBrk="1" fontAlgn="base" hangingPunct="1">
        <a:spcBef>
          <a:spcPct val="20000"/>
        </a:spcBef>
        <a:spcAft>
          <a:spcPct val="0"/>
        </a:spcAft>
        <a:buClr>
          <a:schemeClr val="tx1"/>
        </a:buClr>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2400">
          <a:solidFill>
            <a:schemeClr val="tx1"/>
          </a:solidFill>
          <a:latin typeface="+mn-lt"/>
          <a:cs typeface="+mn-cs"/>
        </a:defRPr>
      </a:lvl2pPr>
      <a:lvl3pPr marL="1143000" indent="-228600" algn="l" rtl="0" eaLnBrk="1" fontAlgn="base" hangingPunct="1">
        <a:spcBef>
          <a:spcPct val="20000"/>
        </a:spcBef>
        <a:spcAft>
          <a:spcPct val="0"/>
        </a:spcAft>
        <a:buClr>
          <a:schemeClr val="tx1"/>
        </a:buClr>
        <a:buChar char="•"/>
        <a:defRPr sz="2400">
          <a:solidFill>
            <a:schemeClr val="tx1"/>
          </a:solidFill>
          <a:latin typeface="+mn-lt"/>
          <a:cs typeface="+mn-cs"/>
        </a:defRPr>
      </a:lvl3pPr>
      <a:lvl4pPr marL="1600200" indent="-228600" algn="l" rtl="0" eaLnBrk="1" fontAlgn="base" hangingPunct="1">
        <a:spcBef>
          <a:spcPct val="20000"/>
        </a:spcBef>
        <a:spcAft>
          <a:spcPct val="0"/>
        </a:spcAft>
        <a:buClr>
          <a:schemeClr val="tx1"/>
        </a:buClr>
        <a:buChar char="•"/>
        <a:defRPr sz="2400">
          <a:solidFill>
            <a:schemeClr val="tx1"/>
          </a:solidFill>
          <a:latin typeface="+mn-lt"/>
          <a:cs typeface="+mn-cs"/>
        </a:defRPr>
      </a:lvl4pPr>
      <a:lvl5pPr marL="2057400" indent="-228600" algn="l" rtl="0" eaLnBrk="1" fontAlgn="base" hangingPunct="1">
        <a:spcBef>
          <a:spcPct val="20000"/>
        </a:spcBef>
        <a:spcAft>
          <a:spcPct val="0"/>
        </a:spcAft>
        <a:buClr>
          <a:schemeClr val="tx1"/>
        </a:buClr>
        <a:buChar char="•"/>
        <a:defRPr sz="2400">
          <a:solidFill>
            <a:schemeClr val="tx1"/>
          </a:solidFill>
          <a:latin typeface="+mn-lt"/>
          <a:cs typeface="+mn-cs"/>
        </a:defRPr>
      </a:lvl5pPr>
      <a:lvl6pPr marL="2514600" indent="-228600" algn="l" rtl="0" eaLnBrk="1" fontAlgn="base" hangingPunct="1">
        <a:spcBef>
          <a:spcPct val="20000"/>
        </a:spcBef>
        <a:spcAft>
          <a:spcPct val="0"/>
        </a:spcAft>
        <a:buClr>
          <a:schemeClr val="tx1"/>
        </a:buClr>
        <a:buChar char="•"/>
        <a:defRPr sz="2400">
          <a:solidFill>
            <a:schemeClr val="tx1"/>
          </a:solidFill>
          <a:latin typeface="+mn-lt"/>
          <a:cs typeface="+mn-cs"/>
        </a:defRPr>
      </a:lvl6pPr>
      <a:lvl7pPr marL="2971800" indent="-228600" algn="l" rtl="0" eaLnBrk="1" fontAlgn="base" hangingPunct="1">
        <a:spcBef>
          <a:spcPct val="20000"/>
        </a:spcBef>
        <a:spcAft>
          <a:spcPct val="0"/>
        </a:spcAft>
        <a:buClr>
          <a:schemeClr val="tx1"/>
        </a:buClr>
        <a:buChar char="•"/>
        <a:defRPr sz="2400">
          <a:solidFill>
            <a:schemeClr val="tx1"/>
          </a:solidFill>
          <a:latin typeface="+mn-lt"/>
          <a:cs typeface="+mn-cs"/>
        </a:defRPr>
      </a:lvl7pPr>
      <a:lvl8pPr marL="3429000" indent="-228600" algn="l" rtl="0" eaLnBrk="1" fontAlgn="base" hangingPunct="1">
        <a:spcBef>
          <a:spcPct val="20000"/>
        </a:spcBef>
        <a:spcAft>
          <a:spcPct val="0"/>
        </a:spcAft>
        <a:buClr>
          <a:schemeClr val="tx1"/>
        </a:buClr>
        <a:buChar char="•"/>
        <a:defRPr sz="2400">
          <a:solidFill>
            <a:schemeClr val="tx1"/>
          </a:solidFill>
          <a:latin typeface="+mn-lt"/>
          <a:cs typeface="+mn-cs"/>
        </a:defRPr>
      </a:lvl8pPr>
      <a:lvl9pPr marL="3886200" indent="-228600" algn="l" rtl="0" eaLnBrk="1" fontAlgn="base" hangingPunct="1">
        <a:spcBef>
          <a:spcPct val="20000"/>
        </a:spcBef>
        <a:spcAft>
          <a:spcPct val="0"/>
        </a:spcAft>
        <a:buClr>
          <a:schemeClr val="tx1"/>
        </a:buClr>
        <a:buChar char="•"/>
        <a:defRPr sz="2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136525" y="136525"/>
            <a:ext cx="8866188" cy="6581775"/>
          </a:xfrm>
          <a:prstGeom prst="rect">
            <a:avLst/>
          </a:prstGeom>
          <a:solidFill>
            <a:schemeClr val="bg1">
              <a:alpha val="50000"/>
            </a:schemeClr>
          </a:solidFill>
          <a:ln w="9525">
            <a:noFill/>
            <a:miter lim="800000"/>
            <a:headEnd/>
            <a:tailEnd/>
          </a:ln>
          <a:effectLst/>
        </p:spPr>
        <p:txBody>
          <a:bodyPr wrap="none" anchor="ctr"/>
          <a:lstStyle/>
          <a:p>
            <a:endParaRPr lang="en-US"/>
          </a:p>
        </p:txBody>
      </p:sp>
      <p:sp>
        <p:nvSpPr>
          <p:cNvPr id="28675" name="Rectangle 3"/>
          <p:cNvSpPr>
            <a:spLocks noGrp="1" noChangeArrowheads="1"/>
          </p:cNvSpPr>
          <p:nvPr>
            <p:ph type="title"/>
            <p:custDataLst>
              <p:tags r:id="rId13"/>
            </p:custDataLst>
          </p:nvPr>
        </p:nvSpPr>
        <p:spPr bwMode="auto">
          <a:xfrm>
            <a:off x="455613" y="274638"/>
            <a:ext cx="8226425"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8676" name="Rectangle 4"/>
          <p:cNvSpPr>
            <a:spLocks noGrp="1" noChangeArrowheads="1"/>
          </p:cNvSpPr>
          <p:nvPr>
            <p:ph type="body" idx="1"/>
            <p:custDataLst>
              <p:tags r:id="rId14"/>
            </p:custDataLst>
          </p:nvPr>
        </p:nvSpPr>
        <p:spPr bwMode="auto">
          <a:xfrm>
            <a:off x="455613" y="1600200"/>
            <a:ext cx="8226425"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8677" name="Rectangle 5"/>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28678" name="Rectangle 6"/>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28679" name="Rectangle 7"/>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A13E2893-097B-4BA4-8D9A-56C1ED9472D1}"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rtl="0" fontAlgn="base">
        <a:spcBef>
          <a:spcPct val="0"/>
        </a:spcBef>
        <a:spcAft>
          <a:spcPct val="0"/>
        </a:spcAft>
        <a:buClr>
          <a:schemeClr val="tx1"/>
        </a:buClr>
        <a:defRPr sz="3200">
          <a:solidFill>
            <a:schemeClr val="tx1"/>
          </a:solidFill>
          <a:latin typeface="+mj-lt"/>
          <a:ea typeface="+mj-ea"/>
          <a:cs typeface="+mj-cs"/>
        </a:defRPr>
      </a:lvl1pPr>
      <a:lvl2pPr algn="l" rtl="0" fontAlgn="base">
        <a:spcBef>
          <a:spcPct val="0"/>
        </a:spcBef>
        <a:spcAft>
          <a:spcPct val="0"/>
        </a:spcAft>
        <a:buClr>
          <a:schemeClr val="tx1"/>
        </a:buClr>
        <a:defRPr sz="3200">
          <a:solidFill>
            <a:schemeClr val="tx1"/>
          </a:solidFill>
          <a:latin typeface="Arial" charset="0"/>
        </a:defRPr>
      </a:lvl2pPr>
      <a:lvl3pPr algn="l" rtl="0" fontAlgn="base">
        <a:spcBef>
          <a:spcPct val="0"/>
        </a:spcBef>
        <a:spcAft>
          <a:spcPct val="0"/>
        </a:spcAft>
        <a:buClr>
          <a:schemeClr val="tx1"/>
        </a:buClr>
        <a:defRPr sz="3200">
          <a:solidFill>
            <a:schemeClr val="tx1"/>
          </a:solidFill>
          <a:latin typeface="Arial" charset="0"/>
        </a:defRPr>
      </a:lvl3pPr>
      <a:lvl4pPr algn="l" rtl="0" fontAlgn="base">
        <a:spcBef>
          <a:spcPct val="0"/>
        </a:spcBef>
        <a:spcAft>
          <a:spcPct val="0"/>
        </a:spcAft>
        <a:buClr>
          <a:schemeClr val="tx1"/>
        </a:buClr>
        <a:defRPr sz="3200">
          <a:solidFill>
            <a:schemeClr val="tx1"/>
          </a:solidFill>
          <a:latin typeface="Arial" charset="0"/>
        </a:defRPr>
      </a:lvl4pPr>
      <a:lvl5pPr algn="l" rtl="0" fontAlgn="base">
        <a:spcBef>
          <a:spcPct val="0"/>
        </a:spcBef>
        <a:spcAft>
          <a:spcPct val="0"/>
        </a:spcAft>
        <a:buClr>
          <a:schemeClr val="tx1"/>
        </a:buClr>
        <a:defRPr sz="3200">
          <a:solidFill>
            <a:schemeClr val="tx1"/>
          </a:solidFill>
          <a:latin typeface="Arial" charset="0"/>
        </a:defRPr>
      </a:lvl5pPr>
      <a:lvl6pPr marL="457200" algn="l" rtl="0" fontAlgn="base">
        <a:spcBef>
          <a:spcPct val="0"/>
        </a:spcBef>
        <a:spcAft>
          <a:spcPct val="0"/>
        </a:spcAft>
        <a:buClr>
          <a:schemeClr val="tx1"/>
        </a:buClr>
        <a:defRPr sz="3200">
          <a:solidFill>
            <a:schemeClr val="tx1"/>
          </a:solidFill>
          <a:latin typeface="Arial" charset="0"/>
        </a:defRPr>
      </a:lvl6pPr>
      <a:lvl7pPr marL="914400" algn="l" rtl="0" fontAlgn="base">
        <a:spcBef>
          <a:spcPct val="0"/>
        </a:spcBef>
        <a:spcAft>
          <a:spcPct val="0"/>
        </a:spcAft>
        <a:buClr>
          <a:schemeClr val="tx1"/>
        </a:buClr>
        <a:defRPr sz="3200">
          <a:solidFill>
            <a:schemeClr val="tx1"/>
          </a:solidFill>
          <a:latin typeface="Arial" charset="0"/>
        </a:defRPr>
      </a:lvl7pPr>
      <a:lvl8pPr marL="1371600" algn="l" rtl="0" fontAlgn="base">
        <a:spcBef>
          <a:spcPct val="0"/>
        </a:spcBef>
        <a:spcAft>
          <a:spcPct val="0"/>
        </a:spcAft>
        <a:buClr>
          <a:schemeClr val="tx1"/>
        </a:buClr>
        <a:defRPr sz="3200">
          <a:solidFill>
            <a:schemeClr val="tx1"/>
          </a:solidFill>
          <a:latin typeface="Arial" charset="0"/>
        </a:defRPr>
      </a:lvl8pPr>
      <a:lvl9pPr marL="1828800" algn="l" rtl="0" fontAlgn="base">
        <a:spcBef>
          <a:spcPct val="0"/>
        </a:spcBef>
        <a:spcAft>
          <a:spcPct val="0"/>
        </a:spcAft>
        <a:buClr>
          <a:schemeClr val="tx1"/>
        </a:buClr>
        <a:defRPr sz="3200">
          <a:solidFill>
            <a:schemeClr val="tx1"/>
          </a:solidFill>
          <a:latin typeface="Arial" charset="0"/>
        </a:defRPr>
      </a:lvl9pPr>
    </p:titleStyle>
    <p:bodyStyle>
      <a:lvl1pPr marL="342900" indent="-342900" algn="l" rtl="0" fontAlgn="base">
        <a:spcBef>
          <a:spcPct val="20000"/>
        </a:spcBef>
        <a:spcAft>
          <a:spcPct val="0"/>
        </a:spcAft>
        <a:buClr>
          <a:schemeClr val="tx1"/>
        </a:buClr>
        <a:buChar char="•"/>
        <a:defRPr sz="2400">
          <a:solidFill>
            <a:schemeClr val="tx1"/>
          </a:solidFill>
          <a:latin typeface="+mn-lt"/>
          <a:ea typeface="+mn-ea"/>
          <a:cs typeface="+mn-cs"/>
        </a:defRPr>
      </a:lvl1pPr>
      <a:lvl2pPr marL="742950" indent="-285750" algn="l" rtl="0" fontAlgn="base">
        <a:spcBef>
          <a:spcPct val="20000"/>
        </a:spcBef>
        <a:spcAft>
          <a:spcPct val="0"/>
        </a:spcAft>
        <a:buClr>
          <a:schemeClr val="tx1"/>
        </a:buClr>
        <a:buChar char="•"/>
        <a:defRPr sz="2400">
          <a:solidFill>
            <a:schemeClr val="tx1"/>
          </a:solidFill>
          <a:latin typeface="+mn-lt"/>
        </a:defRPr>
      </a:lvl2pPr>
      <a:lvl3pPr marL="1143000" indent="-228600" algn="l" rtl="0" fontAlgn="base">
        <a:spcBef>
          <a:spcPct val="20000"/>
        </a:spcBef>
        <a:spcAft>
          <a:spcPct val="0"/>
        </a:spcAft>
        <a:buClr>
          <a:schemeClr val="tx1"/>
        </a:buClr>
        <a:buChar char="•"/>
        <a:defRPr sz="2400">
          <a:solidFill>
            <a:schemeClr val="tx1"/>
          </a:solidFill>
          <a:latin typeface="+mn-lt"/>
        </a:defRPr>
      </a:lvl3pPr>
      <a:lvl4pPr marL="1600200" indent="-228600" algn="l" rtl="0" fontAlgn="base">
        <a:spcBef>
          <a:spcPct val="20000"/>
        </a:spcBef>
        <a:spcAft>
          <a:spcPct val="0"/>
        </a:spcAft>
        <a:buClr>
          <a:schemeClr val="tx1"/>
        </a:buClr>
        <a:buChar char="•"/>
        <a:defRPr sz="2400">
          <a:solidFill>
            <a:schemeClr val="tx1"/>
          </a:solidFill>
          <a:latin typeface="+mn-lt"/>
        </a:defRPr>
      </a:lvl4pPr>
      <a:lvl5pPr marL="2057400" indent="-228600" algn="l" rtl="0" fontAlgn="base">
        <a:spcBef>
          <a:spcPct val="20000"/>
        </a:spcBef>
        <a:spcAft>
          <a:spcPct val="0"/>
        </a:spcAft>
        <a:buClr>
          <a:schemeClr val="tx1"/>
        </a:buClr>
        <a:buChar char="•"/>
        <a:defRPr sz="2400">
          <a:solidFill>
            <a:schemeClr val="tx1"/>
          </a:solidFill>
          <a:latin typeface="+mn-lt"/>
        </a:defRPr>
      </a:lvl5pPr>
      <a:lvl6pPr marL="2514600" indent="-228600" algn="l" rtl="0" fontAlgn="base">
        <a:spcBef>
          <a:spcPct val="20000"/>
        </a:spcBef>
        <a:spcAft>
          <a:spcPct val="0"/>
        </a:spcAft>
        <a:buClr>
          <a:schemeClr val="tx1"/>
        </a:buClr>
        <a:buChar char="•"/>
        <a:defRPr sz="2400">
          <a:solidFill>
            <a:schemeClr val="tx1"/>
          </a:solidFill>
          <a:latin typeface="+mn-lt"/>
        </a:defRPr>
      </a:lvl6pPr>
      <a:lvl7pPr marL="2971800" indent="-228600" algn="l" rtl="0" fontAlgn="base">
        <a:spcBef>
          <a:spcPct val="20000"/>
        </a:spcBef>
        <a:spcAft>
          <a:spcPct val="0"/>
        </a:spcAft>
        <a:buClr>
          <a:schemeClr val="tx1"/>
        </a:buClr>
        <a:buChar char="•"/>
        <a:defRPr sz="2400">
          <a:solidFill>
            <a:schemeClr val="tx1"/>
          </a:solidFill>
          <a:latin typeface="+mn-lt"/>
        </a:defRPr>
      </a:lvl7pPr>
      <a:lvl8pPr marL="3429000" indent="-228600" algn="l" rtl="0" fontAlgn="base">
        <a:spcBef>
          <a:spcPct val="20000"/>
        </a:spcBef>
        <a:spcAft>
          <a:spcPct val="0"/>
        </a:spcAft>
        <a:buClr>
          <a:schemeClr val="tx1"/>
        </a:buClr>
        <a:buChar char="•"/>
        <a:defRPr sz="2400">
          <a:solidFill>
            <a:schemeClr val="tx1"/>
          </a:solidFill>
          <a:latin typeface="+mn-lt"/>
        </a:defRPr>
      </a:lvl8pPr>
      <a:lvl9pPr marL="3886200" indent="-228600" algn="l" rtl="0" fontAlgn="base">
        <a:spcBef>
          <a:spcPct val="20000"/>
        </a:spcBef>
        <a:spcAft>
          <a:spcPct val="0"/>
        </a:spcAft>
        <a:buClr>
          <a:schemeClr val="tx1"/>
        </a:buClr>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p:nvPr>
        </p:nvSpPr>
        <p:spPr>
          <a:xfrm>
            <a:off x="990600" y="914400"/>
            <a:ext cx="8153400" cy="1470025"/>
          </a:xfrm>
        </p:spPr>
        <p:txBody>
          <a:bodyPr/>
          <a:lstStyle/>
          <a:p>
            <a:pPr algn="ctr"/>
            <a:r>
              <a:rPr lang="en-US" sz="4800" b="1" cap="none"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
            </a:r>
            <a:br>
              <a:rPr lang="en-US" sz="4800" b="1" cap="none"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br>
            <a:r>
              <a:rPr lang="en-US" sz="4800" b="1" cap="none"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
            </a:r>
            <a:br>
              <a:rPr lang="en-US" sz="4800" b="1" cap="none"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br>
            <a:endParaRPr lang="en-US" sz="4800" dirty="0"/>
          </a:p>
        </p:txBody>
      </p:sp>
      <p:sp>
        <p:nvSpPr>
          <p:cNvPr id="7" name="Rectangle 6"/>
          <p:cNvSpPr/>
          <p:nvPr/>
        </p:nvSpPr>
        <p:spPr>
          <a:xfrm>
            <a:off x="0" y="381000"/>
            <a:ext cx="8610600" cy="1754326"/>
          </a:xfrm>
          <a:prstGeom prst="rect">
            <a:avLst/>
          </a:prstGeom>
          <a:noFill/>
        </p:spPr>
        <p:txBody>
          <a:bodyPr wrap="square" lIns="91440" tIns="45720" rIns="91440" bIns="45720">
            <a:spAutoFit/>
          </a:bodyPr>
          <a:lstStyle/>
          <a:p>
            <a:pPr algn="ctr"/>
            <a:r>
              <a:rPr lang="en-US" sz="5400" b="1" cap="none"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Wolves in Sheep’s Clothing</a:t>
            </a:r>
            <a:endParaRPr lang="en-US" sz="5400" b="1" cap="none"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endParaRPr>
          </a:p>
        </p:txBody>
      </p:sp>
      <p:pic>
        <p:nvPicPr>
          <p:cNvPr id="53253" name="Picture 5" descr="http://www.disneychannel-asia.com/DisneyChannel/playhouse/grownups/media/celebrationcenter/images/decorations/higglytown/mainpromo.jpg"/>
          <p:cNvPicPr>
            <a:picLocks noChangeAspect="1" noChangeArrowheads="1"/>
          </p:cNvPicPr>
          <p:nvPr/>
        </p:nvPicPr>
        <p:blipFill>
          <a:blip r:embed="rId2" cstate="print"/>
          <a:srcRect/>
          <a:stretch>
            <a:fillRect/>
          </a:stretch>
        </p:blipFill>
        <p:spPr bwMode="auto">
          <a:xfrm>
            <a:off x="2895600" y="2438400"/>
            <a:ext cx="2819400" cy="2667000"/>
          </a:xfrm>
          <a:prstGeom prst="rect">
            <a:avLst/>
          </a:prstGeom>
          <a:noFill/>
        </p:spPr>
      </p:pic>
      <p:pic>
        <p:nvPicPr>
          <p:cNvPr id="53254" name="Picture 6"/>
          <p:cNvPicPr>
            <a:picLocks noChangeAspect="1" noChangeArrowheads="1"/>
          </p:cNvPicPr>
          <p:nvPr/>
        </p:nvPicPr>
        <p:blipFill>
          <a:blip r:embed="rId3" cstate="print"/>
          <a:srcRect/>
          <a:stretch>
            <a:fillRect/>
          </a:stretch>
        </p:blipFill>
        <p:spPr bwMode="auto">
          <a:xfrm>
            <a:off x="838200" y="2362200"/>
            <a:ext cx="1809481" cy="2709863"/>
          </a:xfrm>
          <a:prstGeom prst="rect">
            <a:avLst/>
          </a:prstGeom>
          <a:noFill/>
          <a:ln w="9525">
            <a:noFill/>
            <a:miter lim="800000"/>
            <a:headEnd/>
            <a:tailEnd/>
          </a:ln>
        </p:spPr>
      </p:pic>
      <p:pic>
        <p:nvPicPr>
          <p:cNvPr id="53255" name="Picture 7"/>
          <p:cNvPicPr>
            <a:picLocks noChangeAspect="1" noChangeArrowheads="1"/>
          </p:cNvPicPr>
          <p:nvPr/>
        </p:nvPicPr>
        <p:blipFill>
          <a:blip r:embed="rId4" cstate="print"/>
          <a:srcRect/>
          <a:stretch>
            <a:fillRect/>
          </a:stretch>
        </p:blipFill>
        <p:spPr bwMode="auto">
          <a:xfrm>
            <a:off x="6172200" y="2514600"/>
            <a:ext cx="2476500" cy="25908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226425" cy="639762"/>
          </a:xfrm>
        </p:spPr>
        <p:txBody>
          <a:bodyPr/>
          <a:lstStyle/>
          <a:p>
            <a:pPr algn="ctr"/>
            <a:r>
              <a:rPr lang="en-US" dirty="0" smtClean="0"/>
              <a:t>Sample Syllogism</a:t>
            </a:r>
            <a:endParaRPr lang="en-US" dirty="0"/>
          </a:p>
        </p:txBody>
      </p:sp>
      <p:sp>
        <p:nvSpPr>
          <p:cNvPr id="3" name="Content Placeholder 2"/>
          <p:cNvSpPr>
            <a:spLocks noGrp="1"/>
          </p:cNvSpPr>
          <p:nvPr>
            <p:ph idx="1"/>
          </p:nvPr>
        </p:nvSpPr>
        <p:spPr>
          <a:xfrm>
            <a:off x="-228600" y="990600"/>
            <a:ext cx="9372600" cy="5715000"/>
          </a:xfrm>
        </p:spPr>
        <p:txBody>
          <a:bodyPr/>
          <a:lstStyle/>
          <a:p>
            <a:r>
              <a:rPr lang="en-US" dirty="0" smtClean="0"/>
              <a:t>Rogers engages red herring in “Wolves in Sheep’s Clothing” to distract readers from her underlying deceitful purpose while promoting her irrelevant ethos. Roger starts her writing off in a peculiar non-directive way by going off on a tangent instead of declaring her thesis. She starts off, instead with a plethora of pathos appealing to a maternal audience by being “vigilant about protecting the innocence of kids.” By going off on a tangent where she uses a plethora of maternal appealing pathos, Norma manages to mess with the audience’s mind by making them believe her ethos before she even introduces her flawed logos. She starts off using red herring, right in the beginning of her article, where she displays her credibility by describing how “the Children’s Television Act took significant measures to provide quality programming to children</a:t>
            </a:r>
            <a:r>
              <a:rPr lang="en-US" dirty="0" smtClean="0"/>
              <a:t>.” (OVER)</a:t>
            </a:r>
            <a:endParaRPr lang="en-US"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9372599" cy="6629400"/>
          </a:xfrm>
        </p:spPr>
        <p:txBody>
          <a:bodyPr/>
          <a:lstStyle/>
          <a:p>
            <a:r>
              <a:rPr lang="en-US" sz="2200" dirty="0" smtClean="0"/>
              <a:t>She continues to demonstrate to the reader her impressive research and knowledge by giving a variety of statistics and useless facts all throughout the reading. Rogers uses litany when stating all the “858 incidents of verbal aggression…250 incidents of offensive language and the when listing the instances of these things in individual networks such as “Cartoon Network having the highest total number of violent incidents.., The WB having the highest level of offensive language”. The use of litany partakes directly into red herring because even though all her research is of substantial value it serves little to no purpose of proving her ethos. Red herring is clearly displayed with her use of useless research and meaningless statistics because they have no relevance at all to her argument about the </a:t>
            </a:r>
            <a:r>
              <a:rPr lang="en-US" sz="2200" i="1" dirty="0" err="1" smtClean="0"/>
              <a:t>Higlleytown</a:t>
            </a:r>
            <a:r>
              <a:rPr lang="en-US" sz="2200" i="1" dirty="0" smtClean="0"/>
              <a:t> Heroes</a:t>
            </a:r>
            <a:r>
              <a:rPr lang="en-US" sz="2200" dirty="0" smtClean="0"/>
              <a:t>, </a:t>
            </a:r>
            <a:r>
              <a:rPr lang="en-US" sz="2200" i="1" dirty="0" smtClean="0"/>
              <a:t>Dora the </a:t>
            </a:r>
            <a:r>
              <a:rPr lang="en-US" sz="2200" i="1" dirty="0" err="1" smtClean="0"/>
              <a:t>Exploradora</a:t>
            </a:r>
            <a:r>
              <a:rPr lang="en-US" sz="2200" dirty="0" smtClean="0"/>
              <a:t> and </a:t>
            </a:r>
            <a:r>
              <a:rPr lang="en-US" sz="2200" i="1" dirty="0" smtClean="0"/>
              <a:t>Handy Manny</a:t>
            </a:r>
            <a:r>
              <a:rPr lang="en-US" sz="2200" dirty="0" smtClean="0"/>
              <a:t> being inappropriate for children’s viewing. The use of irrelevant statistics distracts the reader from her actual underlying purpose and to uphold her flawed ethos.  However, she truly has a racist agenda against Hispanics by criticizing Dora and has a classist agenda by criticizing  how </a:t>
            </a:r>
            <a:r>
              <a:rPr lang="en-US" sz="2200" i="1" dirty="0" err="1" smtClean="0"/>
              <a:t>Higlleytown</a:t>
            </a:r>
            <a:r>
              <a:rPr lang="en-US" sz="2200" i="1" dirty="0" smtClean="0"/>
              <a:t> Heroes</a:t>
            </a:r>
            <a:r>
              <a:rPr lang="en-US" sz="2200" dirty="0" smtClean="0"/>
              <a:t> portrays socially lower individuals as heroes In summary, the use of red herring is a crucial factor when upholding her flawed logos. </a:t>
            </a:r>
            <a:endParaRPr lang="en-US" sz="2200" dirty="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226425" cy="487362"/>
          </a:xfrm>
        </p:spPr>
        <p:txBody>
          <a:bodyPr/>
          <a:lstStyle/>
          <a:p>
            <a:pPr algn="ctr"/>
            <a:r>
              <a:rPr lang="en-US" dirty="0" smtClean="0"/>
              <a:t>Another Syllogism</a:t>
            </a:r>
            <a:endParaRPr lang="en-US" dirty="0"/>
          </a:p>
        </p:txBody>
      </p:sp>
      <p:sp>
        <p:nvSpPr>
          <p:cNvPr id="3" name="Content Placeholder 2"/>
          <p:cNvSpPr>
            <a:spLocks noGrp="1"/>
          </p:cNvSpPr>
          <p:nvPr>
            <p:ph idx="1"/>
          </p:nvPr>
        </p:nvSpPr>
        <p:spPr>
          <a:xfrm>
            <a:off x="-228600" y="762000"/>
            <a:ext cx="9601200" cy="5943600"/>
          </a:xfrm>
        </p:spPr>
        <p:txBody>
          <a:bodyPr/>
          <a:lstStyle/>
          <a:p>
            <a:r>
              <a:rPr lang="en-US" sz="2200" dirty="0" smtClean="0"/>
              <a:t>Rogers tries to support her ethos with argumentum ad nauseam, but her logos falls to pieces when none of her "evidence" proves her claims.  Right from the beginning, Rogers refrains from revealing to the reader her true point in writing the piece, instead reciting examples of how children "are vulnerable to the 'Monkey-see, monkey-do' syndrome."  Because she withholds her thesis, her audience gets a false feeling that her main claim refers to the ability for TV shows to influence children to "fight with other children."  Therefore, it is unexpected to hear that her main opposition is with shows like "</a:t>
            </a:r>
            <a:r>
              <a:rPr lang="en-US" sz="2200" i="1" dirty="0" err="1" smtClean="0"/>
              <a:t>Higgleytown</a:t>
            </a:r>
            <a:r>
              <a:rPr lang="en-US" sz="2200" i="1" dirty="0" smtClean="0"/>
              <a:t> Heroes</a:t>
            </a:r>
            <a:r>
              <a:rPr lang="en-US" sz="2200" dirty="0" smtClean="0"/>
              <a:t>, </a:t>
            </a:r>
            <a:r>
              <a:rPr lang="en-US" sz="2200" i="1" dirty="0" smtClean="0"/>
              <a:t>Dora the Explorer</a:t>
            </a:r>
            <a:r>
              <a:rPr lang="en-US" sz="2200" dirty="0" smtClean="0"/>
              <a:t>, and </a:t>
            </a:r>
            <a:r>
              <a:rPr lang="en-US" sz="2200" i="1" dirty="0" smtClean="0"/>
              <a:t>Handy Manny</a:t>
            </a:r>
            <a:r>
              <a:rPr lang="en-US" sz="2200" dirty="0" smtClean="0"/>
              <a:t>," none of which are violent shows.  Rogers continues to hide her issues with the three shows she has singled out, instead launching into a rambling report of the large percentages of "violence, sexual innuendo, adult language, trash talking, bullying, and disrespect" found on channels such as "Cartoon Network, ABC Family, and WB."  Once again the reader is left wondering how these facts that are meant to demonstrate her thorough research actually pertain to the shows she has targeted, none of which feature such offenses or appear on the offending channels</a:t>
            </a:r>
            <a:r>
              <a:rPr lang="en-US" sz="2200" dirty="0" smtClean="0"/>
              <a:t>. (OVER)</a:t>
            </a:r>
            <a:endParaRPr lang="en-US" sz="2200" dirty="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0"/>
            <a:ext cx="9372599" cy="6858000"/>
          </a:xfrm>
        </p:spPr>
        <p:txBody>
          <a:bodyPr/>
          <a:lstStyle/>
          <a:p>
            <a:r>
              <a:rPr lang="en-US" sz="2200" dirty="0" smtClean="0"/>
              <a:t>Though her points may be valid, they aren't applicable to the argument she is trying to make.  It may be true that "TV violence [is] positively associated with aggressive behavior in some children" and that "exposure to coarse language and disrespectful attitudes will also negatively affect children."  Rogers attempts to overwhelm the audience with facts that are believable to try and hide the truth that none of these details substantiate her original claims.  Her argument has nothing to do with violence, eventually rendering her entire argument moot</a:t>
            </a:r>
            <a:r>
              <a:rPr lang="en-US" sz="2200" dirty="0" smtClean="0"/>
              <a:t>. (RELOAD … START ANOTHER SYLOGISM)</a:t>
            </a:r>
            <a:endParaRPr lang="en-US" sz="2200" dirty="0" smtClean="0"/>
          </a:p>
          <a:p>
            <a:r>
              <a:rPr lang="en-US" sz="2200" dirty="0" smtClean="0"/>
              <a:t>	The syntax builds to expose the red herring that is Rogers' evidence, and her diction reveals her true problems with the targeted shows.  Rogers effectively abandons any attempt to gradually present her evidence.  She literally bullets information about "incidents of verbal aggression, offensive language, and sexual content" and later "individual networks."  These blatant attempts at redirecting the reader's attention do nothing to support her thesis.  By listing details in this form, her audience can see her inability to incorporate the data into her real</a:t>
            </a:r>
            <a:endParaRPr lang="en-US" sz="2200"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8682038" cy="715962"/>
          </a:xfrm>
        </p:spPr>
        <p:txBody>
          <a:bodyPr/>
          <a:lstStyle/>
          <a:p>
            <a:pPr algn="ctr"/>
            <a:r>
              <a:rPr lang="en-US" dirty="0" smtClean="0"/>
              <a:t>Another Syllogism</a:t>
            </a:r>
            <a:endParaRPr lang="en-US" dirty="0"/>
          </a:p>
        </p:txBody>
      </p:sp>
      <p:sp>
        <p:nvSpPr>
          <p:cNvPr id="3" name="Content Placeholder 2"/>
          <p:cNvSpPr>
            <a:spLocks noGrp="1"/>
          </p:cNvSpPr>
          <p:nvPr>
            <p:ph idx="1"/>
          </p:nvPr>
        </p:nvSpPr>
        <p:spPr>
          <a:xfrm>
            <a:off x="-228600" y="990600"/>
            <a:ext cx="9372599" cy="5715000"/>
          </a:xfrm>
        </p:spPr>
        <p:txBody>
          <a:bodyPr/>
          <a:lstStyle/>
          <a:p>
            <a:r>
              <a:rPr lang="en-US" sz="2200" dirty="0" smtClean="0"/>
              <a:t>By manipulating an </a:t>
            </a:r>
            <a:r>
              <a:rPr lang="en-US" sz="2200" dirty="0" smtClean="0"/>
              <a:t>unintentional </a:t>
            </a:r>
            <a:r>
              <a:rPr lang="en-US" sz="2200" dirty="0" smtClean="0"/>
              <a:t>red herring, Rogers establishes her ethos and attempts to distract her audience from her illogical elitist and classist agenda. The author introduces a </a:t>
            </a:r>
            <a:r>
              <a:rPr lang="en-US" sz="2200" dirty="0" smtClean="0"/>
              <a:t>non-</a:t>
            </a:r>
            <a:r>
              <a:rPr lang="en-US" sz="2200" dirty="0" err="1" smtClean="0"/>
              <a:t>sequitor</a:t>
            </a:r>
            <a:r>
              <a:rPr lang="en-US" sz="2200" dirty="0" smtClean="0"/>
              <a:t> </a:t>
            </a:r>
            <a:r>
              <a:rPr lang="en-US" sz="2200" dirty="0" smtClean="0"/>
              <a:t>reasoning as she claims her duty “as a mother who cares deeply about the seeds we plant in motherhood”, to stop her children from watching shows that should be sent “to the burning pyres of a gate we never want our children to stand before.” Rogers boosts her ethos by establishing herself as a mother who devoutly cares about her children’s development, to slyly hide the non </a:t>
            </a:r>
            <a:r>
              <a:rPr lang="en-US" sz="2200" dirty="0" err="1" smtClean="0"/>
              <a:t>sequitor</a:t>
            </a:r>
            <a:r>
              <a:rPr lang="en-US" sz="2200" dirty="0" smtClean="0"/>
              <a:t> reasoning that if kids watch those shows, they will end up in hell. The absurdity of this reasoning is further elaborated as Rogers provides her readers with statistics that portray “66% of children’s programming had violence…75% demonstrated unpunished violence” and how “sexual innuendo[s]…and adult language” are present in these shows. This red herring and self-established ethos become distinguishably irrelevant as her logos is later asserted with no connections to violence, aggression, and sexual behavior</a:t>
            </a:r>
            <a:r>
              <a:rPr lang="en-US" sz="2200" dirty="0" smtClean="0"/>
              <a:t>. (OVER)</a:t>
            </a:r>
            <a:endParaRPr lang="en-US" sz="2200" dirty="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9372600" cy="6400800"/>
          </a:xfrm>
        </p:spPr>
        <p:txBody>
          <a:bodyPr/>
          <a:lstStyle/>
          <a:p>
            <a:r>
              <a:rPr lang="en-US" dirty="0" smtClean="0"/>
              <a:t>. Rogers goes on to describe a “truly alarming” episode of “</a:t>
            </a:r>
            <a:r>
              <a:rPr lang="en-US" dirty="0" err="1" smtClean="0"/>
              <a:t>Higgleytown</a:t>
            </a:r>
            <a:r>
              <a:rPr lang="en-US" dirty="0" smtClean="0"/>
              <a:t> Heroes” that depicts sanitation workers as “heroes” for keeping the community clean and teaching kids to “all work together to clean up the mess”. However, Rogers imposes an elitist and classist agenda as she expresses her horror of “children’s aspirations sink[</a:t>
            </a:r>
            <a:r>
              <a:rPr lang="en-US" dirty="0" err="1" smtClean="0"/>
              <a:t>ing</a:t>
            </a:r>
            <a:r>
              <a:rPr lang="en-US" dirty="0" smtClean="0"/>
              <a:t>] to the depths of being a sanitation worker.” Further stressing her elitist views, she claims that “the beatified sanitation workers to the glorified pizza delivery guy, [the] characters are ‘heroic’ simply because they are doing their jobs.” Her diction and semantics indicates how the word “hero” had been manipulated by the producers to depict those “pedophiles… [who] sodomize children” as real heroes, worthy of their name. Yet, Rogers herself applies a twist on semantics to “hero” to imply that there is nothing heroic about those workers who do their job and are in reality, as she describes, just horrible “pedophiles”. Her classist and elitist agenda is revealed through her facetious tone, mocking the workers and their esteemed, heroic work. </a:t>
            </a:r>
          </a:p>
          <a:p>
            <a:endParaRPr lang="en-US" dirty="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226425" cy="563562"/>
          </a:xfrm>
        </p:spPr>
        <p:txBody>
          <a:bodyPr/>
          <a:lstStyle/>
          <a:p>
            <a:pPr algn="ctr"/>
            <a:r>
              <a:rPr lang="en-US" dirty="0" smtClean="0"/>
              <a:t>Last One</a:t>
            </a:r>
            <a:endParaRPr lang="en-US" dirty="0"/>
          </a:p>
        </p:txBody>
      </p:sp>
      <p:sp>
        <p:nvSpPr>
          <p:cNvPr id="3" name="Content Placeholder 2"/>
          <p:cNvSpPr>
            <a:spLocks noGrp="1"/>
          </p:cNvSpPr>
          <p:nvPr>
            <p:ph idx="1"/>
          </p:nvPr>
        </p:nvSpPr>
        <p:spPr>
          <a:xfrm>
            <a:off x="-381000" y="838200"/>
            <a:ext cx="9753600" cy="6019800"/>
          </a:xfrm>
        </p:spPr>
        <p:txBody>
          <a:bodyPr/>
          <a:lstStyle/>
          <a:p>
            <a:r>
              <a:rPr lang="en-US" sz="2000" dirty="0" smtClean="0"/>
              <a:t>Rogers invokes parallel syntax in an attempt to strengthen her claims. The repetition of diction choice is emplaced to develop a pseudo relationship between reader and author. Rogers writes as if she wants to establish a bond with the readers of her article, cyclically using the line, “Let’s face it” on more than three accounts from start to finish. Giving off a false pretense of an affiliation, the “let’s” puts Rogers on the same side of the fence as those who come across “Wolves in Sheep’s Clothing…”- specifically mothers. Working to employ unarguable logos, Rogers unsubtly declares her role as a mother, herself, visibly conjecturing that since she is a mother, there can be no fallacy in her argument. Wrong she is, but even so, she is persistent in pushing the announcements that “[she is] a mother who knows where to draw the line. [She is] also a mother who cares deeply about the seeds we plant in motherhood.” Touching the emotions of the mothers of society, it is evident that Rogers’ reaches to unearth the guiltiness within mothers if they do not tell “broadcasters to take their warped programming to the burning pyres of a gate we never want our children to stand before.”  This unfair method of logos leads to the revelation of a non-sequitur- the correlation between broadcasters and children standing before hell is missing entirely, carrying no support. Moreover, motioning for civilization to send something to hell is more than ironic after claiming to be a “woman of faith.” Rogers’ credibility goes amiss as the pieces of her argument fail to add up.</a:t>
            </a:r>
          </a:p>
          <a:p>
            <a:endParaRPr lang="en-US" sz="2000"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457200" y="274638"/>
            <a:ext cx="8562975" cy="792162"/>
          </a:xfrm>
        </p:spPr>
        <p:txBody>
          <a:bodyPr/>
          <a:lstStyle/>
          <a:p>
            <a:pPr algn="ctr"/>
            <a:r>
              <a:rPr lang="en-US" dirty="0" smtClean="0"/>
              <a:t>Thesis = “Big Picture” &amp; Concise Diction</a:t>
            </a:r>
            <a:endParaRPr lang="en-US" dirty="0"/>
          </a:p>
        </p:txBody>
      </p:sp>
      <p:sp>
        <p:nvSpPr>
          <p:cNvPr id="54275" name="Rectangle 3"/>
          <p:cNvSpPr>
            <a:spLocks noGrp="1" noChangeArrowheads="1"/>
          </p:cNvSpPr>
          <p:nvPr>
            <p:ph type="body" idx="1"/>
          </p:nvPr>
        </p:nvSpPr>
        <p:spPr>
          <a:xfrm>
            <a:off x="685800" y="1600201"/>
            <a:ext cx="8334375" cy="2743200"/>
          </a:xfrm>
        </p:spPr>
        <p:txBody>
          <a:bodyPr/>
          <a:lstStyle/>
          <a:p>
            <a:r>
              <a:rPr lang="en-US" dirty="0" smtClean="0"/>
              <a:t>Norma Rogers imposes a red herring to disguise her fallacious logos. Through her play on semantics and self-established ethos, she asserts an elitist and classist agenda, and makes sweeping generalizations to portray her racial ideology- ultimately crumbling her credibility and exposing her flawed arguments. </a:t>
            </a:r>
            <a:endParaRPr lang="en-US" dirty="0"/>
          </a:p>
        </p:txBody>
      </p:sp>
      <p:pic>
        <p:nvPicPr>
          <p:cNvPr id="54276" name="Picture 4"/>
          <p:cNvPicPr>
            <a:picLocks noChangeAspect="1" noChangeArrowheads="1"/>
          </p:cNvPicPr>
          <p:nvPr/>
        </p:nvPicPr>
        <p:blipFill>
          <a:blip r:embed="rId2" cstate="print"/>
          <a:srcRect/>
          <a:stretch>
            <a:fillRect/>
          </a:stretch>
        </p:blipFill>
        <p:spPr bwMode="auto">
          <a:xfrm>
            <a:off x="3581400" y="3886200"/>
            <a:ext cx="2152650" cy="2751316"/>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410575" cy="715962"/>
          </a:xfrm>
        </p:spPr>
        <p:txBody>
          <a:bodyPr/>
          <a:lstStyle/>
          <a:p>
            <a:pPr algn="ctr"/>
            <a:r>
              <a:rPr lang="en-US" dirty="0" smtClean="0"/>
              <a:t>No </a:t>
            </a:r>
            <a:r>
              <a:rPr lang="en-US" dirty="0" err="1" smtClean="0"/>
              <a:t>Unncesary</a:t>
            </a:r>
            <a:r>
              <a:rPr lang="en-US" dirty="0" smtClean="0"/>
              <a:t> Words</a:t>
            </a:r>
            <a:endParaRPr lang="en-US" dirty="0"/>
          </a:p>
        </p:txBody>
      </p:sp>
      <p:sp>
        <p:nvSpPr>
          <p:cNvPr id="3" name="Content Placeholder 2"/>
          <p:cNvSpPr>
            <a:spLocks noGrp="1"/>
          </p:cNvSpPr>
          <p:nvPr>
            <p:ph idx="1"/>
          </p:nvPr>
        </p:nvSpPr>
        <p:spPr>
          <a:xfrm>
            <a:off x="533400" y="1600201"/>
            <a:ext cx="8486775" cy="1676400"/>
          </a:xfrm>
        </p:spPr>
        <p:txBody>
          <a:bodyPr/>
          <a:lstStyle/>
          <a:p>
            <a:r>
              <a:rPr lang="en-US" dirty="0" smtClean="0"/>
              <a:t>Rogers unwittingly invalidates her claims by incorporating logical fallacies.  These fallacies serve as a defense for her flawed argument.</a:t>
            </a:r>
            <a:endParaRPr lang="en-US" dirty="0"/>
          </a:p>
        </p:txBody>
      </p:sp>
      <p:pic>
        <p:nvPicPr>
          <p:cNvPr id="80898" name="Picture 2"/>
          <p:cNvPicPr>
            <a:picLocks noChangeAspect="1" noChangeArrowheads="1"/>
          </p:cNvPicPr>
          <p:nvPr/>
        </p:nvPicPr>
        <p:blipFill>
          <a:blip r:embed="rId2" cstate="print"/>
          <a:srcRect/>
          <a:stretch>
            <a:fillRect/>
          </a:stretch>
        </p:blipFill>
        <p:spPr bwMode="auto">
          <a:xfrm>
            <a:off x="3200400" y="3352800"/>
            <a:ext cx="2857500" cy="2857500"/>
          </a:xfrm>
          <a:prstGeom prst="rect">
            <a:avLst/>
          </a:prstGeom>
          <a:noFill/>
          <a:ln w="9525">
            <a:noFill/>
            <a:miter lim="800000"/>
            <a:headEnd/>
            <a:tailEnd/>
          </a:ln>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0" name="Rectangle 4"/>
          <p:cNvSpPr>
            <a:spLocks noGrp="1" noChangeArrowheads="1"/>
          </p:cNvSpPr>
          <p:nvPr>
            <p:ph type="ctrTitle"/>
          </p:nvPr>
        </p:nvSpPr>
        <p:spPr>
          <a:xfrm>
            <a:off x="762000" y="304801"/>
            <a:ext cx="7313612" cy="990600"/>
          </a:xfrm>
        </p:spPr>
        <p:txBody>
          <a:bodyPr/>
          <a:lstStyle/>
          <a:p>
            <a:pPr algn="ctr"/>
            <a:r>
              <a:rPr lang="en-US" dirty="0" smtClean="0"/>
              <a:t>Be Assertive!!!</a:t>
            </a:r>
            <a:endParaRPr lang="en-US" dirty="0"/>
          </a:p>
        </p:txBody>
      </p:sp>
      <p:sp>
        <p:nvSpPr>
          <p:cNvPr id="55301" name="Rectangle 5"/>
          <p:cNvSpPr>
            <a:spLocks noGrp="1" noChangeArrowheads="1"/>
          </p:cNvSpPr>
          <p:nvPr>
            <p:ph type="subTitle" idx="1"/>
          </p:nvPr>
        </p:nvSpPr>
        <p:spPr>
          <a:xfrm>
            <a:off x="455613" y="1676400"/>
            <a:ext cx="7313612" cy="3276600"/>
          </a:xfrm>
        </p:spPr>
        <p:txBody>
          <a:bodyPr/>
          <a:lstStyle/>
          <a:p>
            <a:r>
              <a:rPr lang="en-US" dirty="0">
                <a:solidFill>
                  <a:schemeClr val="tx1"/>
                </a:solidFill>
                <a:latin typeface="+mn-lt"/>
                <a:ea typeface="+mn-ea"/>
                <a:cs typeface="+mn-cs"/>
              </a:rPr>
              <a:t>In an unsuccessful attempt to </a:t>
            </a:r>
            <a:r>
              <a:rPr lang="en-US" dirty="0" smtClean="0">
                <a:solidFill>
                  <a:schemeClr val="tx1"/>
                </a:solidFill>
                <a:latin typeface="+mn-lt"/>
                <a:ea typeface="+mn-ea"/>
                <a:cs typeface="+mn-cs"/>
              </a:rPr>
              <a:t>diminish </a:t>
            </a:r>
            <a:r>
              <a:rPr lang="en-US" dirty="0">
                <a:solidFill>
                  <a:schemeClr val="tx1"/>
                </a:solidFill>
                <a:latin typeface="+mn-lt"/>
                <a:ea typeface="+mn-ea"/>
                <a:cs typeface="+mn-cs"/>
              </a:rPr>
              <a:t>children’s television, Norma Rogers’ argument unintentionally </a:t>
            </a:r>
            <a:r>
              <a:rPr lang="en-US" dirty="0" smtClean="0">
                <a:solidFill>
                  <a:schemeClr val="tx1"/>
                </a:solidFill>
                <a:latin typeface="+mn-lt"/>
                <a:ea typeface="+mn-ea"/>
                <a:cs typeface="+mn-cs"/>
              </a:rPr>
              <a:t>encompasses several  </a:t>
            </a:r>
            <a:r>
              <a:rPr lang="en-US" dirty="0">
                <a:solidFill>
                  <a:schemeClr val="tx1"/>
                </a:solidFill>
                <a:latin typeface="+mn-lt"/>
                <a:ea typeface="+mn-ea"/>
                <a:cs typeface="+mn-cs"/>
              </a:rPr>
              <a:t>logical </a:t>
            </a:r>
            <a:r>
              <a:rPr lang="en-US" dirty="0" smtClean="0">
                <a:solidFill>
                  <a:schemeClr val="tx1"/>
                </a:solidFill>
                <a:latin typeface="+mn-lt"/>
                <a:ea typeface="+mn-ea"/>
                <a:cs typeface="+mn-cs"/>
              </a:rPr>
              <a:t>fallacies, </a:t>
            </a:r>
            <a:r>
              <a:rPr lang="en-US" dirty="0">
                <a:solidFill>
                  <a:schemeClr val="tx1"/>
                </a:solidFill>
                <a:latin typeface="+mn-lt"/>
                <a:ea typeface="+mn-ea"/>
                <a:cs typeface="+mn-cs"/>
              </a:rPr>
              <a:t>ultimately failing to establish credible logos. The initial intention of Rogers’ writing becomes excessively shrouded by red herring and non-sequiturs, obscuring her thesis and establishing no logical method of reasoning. Seeking to acquire the agreement of society’s parents, Rogers’ irrational, prejudice thoughts are exposed instead.</a:t>
            </a:r>
          </a:p>
          <a:p>
            <a:endParaRPr 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455613" y="274638"/>
            <a:ext cx="8226425" cy="868362"/>
          </a:xfrm>
        </p:spPr>
        <p:txBody>
          <a:bodyPr/>
          <a:lstStyle/>
          <a:p>
            <a:pPr algn="ctr"/>
            <a:r>
              <a:rPr lang="en-US" dirty="0" smtClean="0"/>
              <a:t>Every Word Must Count</a:t>
            </a:r>
            <a:endParaRPr lang="en-US" dirty="0"/>
          </a:p>
        </p:txBody>
      </p:sp>
      <p:sp>
        <p:nvSpPr>
          <p:cNvPr id="56323" name="Rectangle 3"/>
          <p:cNvSpPr>
            <a:spLocks noGrp="1" noChangeArrowheads="1"/>
          </p:cNvSpPr>
          <p:nvPr>
            <p:ph type="body" idx="1"/>
          </p:nvPr>
        </p:nvSpPr>
        <p:spPr>
          <a:xfrm>
            <a:off x="455613" y="1600201"/>
            <a:ext cx="8226425" cy="2133600"/>
          </a:xfrm>
        </p:spPr>
        <p:txBody>
          <a:bodyPr/>
          <a:lstStyle/>
          <a:p>
            <a:r>
              <a:rPr lang="en-US" dirty="0">
                <a:solidFill>
                  <a:schemeClr val="tx1"/>
                </a:solidFill>
                <a:latin typeface="+mn-lt"/>
                <a:ea typeface="+mn-ea"/>
                <a:cs typeface="+mn-cs"/>
              </a:rPr>
              <a:t>In “Wolves in Sheep’s Clothing”, Norma Rogers strives to appeal to the protective mothers inside her readers with pathos, but her argument is littered with red herrings, </a:t>
            </a:r>
            <a:r>
              <a:rPr lang="en-US" dirty="0" err="1">
                <a:solidFill>
                  <a:schemeClr val="tx1"/>
                </a:solidFill>
                <a:latin typeface="+mn-lt"/>
                <a:ea typeface="+mn-ea"/>
                <a:cs typeface="+mn-cs"/>
              </a:rPr>
              <a:t>dicto</a:t>
            </a:r>
            <a:r>
              <a:rPr lang="en-US" dirty="0">
                <a:solidFill>
                  <a:schemeClr val="tx1"/>
                </a:solidFill>
                <a:latin typeface="+mn-lt"/>
                <a:ea typeface="+mn-ea"/>
                <a:cs typeface="+mn-cs"/>
              </a:rPr>
              <a:t> </a:t>
            </a:r>
            <a:r>
              <a:rPr lang="en-US" dirty="0" err="1">
                <a:solidFill>
                  <a:schemeClr val="tx1"/>
                </a:solidFill>
                <a:latin typeface="+mn-lt"/>
                <a:ea typeface="+mn-ea"/>
                <a:cs typeface="+mn-cs"/>
              </a:rPr>
              <a:t>simpliciters</a:t>
            </a:r>
            <a:r>
              <a:rPr lang="en-US" dirty="0">
                <a:solidFill>
                  <a:schemeClr val="tx1"/>
                </a:solidFill>
                <a:latin typeface="+mn-lt"/>
                <a:ea typeface="+mn-ea"/>
                <a:cs typeface="+mn-cs"/>
              </a:rPr>
              <a:t>, and non sequiturs exposing her flawed logic. Her thesis and ethos portray a concerned mother, while in reality; she is just trying to find an audience to </a:t>
            </a:r>
            <a:r>
              <a:rPr lang="en-US" dirty="0" err="1">
                <a:solidFill>
                  <a:schemeClr val="tx1"/>
                </a:solidFill>
                <a:latin typeface="+mn-lt"/>
                <a:ea typeface="+mn-ea"/>
                <a:cs typeface="+mn-cs"/>
              </a:rPr>
              <a:t>auscult</a:t>
            </a:r>
            <a:r>
              <a:rPr lang="en-US" dirty="0">
                <a:solidFill>
                  <a:schemeClr val="tx1"/>
                </a:solidFill>
                <a:latin typeface="+mn-lt"/>
                <a:ea typeface="+mn-ea"/>
                <a:cs typeface="+mn-cs"/>
              </a:rPr>
              <a:t> to her classist and racist agenda, exposing Norma herself as the true “Wolf in Sheep’s Clothing”.</a:t>
            </a:r>
            <a:endParaRPr 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226425" cy="1020762"/>
          </a:xfrm>
        </p:spPr>
        <p:txBody>
          <a:bodyPr/>
          <a:lstStyle/>
          <a:p>
            <a:pPr algn="ctr"/>
            <a:r>
              <a:rPr lang="en-US" dirty="0" smtClean="0"/>
              <a:t>Assertive, Confident!!</a:t>
            </a:r>
            <a:endParaRPr lang="en-US" dirty="0"/>
          </a:p>
        </p:txBody>
      </p:sp>
      <p:sp>
        <p:nvSpPr>
          <p:cNvPr id="3" name="Content Placeholder 2"/>
          <p:cNvSpPr>
            <a:spLocks noGrp="1"/>
          </p:cNvSpPr>
          <p:nvPr>
            <p:ph idx="1"/>
          </p:nvPr>
        </p:nvSpPr>
        <p:spPr/>
        <p:txBody>
          <a:bodyPr/>
          <a:lstStyle/>
          <a:p>
            <a:r>
              <a:rPr lang="en-US" dirty="0">
                <a:solidFill>
                  <a:schemeClr val="tx1"/>
                </a:solidFill>
                <a:latin typeface="+mn-lt"/>
                <a:ea typeface="+mn-ea"/>
                <a:cs typeface="+mn-cs"/>
              </a:rPr>
              <a:t>Norma Rogers uses a combination of red herring and </a:t>
            </a:r>
            <a:r>
              <a:rPr lang="en-US" dirty="0" err="1">
                <a:solidFill>
                  <a:schemeClr val="tx1"/>
                </a:solidFill>
                <a:latin typeface="+mn-lt"/>
                <a:ea typeface="+mn-ea"/>
                <a:cs typeface="+mn-cs"/>
              </a:rPr>
              <a:t>dicto</a:t>
            </a:r>
            <a:r>
              <a:rPr lang="en-US" dirty="0">
                <a:solidFill>
                  <a:schemeClr val="tx1"/>
                </a:solidFill>
                <a:latin typeface="+mn-lt"/>
                <a:ea typeface="+mn-ea"/>
                <a:cs typeface="+mn-cs"/>
              </a:rPr>
              <a:t> </a:t>
            </a:r>
            <a:r>
              <a:rPr lang="en-US" dirty="0" err="1">
                <a:solidFill>
                  <a:schemeClr val="tx1"/>
                </a:solidFill>
                <a:latin typeface="+mn-lt"/>
                <a:ea typeface="+mn-ea"/>
                <a:cs typeface="+mn-cs"/>
              </a:rPr>
              <a:t>simplicitor</a:t>
            </a:r>
            <a:r>
              <a:rPr lang="en-US" dirty="0">
                <a:solidFill>
                  <a:schemeClr val="tx1"/>
                </a:solidFill>
                <a:latin typeface="+mn-lt"/>
                <a:ea typeface="+mn-ea"/>
                <a:cs typeface="+mn-cs"/>
              </a:rPr>
              <a:t> techniques in “Wolves in Sheep’s Clothing” to impose her false claims through the use of pathos and ethos.  The author supports her false ethos through a plethora of statistics that are completely </a:t>
            </a:r>
            <a:r>
              <a:rPr lang="en-US" dirty="0" err="1">
                <a:solidFill>
                  <a:schemeClr val="tx1"/>
                </a:solidFill>
                <a:latin typeface="+mn-lt"/>
                <a:ea typeface="+mn-ea"/>
                <a:cs typeface="+mn-cs"/>
              </a:rPr>
              <a:t>irrevelant</a:t>
            </a:r>
            <a:r>
              <a:rPr lang="en-US" dirty="0">
                <a:solidFill>
                  <a:schemeClr val="tx1"/>
                </a:solidFill>
                <a:latin typeface="+mn-lt"/>
                <a:ea typeface="+mn-ea"/>
                <a:cs typeface="+mn-cs"/>
              </a:rPr>
              <a:t> to her central thesis and through extreme pathos to appeal to the specific audience of mothers.  Behind, Roger’s extensive use of pathos/ethos, red herring and </a:t>
            </a:r>
            <a:r>
              <a:rPr lang="en-US" dirty="0" err="1">
                <a:solidFill>
                  <a:schemeClr val="tx1"/>
                </a:solidFill>
                <a:latin typeface="+mn-lt"/>
                <a:ea typeface="+mn-ea"/>
                <a:cs typeface="+mn-cs"/>
              </a:rPr>
              <a:t>dicto</a:t>
            </a:r>
            <a:r>
              <a:rPr lang="en-US" dirty="0">
                <a:solidFill>
                  <a:schemeClr val="tx1"/>
                </a:solidFill>
                <a:latin typeface="+mn-lt"/>
                <a:ea typeface="+mn-ea"/>
                <a:cs typeface="+mn-cs"/>
              </a:rPr>
              <a:t> </a:t>
            </a:r>
            <a:r>
              <a:rPr lang="en-US" dirty="0" err="1">
                <a:solidFill>
                  <a:schemeClr val="tx1"/>
                </a:solidFill>
                <a:latin typeface="+mn-lt"/>
                <a:ea typeface="+mn-ea"/>
                <a:cs typeface="+mn-cs"/>
              </a:rPr>
              <a:t>simplicitor</a:t>
            </a:r>
            <a:r>
              <a:rPr lang="en-US" dirty="0">
                <a:solidFill>
                  <a:schemeClr val="tx1"/>
                </a:solidFill>
                <a:latin typeface="+mn-lt"/>
                <a:ea typeface="+mn-ea"/>
                <a:cs typeface="+mn-cs"/>
              </a:rPr>
              <a:t>, she has an undercover racist agenda. </a:t>
            </a:r>
          </a:p>
          <a:p>
            <a:r>
              <a:rPr lang="en-US" dirty="0">
                <a:solidFill>
                  <a:schemeClr val="tx1"/>
                </a:solidFill>
                <a:latin typeface="+mn-lt"/>
                <a:ea typeface="+mn-ea"/>
                <a:cs typeface="+mn-cs"/>
              </a:rPr>
              <a:t/>
            </a:r>
            <a:br>
              <a:rPr lang="en-US" dirty="0">
                <a:solidFill>
                  <a:schemeClr val="tx1"/>
                </a:solidFill>
                <a:latin typeface="+mn-lt"/>
                <a:ea typeface="+mn-ea"/>
                <a:cs typeface="+mn-cs"/>
              </a:rPr>
            </a:br>
            <a:endParaRPr lang="en-US" dirty="0">
              <a:solidFill>
                <a:schemeClr val="tx1"/>
              </a:solidFill>
              <a:latin typeface="+mn-lt"/>
              <a:ea typeface="+mn-ea"/>
              <a:cs typeface="+mn-cs"/>
            </a:endParaRPr>
          </a:p>
          <a:p>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226425" cy="792162"/>
          </a:xfrm>
        </p:spPr>
        <p:txBody>
          <a:bodyPr/>
          <a:lstStyle/>
          <a:p>
            <a:pPr algn="ctr"/>
            <a:r>
              <a:rPr lang="en-US" dirty="0" smtClean="0"/>
              <a:t>Thesis = “Big Picture,” Assertive Diction</a:t>
            </a:r>
            <a:endParaRPr lang="en-US" dirty="0"/>
          </a:p>
        </p:txBody>
      </p:sp>
      <p:sp>
        <p:nvSpPr>
          <p:cNvPr id="3" name="Content Placeholder 2"/>
          <p:cNvSpPr>
            <a:spLocks noGrp="1"/>
          </p:cNvSpPr>
          <p:nvPr>
            <p:ph idx="1"/>
          </p:nvPr>
        </p:nvSpPr>
        <p:spPr/>
        <p:txBody>
          <a:bodyPr/>
          <a:lstStyle/>
          <a:p>
            <a:r>
              <a:rPr lang="en-US" dirty="0">
                <a:solidFill>
                  <a:schemeClr val="tx1"/>
                </a:solidFill>
                <a:latin typeface="+mn-lt"/>
                <a:ea typeface="+mn-ea"/>
                <a:cs typeface="+mn-cs"/>
              </a:rPr>
              <a:t>In "Wolves in Sheep's Clothing…," Norma Rogers debunks her own argument through her abundant logical fallacies and her inability to substantiate her own thesis, ultimately culminating to expose her racist/classist agenda. Her attempts at establishing pathos and ethos are nullified by her copious flawed logic, and her many labyrinthine tangents render her claims impossible to identify and fathom.</a:t>
            </a: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Last One</a:t>
            </a:r>
            <a:endParaRPr lang="en-US" dirty="0"/>
          </a:p>
        </p:txBody>
      </p:sp>
      <p:sp>
        <p:nvSpPr>
          <p:cNvPr id="3" name="Content Placeholder 2"/>
          <p:cNvSpPr>
            <a:spLocks noGrp="1"/>
          </p:cNvSpPr>
          <p:nvPr>
            <p:ph idx="1"/>
          </p:nvPr>
        </p:nvSpPr>
        <p:spPr>
          <a:xfrm>
            <a:off x="457200" y="2133600"/>
            <a:ext cx="8226425" cy="2667000"/>
          </a:xfrm>
        </p:spPr>
        <p:txBody>
          <a:bodyPr/>
          <a:lstStyle/>
          <a:p>
            <a:r>
              <a:rPr lang="en-US" dirty="0" smtClean="0"/>
              <a:t>Rogers unwittingly invalidates her own accusations of the impropriety of children's cartoon characters by incorporating logical fallacies into her argument.  </a:t>
            </a:r>
            <a:r>
              <a:rPr lang="en-US" dirty="0" err="1" smtClean="0"/>
              <a:t>Dicto</a:t>
            </a:r>
            <a:r>
              <a:rPr lang="en-US" dirty="0" smtClean="0"/>
              <a:t> </a:t>
            </a:r>
            <a:r>
              <a:rPr lang="en-US" dirty="0" err="1" smtClean="0"/>
              <a:t>simpliciter</a:t>
            </a:r>
            <a:r>
              <a:rPr lang="en-US" dirty="0" smtClean="0"/>
              <a:t>, red herring, and slippery slope are all present in Roger's work, and serve to avoid a direct thesis and support a false claim.</a:t>
            </a:r>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226425" cy="563562"/>
          </a:xfrm>
        </p:spPr>
        <p:txBody>
          <a:bodyPr/>
          <a:lstStyle/>
          <a:p>
            <a:pPr algn="ctr"/>
            <a:r>
              <a:rPr lang="en-US" dirty="0" smtClean="0"/>
              <a:t>A Super Duper Syllogism</a:t>
            </a:r>
            <a:endParaRPr lang="en-US" dirty="0"/>
          </a:p>
        </p:txBody>
      </p:sp>
      <p:sp>
        <p:nvSpPr>
          <p:cNvPr id="3" name="Content Placeholder 2"/>
          <p:cNvSpPr>
            <a:spLocks noGrp="1"/>
          </p:cNvSpPr>
          <p:nvPr>
            <p:ph idx="1"/>
          </p:nvPr>
        </p:nvSpPr>
        <p:spPr>
          <a:xfrm>
            <a:off x="228600" y="914400"/>
            <a:ext cx="8762999" cy="5715000"/>
          </a:xfrm>
        </p:spPr>
        <p:txBody>
          <a:bodyPr/>
          <a:lstStyle/>
          <a:p>
            <a:pPr>
              <a:buNone/>
            </a:pPr>
            <a:r>
              <a:rPr lang="en-US" dirty="0" smtClean="0"/>
              <a:t>	</a:t>
            </a:r>
            <a:r>
              <a:rPr lang="en-US" dirty="0" err="1" smtClean="0"/>
              <a:t>Dicto</a:t>
            </a:r>
            <a:r>
              <a:rPr lang="en-US" dirty="0" smtClean="0"/>
              <a:t> </a:t>
            </a:r>
            <a:r>
              <a:rPr lang="en-US" dirty="0" err="1" smtClean="0"/>
              <a:t>simpliciter</a:t>
            </a:r>
            <a:r>
              <a:rPr lang="en-US" dirty="0" smtClean="0"/>
              <a:t> reveals the author’s racist and classist agenda. Her false generalizations lend no support to her central thesis.  According to Rogers, Dora has “no desire whatsoever to assimilate” and demands “that our cultural norms be changed to </a:t>
            </a:r>
            <a:r>
              <a:rPr lang="en-US" dirty="0" err="1" smtClean="0"/>
              <a:t>accomodate</a:t>
            </a:r>
            <a:r>
              <a:rPr lang="en-US" dirty="0" smtClean="0"/>
              <a:t> [her</a:t>
            </a:r>
            <a:r>
              <a:rPr lang="en-US" dirty="0"/>
              <a:t>]</a:t>
            </a:r>
            <a:r>
              <a:rPr lang="en-US" dirty="0" smtClean="0"/>
              <a:t>.”  Roger’s hidebound writing contrives a sweeping theory about Hispanics.  This obscure claim not only discredits the author, but also distracts from her primary thesis.  Her concern for “trash talking, bullying, and disrespect” are entirely unrelated to her argument regarding Dora’s refusal to “adapt”.  This outlandish claim does nothing to support her main point, instead dissuades the readers from seriously considering Roger’s statement.</a:t>
            </a:r>
            <a:endParaRPr lang="en-US" dirty="0"/>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RNRSTYLE" val="Indezine_SM_Title"/>
</p:tagLst>
</file>

<file path=ppt/tags/tag2.xml><?xml version="1.0" encoding="utf-8"?>
<p:tagLst xmlns:a="http://schemas.openxmlformats.org/drawingml/2006/main" xmlns:r="http://schemas.openxmlformats.org/officeDocument/2006/relationships" xmlns:p="http://schemas.openxmlformats.org/presentationml/2006/main">
  <p:tag name="RNRSTYLE" val="Indezine_SM_Text"/>
</p:tagLst>
</file>

<file path=ppt/tags/tag3.xml><?xml version="1.0" encoding="utf-8"?>
<p:tagLst xmlns:a="http://schemas.openxmlformats.org/drawingml/2006/main" xmlns:r="http://schemas.openxmlformats.org/officeDocument/2006/relationships" xmlns:p="http://schemas.openxmlformats.org/presentationml/2006/main">
  <p:tag name="RNRSTYLE" val="Indezine_TM_Title"/>
</p:tagLst>
</file>

<file path=ppt/tags/tag4.xml><?xml version="1.0" encoding="utf-8"?>
<p:tagLst xmlns:a="http://schemas.openxmlformats.org/drawingml/2006/main" xmlns:r="http://schemas.openxmlformats.org/officeDocument/2006/relationships" xmlns:p="http://schemas.openxmlformats.org/presentationml/2006/main">
  <p:tag name="RNRSTYLE" val="Indezine_TM_Text"/>
</p:tagLst>
</file>

<file path=ppt/tags/tag5.xml><?xml version="1.0" encoding="utf-8"?>
<p:tagLst xmlns:a="http://schemas.openxmlformats.org/drawingml/2006/main" xmlns:r="http://schemas.openxmlformats.org/officeDocument/2006/relationships" xmlns:p="http://schemas.openxmlformats.org/presentationml/2006/main">
  <p:tag name="RNRSTYLE" val="Indezine_SM2_Title"/>
</p:tagLst>
</file>

<file path=ppt/tags/tag6.xml><?xml version="1.0" encoding="utf-8"?>
<p:tagLst xmlns:a="http://schemas.openxmlformats.org/drawingml/2006/main" xmlns:r="http://schemas.openxmlformats.org/officeDocument/2006/relationships" xmlns:p="http://schemas.openxmlformats.org/presentationml/2006/main">
  <p:tag name="RNRSTYLE" val="Indezine_SM2_Text"/>
</p:tagLst>
</file>

<file path=ppt/tags/tag7.xml><?xml version="1.0" encoding="utf-8"?>
<p:tagLst xmlns:a="http://schemas.openxmlformats.org/drawingml/2006/main" xmlns:r="http://schemas.openxmlformats.org/officeDocument/2006/relationships" xmlns:p="http://schemas.openxmlformats.org/presentationml/2006/main">
  <p:tag name="RNRSTYLE" val="Indezine_TM2_Title"/>
</p:tagLst>
</file>

<file path=ppt/tags/tag8.xml><?xml version="1.0" encoding="utf-8"?>
<p:tagLst xmlns:a="http://schemas.openxmlformats.org/drawingml/2006/main" xmlns:r="http://schemas.openxmlformats.org/officeDocument/2006/relationships" xmlns:p="http://schemas.openxmlformats.org/presentationml/2006/main">
  <p:tag name="RNRSTYLE" val="Indezine_TM2_Text"/>
</p:tagLst>
</file>

<file path=ppt/theme/theme1.xml><?xml version="1.0" encoding="utf-8"?>
<a:theme xmlns:a="http://schemas.openxmlformats.org/drawingml/2006/main" name="ind_5246_slide">
  <a:themeElements>
    <a:clrScheme name="Office Theme 2">
      <a:dk1>
        <a:srgbClr val="707070"/>
      </a:dk1>
      <a:lt1>
        <a:srgbClr val="FFFFFF"/>
      </a:lt1>
      <a:dk2>
        <a:srgbClr val="990000"/>
      </a:dk2>
      <a:lt2>
        <a:srgbClr val="FFFFFF"/>
      </a:lt2>
      <a:accent1>
        <a:srgbClr val="FFA366"/>
      </a:accent1>
      <a:accent2>
        <a:srgbClr val="FF8CCF"/>
      </a:accent2>
      <a:accent3>
        <a:srgbClr val="CAAAAA"/>
      </a:accent3>
      <a:accent4>
        <a:srgbClr val="DADADA"/>
      </a:accent4>
      <a:accent5>
        <a:srgbClr val="FFCEB8"/>
      </a:accent5>
      <a:accent6>
        <a:srgbClr val="E77EBB"/>
      </a:accent6>
      <a:hlink>
        <a:srgbClr val="FF9999"/>
      </a:hlink>
      <a:folHlink>
        <a:srgbClr val="EBD2F7"/>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707070"/>
        </a:dk1>
        <a:lt1>
          <a:srgbClr val="FFFFFF"/>
        </a:lt1>
        <a:dk2>
          <a:srgbClr val="990000"/>
        </a:dk2>
        <a:lt2>
          <a:srgbClr val="FFFFFF"/>
        </a:lt2>
        <a:accent1>
          <a:srgbClr val="F26D6D"/>
        </a:accent1>
        <a:accent2>
          <a:srgbClr val="F76F87"/>
        </a:accent2>
        <a:accent3>
          <a:srgbClr val="CAAAAA"/>
        </a:accent3>
        <a:accent4>
          <a:srgbClr val="DADADA"/>
        </a:accent4>
        <a:accent5>
          <a:srgbClr val="F7BABA"/>
        </a:accent5>
        <a:accent6>
          <a:srgbClr val="E0647A"/>
        </a:accent6>
        <a:hlink>
          <a:srgbClr val="FF9999"/>
        </a:hlink>
        <a:folHlink>
          <a:srgbClr val="FFA6B6"/>
        </a:folHlink>
      </a:clrScheme>
      <a:clrMap bg1="dk2" tx1="lt1" bg2="dk1" tx2="lt2" accent1="accent1" accent2="accent2" accent3="accent3" accent4="accent4" accent5="accent5" accent6="accent6" hlink="hlink" folHlink="folHlink"/>
    </a:extraClrScheme>
    <a:extraClrScheme>
      <a:clrScheme name="Office Theme 2">
        <a:dk1>
          <a:srgbClr val="707070"/>
        </a:dk1>
        <a:lt1>
          <a:srgbClr val="FFFFFF"/>
        </a:lt1>
        <a:dk2>
          <a:srgbClr val="990000"/>
        </a:dk2>
        <a:lt2>
          <a:srgbClr val="FFFFFF"/>
        </a:lt2>
        <a:accent1>
          <a:srgbClr val="FFA366"/>
        </a:accent1>
        <a:accent2>
          <a:srgbClr val="FF8CCF"/>
        </a:accent2>
        <a:accent3>
          <a:srgbClr val="CAAAAA"/>
        </a:accent3>
        <a:accent4>
          <a:srgbClr val="DADADA"/>
        </a:accent4>
        <a:accent5>
          <a:srgbClr val="FFCEB8"/>
        </a:accent5>
        <a:accent6>
          <a:srgbClr val="E77EBB"/>
        </a:accent6>
        <a:hlink>
          <a:srgbClr val="FF9999"/>
        </a:hlink>
        <a:folHlink>
          <a:srgbClr val="EBD2F7"/>
        </a:folHlink>
      </a:clrScheme>
      <a:clrMap bg1="dk2" tx1="lt1" bg2="dk1" tx2="lt2" accent1="accent1" accent2="accent2" accent3="accent3" accent4="accent4" accent5="accent5" accent6="accent6" hlink="hlink" folHlink="folHlink"/>
    </a:extraClrScheme>
    <a:extraClrScheme>
      <a:clrScheme name="Office Theme 3">
        <a:dk1>
          <a:srgbClr val="707070"/>
        </a:dk1>
        <a:lt1>
          <a:srgbClr val="FFFFFF"/>
        </a:lt1>
        <a:dk2>
          <a:srgbClr val="990000"/>
        </a:dk2>
        <a:lt2>
          <a:srgbClr val="FFFFFF"/>
        </a:lt2>
        <a:accent1>
          <a:srgbClr val="79D4F2"/>
        </a:accent1>
        <a:accent2>
          <a:srgbClr val="FF9C9C"/>
        </a:accent2>
        <a:accent3>
          <a:srgbClr val="CAAAAA"/>
        </a:accent3>
        <a:accent4>
          <a:srgbClr val="DADADA"/>
        </a:accent4>
        <a:accent5>
          <a:srgbClr val="BEE6F7"/>
        </a:accent5>
        <a:accent6>
          <a:srgbClr val="E78D8D"/>
        </a:accent6>
        <a:hlink>
          <a:srgbClr val="B2D2FF"/>
        </a:hlink>
        <a:folHlink>
          <a:srgbClr val="D3E6A1"/>
        </a:folHlink>
      </a:clrScheme>
      <a:clrMap bg1="dk2" tx1="lt1" bg2="dk1" tx2="lt2" accent1="accent1" accent2="accent2" accent3="accent3" accent4="accent4" accent5="accent5" accent6="accent6" hlink="hlink" folHlink="folHlink"/>
    </a:extraClrScheme>
    <a:extraClrScheme>
      <a:clrScheme name="Office Theme 4">
        <a:dk1>
          <a:srgbClr val="707070"/>
        </a:dk1>
        <a:lt1>
          <a:srgbClr val="FFFFFF"/>
        </a:lt1>
        <a:dk2>
          <a:srgbClr val="990000"/>
        </a:dk2>
        <a:lt2>
          <a:srgbClr val="FFFFFF"/>
        </a:lt2>
        <a:accent1>
          <a:srgbClr val="8DD98D"/>
        </a:accent1>
        <a:accent2>
          <a:srgbClr val="CABFFF"/>
        </a:accent2>
        <a:accent3>
          <a:srgbClr val="CAAAAA"/>
        </a:accent3>
        <a:accent4>
          <a:srgbClr val="DADADA"/>
        </a:accent4>
        <a:accent5>
          <a:srgbClr val="C5E9C5"/>
        </a:accent5>
        <a:accent6>
          <a:srgbClr val="B7ADE7"/>
        </a:accent6>
        <a:hlink>
          <a:srgbClr val="FF9999"/>
        </a:hlink>
        <a:folHlink>
          <a:srgbClr val="EDD46F"/>
        </a:folHlink>
      </a:clrScheme>
      <a:clrMap bg1="dk2" tx1="lt1" bg2="dk1" tx2="lt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B2B2B2"/>
        </a:lt2>
        <a:accent1>
          <a:srgbClr val="F26D6D"/>
        </a:accent1>
        <a:accent2>
          <a:srgbClr val="F76F87"/>
        </a:accent2>
        <a:accent3>
          <a:srgbClr val="FFFFFF"/>
        </a:accent3>
        <a:accent4>
          <a:srgbClr val="000000"/>
        </a:accent4>
        <a:accent5>
          <a:srgbClr val="F7BABA"/>
        </a:accent5>
        <a:accent6>
          <a:srgbClr val="E0647A"/>
        </a:accent6>
        <a:hlink>
          <a:srgbClr val="FF9999"/>
        </a:hlink>
        <a:folHlink>
          <a:srgbClr val="FFA6B6"/>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B2B2B2"/>
        </a:lt2>
        <a:accent1>
          <a:srgbClr val="FFA366"/>
        </a:accent1>
        <a:accent2>
          <a:srgbClr val="FF8CCF"/>
        </a:accent2>
        <a:accent3>
          <a:srgbClr val="FFFFFF"/>
        </a:accent3>
        <a:accent4>
          <a:srgbClr val="000000"/>
        </a:accent4>
        <a:accent5>
          <a:srgbClr val="FFCEB8"/>
        </a:accent5>
        <a:accent6>
          <a:srgbClr val="E77EBB"/>
        </a:accent6>
        <a:hlink>
          <a:srgbClr val="FF9999"/>
        </a:hlink>
        <a:folHlink>
          <a:srgbClr val="EBD2F7"/>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B2B2B2"/>
        </a:lt2>
        <a:accent1>
          <a:srgbClr val="79D4F2"/>
        </a:accent1>
        <a:accent2>
          <a:srgbClr val="FF9C9C"/>
        </a:accent2>
        <a:accent3>
          <a:srgbClr val="FFFFFF"/>
        </a:accent3>
        <a:accent4>
          <a:srgbClr val="000000"/>
        </a:accent4>
        <a:accent5>
          <a:srgbClr val="BEE6F7"/>
        </a:accent5>
        <a:accent6>
          <a:srgbClr val="E78D8D"/>
        </a:accent6>
        <a:hlink>
          <a:srgbClr val="B2D2FF"/>
        </a:hlink>
        <a:folHlink>
          <a:srgbClr val="D3E6A1"/>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000000"/>
        </a:dk2>
        <a:lt2>
          <a:srgbClr val="B2B2B2"/>
        </a:lt2>
        <a:accent1>
          <a:srgbClr val="8DD98D"/>
        </a:accent1>
        <a:accent2>
          <a:srgbClr val="CABFFF"/>
        </a:accent2>
        <a:accent3>
          <a:srgbClr val="FFFFFF"/>
        </a:accent3>
        <a:accent4>
          <a:srgbClr val="000000"/>
        </a:accent4>
        <a:accent5>
          <a:srgbClr val="C5E9C5"/>
        </a:accent5>
        <a:accent6>
          <a:srgbClr val="B7ADE7"/>
        </a:accent6>
        <a:hlink>
          <a:srgbClr val="FF9999"/>
        </a:hlink>
        <a:folHlink>
          <a:srgbClr val="EDD46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1_Default Design 2">
      <a:dk1>
        <a:srgbClr val="707070"/>
      </a:dk1>
      <a:lt1>
        <a:srgbClr val="FFFFFF"/>
      </a:lt1>
      <a:dk2>
        <a:srgbClr val="990000"/>
      </a:dk2>
      <a:lt2>
        <a:srgbClr val="FFFFFF"/>
      </a:lt2>
      <a:accent1>
        <a:srgbClr val="FFA366"/>
      </a:accent1>
      <a:accent2>
        <a:srgbClr val="FF8CCF"/>
      </a:accent2>
      <a:accent3>
        <a:srgbClr val="CAAAAA"/>
      </a:accent3>
      <a:accent4>
        <a:srgbClr val="DADADA"/>
      </a:accent4>
      <a:accent5>
        <a:srgbClr val="FFCEB8"/>
      </a:accent5>
      <a:accent6>
        <a:srgbClr val="E77EBB"/>
      </a:accent6>
      <a:hlink>
        <a:srgbClr val="FF9999"/>
      </a:hlink>
      <a:folHlink>
        <a:srgbClr val="EBD2F7"/>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707070"/>
        </a:dk1>
        <a:lt1>
          <a:srgbClr val="FFFFFF"/>
        </a:lt1>
        <a:dk2>
          <a:srgbClr val="990000"/>
        </a:dk2>
        <a:lt2>
          <a:srgbClr val="FFFFFF"/>
        </a:lt2>
        <a:accent1>
          <a:srgbClr val="F26D6D"/>
        </a:accent1>
        <a:accent2>
          <a:srgbClr val="F76F87"/>
        </a:accent2>
        <a:accent3>
          <a:srgbClr val="CAAAAA"/>
        </a:accent3>
        <a:accent4>
          <a:srgbClr val="DADADA"/>
        </a:accent4>
        <a:accent5>
          <a:srgbClr val="F7BABA"/>
        </a:accent5>
        <a:accent6>
          <a:srgbClr val="E0647A"/>
        </a:accent6>
        <a:hlink>
          <a:srgbClr val="FF9999"/>
        </a:hlink>
        <a:folHlink>
          <a:srgbClr val="FFA6B6"/>
        </a:folHlink>
      </a:clrScheme>
      <a:clrMap bg1="dk2" tx1="lt1" bg2="dk1" tx2="lt2" accent1="accent1" accent2="accent2" accent3="accent3" accent4="accent4" accent5="accent5" accent6="accent6" hlink="hlink" folHlink="folHlink"/>
    </a:extraClrScheme>
    <a:extraClrScheme>
      <a:clrScheme name="1_Default Design 2">
        <a:dk1>
          <a:srgbClr val="707070"/>
        </a:dk1>
        <a:lt1>
          <a:srgbClr val="FFFFFF"/>
        </a:lt1>
        <a:dk2>
          <a:srgbClr val="990000"/>
        </a:dk2>
        <a:lt2>
          <a:srgbClr val="FFFFFF"/>
        </a:lt2>
        <a:accent1>
          <a:srgbClr val="FFA366"/>
        </a:accent1>
        <a:accent2>
          <a:srgbClr val="FF8CCF"/>
        </a:accent2>
        <a:accent3>
          <a:srgbClr val="CAAAAA"/>
        </a:accent3>
        <a:accent4>
          <a:srgbClr val="DADADA"/>
        </a:accent4>
        <a:accent5>
          <a:srgbClr val="FFCEB8"/>
        </a:accent5>
        <a:accent6>
          <a:srgbClr val="E77EBB"/>
        </a:accent6>
        <a:hlink>
          <a:srgbClr val="FF9999"/>
        </a:hlink>
        <a:folHlink>
          <a:srgbClr val="EBD2F7"/>
        </a:folHlink>
      </a:clrScheme>
      <a:clrMap bg1="dk2" tx1="lt1" bg2="dk1" tx2="lt2" accent1="accent1" accent2="accent2" accent3="accent3" accent4="accent4" accent5="accent5" accent6="accent6" hlink="hlink" folHlink="folHlink"/>
    </a:extraClrScheme>
    <a:extraClrScheme>
      <a:clrScheme name="1_Default Design 3">
        <a:dk1>
          <a:srgbClr val="707070"/>
        </a:dk1>
        <a:lt1>
          <a:srgbClr val="FFFFFF"/>
        </a:lt1>
        <a:dk2>
          <a:srgbClr val="990000"/>
        </a:dk2>
        <a:lt2>
          <a:srgbClr val="FFFFFF"/>
        </a:lt2>
        <a:accent1>
          <a:srgbClr val="79D4F2"/>
        </a:accent1>
        <a:accent2>
          <a:srgbClr val="FF9C9C"/>
        </a:accent2>
        <a:accent3>
          <a:srgbClr val="CAAAAA"/>
        </a:accent3>
        <a:accent4>
          <a:srgbClr val="DADADA"/>
        </a:accent4>
        <a:accent5>
          <a:srgbClr val="BEE6F7"/>
        </a:accent5>
        <a:accent6>
          <a:srgbClr val="E78D8D"/>
        </a:accent6>
        <a:hlink>
          <a:srgbClr val="B2D2FF"/>
        </a:hlink>
        <a:folHlink>
          <a:srgbClr val="D3E6A1"/>
        </a:folHlink>
      </a:clrScheme>
      <a:clrMap bg1="dk2" tx1="lt1" bg2="dk1" tx2="lt2" accent1="accent1" accent2="accent2" accent3="accent3" accent4="accent4" accent5="accent5" accent6="accent6" hlink="hlink" folHlink="folHlink"/>
    </a:extraClrScheme>
    <a:extraClrScheme>
      <a:clrScheme name="1_Default Design 4">
        <a:dk1>
          <a:srgbClr val="707070"/>
        </a:dk1>
        <a:lt1>
          <a:srgbClr val="FFFFFF"/>
        </a:lt1>
        <a:dk2>
          <a:srgbClr val="990000"/>
        </a:dk2>
        <a:lt2>
          <a:srgbClr val="FFFFFF"/>
        </a:lt2>
        <a:accent1>
          <a:srgbClr val="8DD98D"/>
        </a:accent1>
        <a:accent2>
          <a:srgbClr val="CABFFF"/>
        </a:accent2>
        <a:accent3>
          <a:srgbClr val="CAAAAA"/>
        </a:accent3>
        <a:accent4>
          <a:srgbClr val="DADADA"/>
        </a:accent4>
        <a:accent5>
          <a:srgbClr val="C5E9C5"/>
        </a:accent5>
        <a:accent6>
          <a:srgbClr val="B7ADE7"/>
        </a:accent6>
        <a:hlink>
          <a:srgbClr val="FF9999"/>
        </a:hlink>
        <a:folHlink>
          <a:srgbClr val="EDD46F"/>
        </a:folHlink>
      </a:clrScheme>
      <a:clrMap bg1="dk2" tx1="lt1" bg2="dk1" tx2="lt2" accent1="accent1" accent2="accent2" accent3="accent3" accent4="accent4" accent5="accent5" accent6="accent6" hlink="hlink" folHlink="folHlink"/>
    </a:extraClrScheme>
    <a:extraClrScheme>
      <a:clrScheme name="1_Default Design 5">
        <a:dk1>
          <a:srgbClr val="000000"/>
        </a:dk1>
        <a:lt1>
          <a:srgbClr val="FFFFFF"/>
        </a:lt1>
        <a:dk2>
          <a:srgbClr val="000000"/>
        </a:dk2>
        <a:lt2>
          <a:srgbClr val="B2B2B2"/>
        </a:lt2>
        <a:accent1>
          <a:srgbClr val="F26D6D"/>
        </a:accent1>
        <a:accent2>
          <a:srgbClr val="F76F87"/>
        </a:accent2>
        <a:accent3>
          <a:srgbClr val="FFFFFF"/>
        </a:accent3>
        <a:accent4>
          <a:srgbClr val="000000"/>
        </a:accent4>
        <a:accent5>
          <a:srgbClr val="F7BABA"/>
        </a:accent5>
        <a:accent6>
          <a:srgbClr val="E0647A"/>
        </a:accent6>
        <a:hlink>
          <a:srgbClr val="FF9999"/>
        </a:hlink>
        <a:folHlink>
          <a:srgbClr val="FFA6B6"/>
        </a:folHlink>
      </a:clrScheme>
      <a:clrMap bg1="lt1" tx1="dk1" bg2="lt2" tx2="dk2" accent1="accent1" accent2="accent2" accent3="accent3" accent4="accent4" accent5="accent5" accent6="accent6" hlink="hlink" folHlink="folHlink"/>
    </a:extraClrScheme>
    <a:extraClrScheme>
      <a:clrScheme name="1_Default Design 6">
        <a:dk1>
          <a:srgbClr val="000000"/>
        </a:dk1>
        <a:lt1>
          <a:srgbClr val="FFFFFF"/>
        </a:lt1>
        <a:dk2>
          <a:srgbClr val="000000"/>
        </a:dk2>
        <a:lt2>
          <a:srgbClr val="B2B2B2"/>
        </a:lt2>
        <a:accent1>
          <a:srgbClr val="FFA366"/>
        </a:accent1>
        <a:accent2>
          <a:srgbClr val="FF8CCF"/>
        </a:accent2>
        <a:accent3>
          <a:srgbClr val="FFFFFF"/>
        </a:accent3>
        <a:accent4>
          <a:srgbClr val="000000"/>
        </a:accent4>
        <a:accent5>
          <a:srgbClr val="FFCEB8"/>
        </a:accent5>
        <a:accent6>
          <a:srgbClr val="E77EBB"/>
        </a:accent6>
        <a:hlink>
          <a:srgbClr val="FF9999"/>
        </a:hlink>
        <a:folHlink>
          <a:srgbClr val="EBD2F7"/>
        </a:folHlink>
      </a:clrScheme>
      <a:clrMap bg1="lt1" tx1="dk1" bg2="lt2" tx2="dk2" accent1="accent1" accent2="accent2" accent3="accent3" accent4="accent4" accent5="accent5" accent6="accent6" hlink="hlink" folHlink="folHlink"/>
    </a:extraClrScheme>
    <a:extraClrScheme>
      <a:clrScheme name="1_Default Design 7">
        <a:dk1>
          <a:srgbClr val="000000"/>
        </a:dk1>
        <a:lt1>
          <a:srgbClr val="FFFFFF"/>
        </a:lt1>
        <a:dk2>
          <a:srgbClr val="000000"/>
        </a:dk2>
        <a:lt2>
          <a:srgbClr val="B2B2B2"/>
        </a:lt2>
        <a:accent1>
          <a:srgbClr val="79D4F2"/>
        </a:accent1>
        <a:accent2>
          <a:srgbClr val="FF9C9C"/>
        </a:accent2>
        <a:accent3>
          <a:srgbClr val="FFFFFF"/>
        </a:accent3>
        <a:accent4>
          <a:srgbClr val="000000"/>
        </a:accent4>
        <a:accent5>
          <a:srgbClr val="BEE6F7"/>
        </a:accent5>
        <a:accent6>
          <a:srgbClr val="E78D8D"/>
        </a:accent6>
        <a:hlink>
          <a:srgbClr val="B2D2FF"/>
        </a:hlink>
        <a:folHlink>
          <a:srgbClr val="D3E6A1"/>
        </a:folHlink>
      </a:clrScheme>
      <a:clrMap bg1="lt1" tx1="dk1" bg2="lt2" tx2="dk2" accent1="accent1" accent2="accent2" accent3="accent3" accent4="accent4" accent5="accent5" accent6="accent6" hlink="hlink" folHlink="folHlink"/>
    </a:extraClrScheme>
    <a:extraClrScheme>
      <a:clrScheme name="1_Default Design 8">
        <a:dk1>
          <a:srgbClr val="000000"/>
        </a:dk1>
        <a:lt1>
          <a:srgbClr val="FFFFFF"/>
        </a:lt1>
        <a:dk2>
          <a:srgbClr val="000000"/>
        </a:dk2>
        <a:lt2>
          <a:srgbClr val="B2B2B2"/>
        </a:lt2>
        <a:accent1>
          <a:srgbClr val="8DD98D"/>
        </a:accent1>
        <a:accent2>
          <a:srgbClr val="CABFFF"/>
        </a:accent2>
        <a:accent3>
          <a:srgbClr val="FFFFFF"/>
        </a:accent3>
        <a:accent4>
          <a:srgbClr val="000000"/>
        </a:accent4>
        <a:accent5>
          <a:srgbClr val="C5E9C5"/>
        </a:accent5>
        <a:accent6>
          <a:srgbClr val="B7ADE7"/>
        </a:accent6>
        <a:hlink>
          <a:srgbClr val="FF9999"/>
        </a:hlink>
        <a:folHlink>
          <a:srgbClr val="EDD46F"/>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ind_5246_slide</Template>
  <TotalTime>350</TotalTime>
  <Words>1760</Words>
  <Application>Microsoft Office PowerPoint</Application>
  <PresentationFormat>On-screen Show (4:3)</PresentationFormat>
  <Paragraphs>31</Paragraphs>
  <Slides>16</Slides>
  <Notes>0</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ind_5246_slide</vt:lpstr>
      <vt:lpstr>1_Default Design</vt:lpstr>
      <vt:lpstr>  </vt:lpstr>
      <vt:lpstr>Thesis = “Big Picture” &amp; Concise Diction</vt:lpstr>
      <vt:lpstr>No Unncesary Words</vt:lpstr>
      <vt:lpstr>Be Assertive!!!</vt:lpstr>
      <vt:lpstr>Every Word Must Count</vt:lpstr>
      <vt:lpstr>Assertive, Confident!!</vt:lpstr>
      <vt:lpstr>Thesis = “Big Picture,” Assertive Diction</vt:lpstr>
      <vt:lpstr>Last One</vt:lpstr>
      <vt:lpstr>A Super Duper Syllogism</vt:lpstr>
      <vt:lpstr>Sample Syllogism</vt:lpstr>
      <vt:lpstr>Slide 11</vt:lpstr>
      <vt:lpstr>Another Syllogism</vt:lpstr>
      <vt:lpstr>Slide 13</vt:lpstr>
      <vt:lpstr>Another Syllogism</vt:lpstr>
      <vt:lpstr>Slide 15</vt:lpstr>
      <vt:lpstr>Last One</vt:lpstr>
    </vt:vector>
  </TitlesOfParts>
  <Company>Rush-Henrietta Central School District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Kristian Kuhn</dc:creator>
  <cp:lastModifiedBy>Kristian Kuhn</cp:lastModifiedBy>
  <cp:revision>7</cp:revision>
  <dcterms:created xsi:type="dcterms:W3CDTF">2011-09-29T10:22:39Z</dcterms:created>
  <dcterms:modified xsi:type="dcterms:W3CDTF">2011-10-03T12:18:16Z</dcterms:modified>
</cp:coreProperties>
</file>