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sldIdLst>
    <p:sldId id="256" r:id="rId3"/>
    <p:sldId id="260" r:id="rId4"/>
    <p:sldId id="257" r:id="rId5"/>
    <p:sldId id="258" r:id="rId6"/>
    <p:sldId id="259" r:id="rId7"/>
    <p:sldId id="261" r:id="rId8"/>
    <p:sldId id="262" r:id="rId9"/>
    <p:sldId id="263"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23" autoAdjust="0"/>
  </p:normalViewPr>
  <p:slideViewPr>
    <p:cSldViewPr>
      <p:cViewPr varScale="1">
        <p:scale>
          <a:sx n="70" d="100"/>
          <a:sy n="70" d="100"/>
        </p:scale>
        <p:origin x="-5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7680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76804" name="Rectangle 4"/>
          <p:cNvSpPr>
            <a:spLocks noGrp="1" noChangeArrowheads="1"/>
          </p:cNvSpPr>
          <p:nvPr>
            <p:ph type="dt" sz="half" idx="2"/>
          </p:nvPr>
        </p:nvSpPr>
        <p:spPr/>
        <p:txBody>
          <a:bodyPr/>
          <a:lstStyle>
            <a:lvl1pPr>
              <a:defRPr/>
            </a:lvl1pPr>
          </a:lstStyle>
          <a:p>
            <a:endParaRPr lang="en-US"/>
          </a:p>
        </p:txBody>
      </p:sp>
      <p:sp>
        <p:nvSpPr>
          <p:cNvPr id="76805" name="Rectangle 5"/>
          <p:cNvSpPr>
            <a:spLocks noGrp="1" noChangeArrowheads="1"/>
          </p:cNvSpPr>
          <p:nvPr>
            <p:ph type="ftr" sz="quarter" idx="3"/>
          </p:nvPr>
        </p:nvSpPr>
        <p:spPr/>
        <p:txBody>
          <a:bodyPr/>
          <a:lstStyle>
            <a:lvl1pPr>
              <a:defRPr/>
            </a:lvl1pPr>
          </a:lstStyle>
          <a:p>
            <a:endParaRPr lang="en-US"/>
          </a:p>
        </p:txBody>
      </p:sp>
      <p:sp>
        <p:nvSpPr>
          <p:cNvPr id="76806" name="Rectangle 6"/>
          <p:cNvSpPr>
            <a:spLocks noGrp="1" noChangeArrowheads="1"/>
          </p:cNvSpPr>
          <p:nvPr>
            <p:ph type="sldNum" sz="quarter" idx="4"/>
          </p:nvPr>
        </p:nvSpPr>
        <p:spPr/>
        <p:txBody>
          <a:bodyPr/>
          <a:lstStyle>
            <a:lvl1pPr>
              <a:defRPr/>
            </a:lvl1pPr>
          </a:lstStyle>
          <a:p>
            <a:fld id="{3856BEC4-5A0E-4DC5-8C95-31F25720C3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342197-9842-480D-AF73-D81244E4DA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D9CD18-21EA-4916-AD98-5AFBEBDBD62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788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788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78853" name="Rectangle 5"/>
          <p:cNvSpPr>
            <a:spLocks noGrp="1" noChangeArrowheads="1"/>
          </p:cNvSpPr>
          <p:nvPr>
            <p:ph type="dt" sz="half" idx="2"/>
          </p:nvPr>
        </p:nvSpPr>
        <p:spPr/>
        <p:txBody>
          <a:bodyPr/>
          <a:lstStyle>
            <a:lvl1pPr>
              <a:defRPr/>
            </a:lvl1pPr>
          </a:lstStyle>
          <a:p>
            <a:endParaRPr lang="en-US"/>
          </a:p>
        </p:txBody>
      </p:sp>
      <p:sp>
        <p:nvSpPr>
          <p:cNvPr id="78854" name="Rectangle 6"/>
          <p:cNvSpPr>
            <a:spLocks noGrp="1" noChangeArrowheads="1"/>
          </p:cNvSpPr>
          <p:nvPr>
            <p:ph type="ftr" sz="quarter" idx="3"/>
          </p:nvPr>
        </p:nvSpPr>
        <p:spPr/>
        <p:txBody>
          <a:bodyPr/>
          <a:lstStyle>
            <a:lvl1pPr>
              <a:defRPr/>
            </a:lvl1pPr>
          </a:lstStyle>
          <a:p>
            <a:endParaRPr lang="en-US"/>
          </a:p>
        </p:txBody>
      </p:sp>
      <p:sp>
        <p:nvSpPr>
          <p:cNvPr id="78855" name="Rectangle 7"/>
          <p:cNvSpPr>
            <a:spLocks noGrp="1" noChangeArrowheads="1"/>
          </p:cNvSpPr>
          <p:nvPr>
            <p:ph type="sldNum" sz="quarter" idx="4"/>
          </p:nvPr>
        </p:nvSpPr>
        <p:spPr/>
        <p:txBody>
          <a:bodyPr/>
          <a:lstStyle>
            <a:lvl1pPr>
              <a:defRPr/>
            </a:lvl1pPr>
          </a:lstStyle>
          <a:p>
            <a:fld id="{824CFB4C-75B4-4620-9F30-3B8D2A0E68F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EBF330-2C59-49D9-BA47-313E88A352E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7ECF6-2218-457C-802B-41B23F67A82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E125A5-C4EF-4849-A1DD-6FF7E9BF15F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8E10C47-F5EC-4D73-9538-5D270303B79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4F58C3-1CEF-4933-A2D8-9DE2F21ACE8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D915CE-8435-45AD-A3DF-41096CFD718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01C967-07D4-4268-9479-3891D58FB53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A570FA-205C-4699-B921-63B55F5936C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0F060B-7A28-4911-804C-02BCF47C0C6A}"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8D49B8-9DE7-4673-9EB6-5C81F3C7450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0DD9FF-21E2-4C89-A229-62CD5EA3B2A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54976F-82FF-464A-AECC-D91EE2645E8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D29AF6-9B5B-4C4C-A543-EA69F82CE6C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B6B8778-5053-487D-BF7A-9580DB01414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4823C1-677B-4A07-863C-A5A807B29C3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FDDDB9F-E6F5-4144-81E3-BEC13E7460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BFA107-93AE-4105-97F5-0374465B1C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B0884A-F295-435C-BBAA-6A8120530E4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75779"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214E08-1A69-4EEE-B559-DF425FAA6CD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778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78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78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B9A6C-AB5E-43F6-83D7-1DFE253F7F8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013878" cy="769441"/>
          </a:xfrm>
          <a:prstGeom prst="rect">
            <a:avLst/>
          </a:prstGeom>
          <a:noFill/>
        </p:spPr>
        <p:txBody>
          <a:bodyPr wrap="none" lIns="91440" tIns="45720" rIns="91440" bIns="45720">
            <a:spAutoFit/>
          </a:bodyPr>
          <a:lstStyle/>
          <a:p>
            <a:pPr algn="ctr"/>
            <a:r>
              <a:rPr lang="en-US" sz="4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Duped By Children’s Characters</a:t>
            </a:r>
            <a:endParaRPr lang="en-US" sz="4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838200" y="5715000"/>
            <a:ext cx="753283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Writing Workshop</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3972" name="Picture 4"/>
          <p:cNvPicPr>
            <a:picLocks noChangeAspect="1" noChangeArrowheads="1"/>
          </p:cNvPicPr>
          <p:nvPr/>
        </p:nvPicPr>
        <p:blipFill>
          <a:blip r:embed="rId2" cstate="print"/>
          <a:srcRect/>
          <a:stretch>
            <a:fillRect/>
          </a:stretch>
        </p:blipFill>
        <p:spPr bwMode="auto">
          <a:xfrm>
            <a:off x="2209800" y="1447800"/>
            <a:ext cx="5029200" cy="375304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135" y="381000"/>
            <a:ext cx="11298286" cy="1323439"/>
          </a:xfrm>
          <a:prstGeom prst="rect">
            <a:avLst/>
          </a:prstGeom>
          <a:noFill/>
        </p:spPr>
        <p:txBody>
          <a:bodyPr wrap="square" lIns="91440" tIns="45720" rIns="91440" bIns="45720">
            <a:spAutoFit/>
          </a:bodyPr>
          <a:lstStyle/>
          <a:p>
            <a:pPr algn="ctr"/>
            <a:r>
              <a:rPr lang="en-US" sz="4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Follow the Pattern to</a:t>
            </a:r>
          </a:p>
          <a:p>
            <a:pPr algn="ctr"/>
            <a:r>
              <a:rPr lang="en-US" sz="4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the Introductory Cheese</a:t>
            </a:r>
            <a:endParaRPr lang="en-US" sz="4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90114" name="Picture 2"/>
          <p:cNvPicPr>
            <a:picLocks noChangeAspect="1" noChangeArrowheads="1"/>
          </p:cNvPicPr>
          <p:nvPr/>
        </p:nvPicPr>
        <p:blipFill>
          <a:blip r:embed="rId2" cstate="print"/>
          <a:srcRect/>
          <a:stretch>
            <a:fillRect/>
          </a:stretch>
        </p:blipFill>
        <p:spPr bwMode="auto">
          <a:xfrm>
            <a:off x="2133600" y="1828800"/>
            <a:ext cx="4810125" cy="48482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274638"/>
            <a:ext cx="8715375" cy="639762"/>
          </a:xfrm>
        </p:spPr>
        <p:txBody>
          <a:bodyPr/>
          <a:lstStyle/>
          <a:p>
            <a:pPr algn="ctr"/>
            <a:r>
              <a:rPr lang="en-US" dirty="0" smtClean="0"/>
              <a:t>Thesis = Precision + “Big Picture”</a:t>
            </a:r>
            <a:endParaRPr lang="en-US" dirty="0"/>
          </a:p>
        </p:txBody>
      </p:sp>
      <p:sp>
        <p:nvSpPr>
          <p:cNvPr id="84995" name="Rectangle 3"/>
          <p:cNvSpPr>
            <a:spLocks noGrp="1" noChangeArrowheads="1"/>
          </p:cNvSpPr>
          <p:nvPr>
            <p:ph type="body" idx="1"/>
          </p:nvPr>
        </p:nvSpPr>
        <p:spPr>
          <a:xfrm>
            <a:off x="228600" y="1143001"/>
            <a:ext cx="8791575" cy="3276600"/>
          </a:xfrm>
        </p:spPr>
        <p:txBody>
          <a:bodyPr/>
          <a:lstStyle/>
          <a:p>
            <a:r>
              <a:rPr lang="en-US" dirty="0">
                <a:solidFill>
                  <a:schemeClr val="tx1"/>
                </a:solidFill>
                <a:latin typeface="+mn-lt"/>
                <a:ea typeface="+mn-ea"/>
                <a:cs typeface="+mn-cs"/>
              </a:rPr>
              <a:t>In “Duped by Children’s Characters”, </a:t>
            </a:r>
            <a:r>
              <a:rPr lang="en-US" dirty="0" err="1">
                <a:solidFill>
                  <a:schemeClr val="tx1"/>
                </a:solidFill>
                <a:latin typeface="+mn-lt"/>
                <a:ea typeface="+mn-ea"/>
                <a:cs typeface="+mn-cs"/>
              </a:rPr>
              <a:t>Zumwalt</a:t>
            </a:r>
            <a:r>
              <a:rPr lang="en-US" dirty="0">
                <a:solidFill>
                  <a:schemeClr val="tx1"/>
                </a:solidFill>
                <a:latin typeface="+mn-lt"/>
                <a:ea typeface="+mn-ea"/>
                <a:cs typeface="+mn-cs"/>
              </a:rPr>
              <a:t> complies to </a:t>
            </a:r>
            <a:r>
              <a:rPr lang="en-US" dirty="0" err="1">
                <a:solidFill>
                  <a:schemeClr val="tx1"/>
                </a:solidFill>
                <a:latin typeface="+mn-lt"/>
                <a:ea typeface="+mn-ea"/>
                <a:cs typeface="+mn-cs"/>
              </a:rPr>
              <a:t>Fallwell’s</a:t>
            </a:r>
            <a:r>
              <a:rPr lang="en-US" dirty="0">
                <a:solidFill>
                  <a:schemeClr val="tx1"/>
                </a:solidFill>
                <a:latin typeface="+mn-lt"/>
                <a:ea typeface="+mn-ea"/>
                <a:cs typeface="+mn-cs"/>
              </a:rPr>
              <a:t> reasoning in a mocking tone to prove just how ridiculous and logically flawed he is. Although a naturalistic fallacy and cum hoc ergo propter hoc are some of the holes in his theory, it’s not until </a:t>
            </a:r>
            <a:r>
              <a:rPr lang="en-US" dirty="0" err="1">
                <a:solidFill>
                  <a:schemeClr val="tx1"/>
                </a:solidFill>
                <a:latin typeface="+mn-lt"/>
                <a:ea typeface="+mn-ea"/>
                <a:cs typeface="+mn-cs"/>
              </a:rPr>
              <a:t>Zumwalt</a:t>
            </a:r>
            <a:r>
              <a:rPr lang="en-US" dirty="0">
                <a:solidFill>
                  <a:schemeClr val="tx1"/>
                </a:solidFill>
                <a:latin typeface="+mn-lt"/>
                <a:ea typeface="+mn-ea"/>
                <a:cs typeface="+mn-cs"/>
              </a:rPr>
              <a:t> adds further examples that the disconnect is exposed. Her use of ethos not only stomps on his claims but his credibility as a whole.</a:t>
            </a:r>
            <a:endParaRPr lang="en-US" dirty="0"/>
          </a:p>
        </p:txBody>
      </p:sp>
      <p:pic>
        <p:nvPicPr>
          <p:cNvPr id="84996" name="Picture 4"/>
          <p:cNvPicPr>
            <a:picLocks noChangeAspect="1" noChangeArrowheads="1"/>
          </p:cNvPicPr>
          <p:nvPr/>
        </p:nvPicPr>
        <p:blipFill>
          <a:blip r:embed="rId2" cstate="print"/>
          <a:srcRect/>
          <a:stretch>
            <a:fillRect/>
          </a:stretch>
        </p:blipFill>
        <p:spPr bwMode="auto">
          <a:xfrm>
            <a:off x="3200400" y="3886200"/>
            <a:ext cx="2400300" cy="267233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39175" cy="563562"/>
          </a:xfrm>
        </p:spPr>
        <p:txBody>
          <a:bodyPr/>
          <a:lstStyle/>
          <a:p>
            <a:pPr algn="ctr"/>
            <a:r>
              <a:rPr lang="en-US" dirty="0" smtClean="0"/>
              <a:t>Thesis </a:t>
            </a:r>
            <a:r>
              <a:rPr lang="en-US" dirty="0" smtClean="0">
                <a:sym typeface="Wingdings"/>
              </a:rPr>
              <a:t> Declare or Invert</a:t>
            </a:r>
            <a:endParaRPr lang="en-US" dirty="0"/>
          </a:p>
        </p:txBody>
      </p:sp>
      <p:sp>
        <p:nvSpPr>
          <p:cNvPr id="3" name="Content Placeholder 2"/>
          <p:cNvSpPr>
            <a:spLocks noGrp="1"/>
          </p:cNvSpPr>
          <p:nvPr>
            <p:ph idx="1"/>
          </p:nvPr>
        </p:nvSpPr>
        <p:spPr>
          <a:xfrm>
            <a:off x="304800" y="1143001"/>
            <a:ext cx="8639175" cy="2895600"/>
          </a:xfrm>
        </p:spPr>
        <p:txBody>
          <a:bodyPr/>
          <a:lstStyle/>
          <a:p>
            <a:r>
              <a:rPr lang="en-US" dirty="0">
                <a:solidFill>
                  <a:schemeClr val="tx1"/>
                </a:solidFill>
                <a:latin typeface="+mn-lt"/>
                <a:ea typeface="+mn-ea"/>
                <a:cs typeface="+mn-cs"/>
              </a:rPr>
              <a:t>Sarah </a:t>
            </a:r>
            <a:r>
              <a:rPr lang="en-US" dirty="0" err="1">
                <a:solidFill>
                  <a:schemeClr val="tx1"/>
                </a:solidFill>
                <a:latin typeface="+mn-lt"/>
                <a:ea typeface="+mn-ea"/>
                <a:cs typeface="+mn-cs"/>
              </a:rPr>
              <a:t>Zumwalt’s</a:t>
            </a:r>
            <a:r>
              <a:rPr lang="en-US" dirty="0">
                <a:solidFill>
                  <a:schemeClr val="tx1"/>
                </a:solidFill>
                <a:latin typeface="+mn-lt"/>
                <a:ea typeface="+mn-ea"/>
                <a:cs typeface="+mn-cs"/>
              </a:rPr>
              <a:t> “Duped by Children’s Characters” lampoons Reverend Jerry </a:t>
            </a:r>
            <a:r>
              <a:rPr lang="en-US" dirty="0" err="1">
                <a:solidFill>
                  <a:schemeClr val="tx1"/>
                </a:solidFill>
                <a:latin typeface="+mn-lt"/>
                <a:ea typeface="+mn-ea"/>
                <a:cs typeface="+mn-cs"/>
              </a:rPr>
              <a:t>Fallwells</a:t>
            </a:r>
            <a:r>
              <a:rPr lang="en-US" dirty="0">
                <a:solidFill>
                  <a:schemeClr val="tx1"/>
                </a:solidFill>
                <a:latin typeface="+mn-lt"/>
                <a:ea typeface="+mn-ea"/>
                <a:cs typeface="+mn-cs"/>
              </a:rPr>
              <a:t> accusations to dismantle his credibility and the legitimacy of his argument. By using cum hoc ergo propter hoc she displays examples to show that our favorite children’s characters are not corrupt.</a:t>
            </a:r>
            <a:endParaRPr lang="en-US" dirty="0"/>
          </a:p>
        </p:txBody>
      </p:sp>
      <p:pic>
        <p:nvPicPr>
          <p:cNvPr id="89090" name="Picture 2"/>
          <p:cNvPicPr>
            <a:picLocks noChangeAspect="1" noChangeArrowheads="1"/>
          </p:cNvPicPr>
          <p:nvPr/>
        </p:nvPicPr>
        <p:blipFill>
          <a:blip r:embed="rId2" cstate="print"/>
          <a:srcRect/>
          <a:stretch>
            <a:fillRect/>
          </a:stretch>
        </p:blipFill>
        <p:spPr bwMode="auto">
          <a:xfrm>
            <a:off x="2667000" y="3352800"/>
            <a:ext cx="3771900" cy="28289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639762"/>
          </a:xfrm>
        </p:spPr>
        <p:txBody>
          <a:bodyPr/>
          <a:lstStyle/>
          <a:p>
            <a:pPr algn="ctr"/>
            <a:r>
              <a:rPr lang="en-US" dirty="0" smtClean="0"/>
              <a:t>Body Paragraphs (GO SYLLOGISTCALLY)</a:t>
            </a:r>
            <a:endParaRPr lang="en-US" dirty="0"/>
          </a:p>
        </p:txBody>
      </p:sp>
      <p:pic>
        <p:nvPicPr>
          <p:cNvPr id="91138" name="Picture 2"/>
          <p:cNvPicPr>
            <a:picLocks noGrp="1" noChangeAspect="1" noChangeArrowheads="1"/>
          </p:cNvPicPr>
          <p:nvPr>
            <p:ph idx="1"/>
          </p:nvPr>
        </p:nvPicPr>
        <p:blipFill>
          <a:blip r:embed="rId2" cstate="print"/>
          <a:srcRect/>
          <a:stretch>
            <a:fillRect/>
          </a:stretch>
        </p:blipFill>
        <p:spPr bwMode="auto">
          <a:xfrm>
            <a:off x="304800" y="5029200"/>
            <a:ext cx="1184787" cy="1509712"/>
          </a:xfrm>
          <a:prstGeom prst="rect">
            <a:avLst/>
          </a:prstGeom>
          <a:noFill/>
          <a:ln w="9525">
            <a:noFill/>
            <a:miter lim="800000"/>
            <a:headEnd/>
            <a:tailEnd/>
          </a:ln>
        </p:spPr>
      </p:pic>
      <p:sp>
        <p:nvSpPr>
          <p:cNvPr id="5" name="TextBox 4"/>
          <p:cNvSpPr txBox="1"/>
          <p:nvPr/>
        </p:nvSpPr>
        <p:spPr>
          <a:xfrm>
            <a:off x="1905000" y="1600200"/>
            <a:ext cx="6172200" cy="3970318"/>
          </a:xfrm>
          <a:prstGeom prst="rect">
            <a:avLst/>
          </a:prstGeom>
          <a:noFill/>
        </p:spPr>
        <p:txBody>
          <a:bodyPr wrap="square" rtlCol="0">
            <a:spAutoFit/>
          </a:bodyPr>
          <a:lstStyle/>
          <a:p>
            <a:r>
              <a:rPr lang="en-US" sz="2800" dirty="0" smtClean="0">
                <a:latin typeface="Antique Olive Roman" pitchFamily="34" charset="0"/>
              </a:rPr>
              <a:t>1</a:t>
            </a:r>
            <a:r>
              <a:rPr lang="en-US" sz="2800" baseline="30000" dirty="0" smtClean="0">
                <a:latin typeface="Antique Olive Roman" pitchFamily="34" charset="0"/>
              </a:rPr>
              <a:t>st</a:t>
            </a:r>
            <a:r>
              <a:rPr lang="en-US" sz="2800" dirty="0" smtClean="0">
                <a:latin typeface="Antique Olive Roman" pitchFamily="34" charset="0"/>
              </a:rPr>
              <a:t> Premise = Statement containing a literary term</a:t>
            </a:r>
          </a:p>
          <a:p>
            <a:endParaRPr lang="en-US" sz="2800" dirty="0">
              <a:latin typeface="Antique Olive Roman" pitchFamily="34" charset="0"/>
            </a:endParaRPr>
          </a:p>
          <a:p>
            <a:endParaRPr lang="en-US" sz="2800" dirty="0" smtClean="0">
              <a:latin typeface="Antique Olive Roman" pitchFamily="34" charset="0"/>
            </a:endParaRPr>
          </a:p>
          <a:p>
            <a:r>
              <a:rPr lang="en-US" sz="2800" dirty="0" smtClean="0">
                <a:latin typeface="Antique Olive Roman" pitchFamily="34" charset="0"/>
              </a:rPr>
              <a:t>2</a:t>
            </a:r>
            <a:r>
              <a:rPr lang="en-US" sz="2800" baseline="30000" dirty="0" smtClean="0">
                <a:latin typeface="Antique Olive Roman" pitchFamily="34" charset="0"/>
              </a:rPr>
              <a:t>nd</a:t>
            </a:r>
            <a:r>
              <a:rPr lang="en-US" sz="2800" dirty="0" smtClean="0">
                <a:latin typeface="Antique Olive Roman" pitchFamily="34" charset="0"/>
              </a:rPr>
              <a:t> Premise = Textual Support (Embed Quotes)</a:t>
            </a:r>
          </a:p>
          <a:p>
            <a:endParaRPr lang="en-US" sz="2800" dirty="0">
              <a:latin typeface="Antique Olive Roman" pitchFamily="34" charset="0"/>
            </a:endParaRPr>
          </a:p>
          <a:p>
            <a:endParaRPr lang="en-US" sz="2800" dirty="0" smtClean="0">
              <a:latin typeface="Antique Olive Roman" pitchFamily="34" charset="0"/>
            </a:endParaRPr>
          </a:p>
          <a:p>
            <a:r>
              <a:rPr lang="en-US" sz="2800" dirty="0" smtClean="0">
                <a:latin typeface="Antique Olive Roman" pitchFamily="34" charset="0"/>
              </a:rPr>
              <a:t>Conclusion = Textual Analysis</a:t>
            </a:r>
            <a:endParaRPr lang="en-US" sz="2800" dirty="0">
              <a:latin typeface="Antique Olive Roman" pitchFamily="34" charset="0"/>
            </a:endParaRPr>
          </a:p>
        </p:txBody>
      </p:sp>
      <p:pic>
        <p:nvPicPr>
          <p:cNvPr id="91140" name="Picture 4"/>
          <p:cNvPicPr>
            <a:picLocks noChangeAspect="1" noChangeArrowheads="1"/>
          </p:cNvPicPr>
          <p:nvPr/>
        </p:nvPicPr>
        <p:blipFill>
          <a:blip r:embed="rId3" cstate="print"/>
          <a:srcRect/>
          <a:stretch>
            <a:fillRect/>
          </a:stretch>
        </p:blipFill>
        <p:spPr bwMode="auto">
          <a:xfrm>
            <a:off x="6934200" y="1143000"/>
            <a:ext cx="1809750" cy="18097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28600"/>
            <a:ext cx="8791575" cy="487362"/>
          </a:xfrm>
        </p:spPr>
        <p:txBody>
          <a:bodyPr/>
          <a:lstStyle/>
          <a:p>
            <a:pPr algn="ctr"/>
            <a:r>
              <a:rPr lang="en-US" dirty="0" smtClean="0"/>
              <a:t>Student Body Paragraph Sample</a:t>
            </a:r>
            <a:endParaRPr lang="en-US" dirty="0"/>
          </a:p>
        </p:txBody>
      </p:sp>
      <p:sp>
        <p:nvSpPr>
          <p:cNvPr id="3" name="Content Placeholder 2"/>
          <p:cNvSpPr>
            <a:spLocks noGrp="1"/>
          </p:cNvSpPr>
          <p:nvPr>
            <p:ph idx="1"/>
          </p:nvPr>
        </p:nvSpPr>
        <p:spPr>
          <a:xfrm>
            <a:off x="152400" y="685800"/>
            <a:ext cx="8991600" cy="6172200"/>
          </a:xfrm>
        </p:spPr>
        <p:txBody>
          <a:bodyPr/>
          <a:lstStyle/>
          <a:p>
            <a:r>
              <a:rPr lang="en-US" dirty="0" err="1" smtClean="0">
                <a:solidFill>
                  <a:schemeClr val="tx1"/>
                </a:solidFill>
                <a:latin typeface="+mn-lt"/>
                <a:ea typeface="+mn-ea"/>
                <a:cs typeface="+mn-cs"/>
              </a:rPr>
              <a:t>Zumwalt</a:t>
            </a:r>
            <a:r>
              <a:rPr lang="en-US" dirty="0" smtClean="0">
                <a:solidFill>
                  <a:schemeClr val="tx1"/>
                </a:solidFill>
                <a:latin typeface="+mn-lt"/>
                <a:ea typeface="+mn-ea"/>
                <a:cs typeface="+mn-cs"/>
              </a:rPr>
              <a:t> establishes her ethos by “duping” </a:t>
            </a:r>
            <a:r>
              <a:rPr lang="en-US" dirty="0">
                <a:solidFill>
                  <a:schemeClr val="tx1"/>
                </a:solidFill>
                <a:latin typeface="+mn-lt"/>
                <a:ea typeface="+mn-ea"/>
                <a:cs typeface="+mn-cs"/>
              </a:rPr>
              <a:t>the reader into thinking she agrees with the reverend </a:t>
            </a:r>
            <a:r>
              <a:rPr lang="en-US" dirty="0" smtClean="0">
                <a:solidFill>
                  <a:schemeClr val="tx1"/>
                </a:solidFill>
                <a:latin typeface="+mn-lt"/>
                <a:ea typeface="+mn-ea"/>
                <a:cs typeface="+mn-cs"/>
              </a:rPr>
              <a:t>and his conservative message. </a:t>
            </a:r>
            <a:r>
              <a:rPr lang="en-US" dirty="0">
                <a:solidFill>
                  <a:schemeClr val="tx1"/>
                </a:solidFill>
                <a:latin typeface="+mn-lt"/>
                <a:ea typeface="+mn-ea"/>
                <a:cs typeface="+mn-cs"/>
              </a:rPr>
              <a:t>Instead of putting the article down, </a:t>
            </a:r>
            <a:r>
              <a:rPr lang="en-US" dirty="0" smtClean="0">
                <a:solidFill>
                  <a:schemeClr val="tx1"/>
                </a:solidFill>
                <a:latin typeface="+mn-lt"/>
                <a:ea typeface="+mn-ea"/>
                <a:cs typeface="+mn-cs"/>
              </a:rPr>
              <a:t>the target audience is comforted </a:t>
            </a:r>
            <a:r>
              <a:rPr lang="en-US" dirty="0">
                <a:solidFill>
                  <a:schemeClr val="tx1"/>
                </a:solidFill>
                <a:latin typeface="+mn-lt"/>
                <a:ea typeface="+mn-ea"/>
                <a:cs typeface="+mn-cs"/>
              </a:rPr>
              <a:t>by the fact that </a:t>
            </a:r>
            <a:r>
              <a:rPr lang="en-US" dirty="0" err="1" smtClean="0">
                <a:solidFill>
                  <a:schemeClr val="tx1"/>
                </a:solidFill>
                <a:latin typeface="+mn-lt"/>
                <a:ea typeface="+mn-ea"/>
                <a:cs typeface="+mn-cs"/>
              </a:rPr>
              <a:t>Falwell’s</a:t>
            </a:r>
            <a:r>
              <a:rPr lang="en-US" dirty="0" smtClean="0">
                <a:solidFill>
                  <a:schemeClr val="tx1"/>
                </a:solidFill>
                <a:latin typeface="+mn-lt"/>
                <a:ea typeface="+mn-ea"/>
                <a:cs typeface="+mn-cs"/>
              </a:rPr>
              <a:t> accusations have </a:t>
            </a:r>
            <a:r>
              <a:rPr lang="en-US" dirty="0">
                <a:solidFill>
                  <a:schemeClr val="tx1"/>
                </a:solidFill>
                <a:latin typeface="+mn-lt"/>
                <a:ea typeface="+mn-ea"/>
                <a:cs typeface="+mn-cs"/>
              </a:rPr>
              <a:t>made “a very enlightening week” for </a:t>
            </a:r>
            <a:r>
              <a:rPr lang="en-US" dirty="0" err="1" smtClean="0">
                <a:solidFill>
                  <a:schemeClr val="tx1"/>
                </a:solidFill>
                <a:latin typeface="+mn-lt"/>
                <a:ea typeface="+mn-ea"/>
                <a:cs typeface="+mn-cs"/>
              </a:rPr>
              <a:t>Zumwalt</a:t>
            </a:r>
            <a:r>
              <a:rPr lang="en-US" dirty="0" smtClean="0">
                <a:solidFill>
                  <a:schemeClr val="tx1"/>
                </a:solidFill>
                <a:latin typeface="+mn-lt"/>
                <a:ea typeface="+mn-ea"/>
                <a:cs typeface="+mn-cs"/>
              </a:rPr>
              <a:t> </a:t>
            </a:r>
            <a:r>
              <a:rPr lang="en-US" dirty="0">
                <a:solidFill>
                  <a:schemeClr val="tx1"/>
                </a:solidFill>
                <a:latin typeface="+mn-lt"/>
                <a:ea typeface="+mn-ea"/>
                <a:cs typeface="+mn-cs"/>
              </a:rPr>
              <a:t>as well as them. This tactical pathos appeals to the readers positively because they are reassured by her ideas and like that she is perhaps one of them. </a:t>
            </a:r>
            <a:r>
              <a:rPr lang="en-US" dirty="0" err="1">
                <a:solidFill>
                  <a:schemeClr val="tx1"/>
                </a:solidFill>
                <a:latin typeface="+mn-lt"/>
                <a:ea typeface="+mn-ea"/>
                <a:cs typeface="+mn-cs"/>
              </a:rPr>
              <a:t>Zumwalt’s</a:t>
            </a:r>
            <a:r>
              <a:rPr lang="en-US" dirty="0">
                <a:solidFill>
                  <a:schemeClr val="tx1"/>
                </a:solidFill>
                <a:latin typeface="+mn-lt"/>
                <a:ea typeface="+mn-ea"/>
                <a:cs typeface="+mn-cs"/>
              </a:rPr>
              <a:t> diction gives credit to </a:t>
            </a:r>
            <a:r>
              <a:rPr lang="en-US" dirty="0" err="1">
                <a:solidFill>
                  <a:schemeClr val="tx1"/>
                </a:solidFill>
                <a:latin typeface="+mn-lt"/>
                <a:ea typeface="+mn-ea"/>
                <a:cs typeface="+mn-cs"/>
              </a:rPr>
              <a:t>Falwell’s</a:t>
            </a:r>
            <a:r>
              <a:rPr lang="en-US" dirty="0">
                <a:solidFill>
                  <a:schemeClr val="tx1"/>
                </a:solidFill>
                <a:latin typeface="+mn-lt"/>
                <a:ea typeface="+mn-ea"/>
                <a:cs typeface="+mn-cs"/>
              </a:rPr>
              <a:t> followers, as she says “Now that I understand” and “I see </a:t>
            </a:r>
            <a:r>
              <a:rPr lang="en-US" dirty="0" smtClean="0">
                <a:solidFill>
                  <a:schemeClr val="tx1"/>
                </a:solidFill>
                <a:latin typeface="+mn-lt"/>
                <a:ea typeface="+mn-ea"/>
                <a:cs typeface="+mn-cs"/>
              </a:rPr>
              <a:t>how,” she portrays herself, through thinly veiled sarcasm, to be in compliance with </a:t>
            </a:r>
            <a:r>
              <a:rPr lang="en-US" dirty="0" err="1" smtClean="0">
                <a:solidFill>
                  <a:schemeClr val="tx1"/>
                </a:solidFill>
                <a:latin typeface="+mn-lt"/>
                <a:ea typeface="+mn-ea"/>
                <a:cs typeface="+mn-cs"/>
              </a:rPr>
              <a:t>Falwell’s</a:t>
            </a:r>
            <a:r>
              <a:rPr lang="en-US" dirty="0" smtClean="0">
                <a:solidFill>
                  <a:schemeClr val="tx1"/>
                </a:solidFill>
                <a:latin typeface="+mn-lt"/>
                <a:ea typeface="+mn-ea"/>
                <a:cs typeface="+mn-cs"/>
              </a:rPr>
              <a:t> reasoning </a:t>
            </a:r>
            <a:r>
              <a:rPr lang="en-US" dirty="0">
                <a:solidFill>
                  <a:schemeClr val="tx1"/>
                </a:solidFill>
                <a:latin typeface="+mn-lt"/>
                <a:ea typeface="+mn-ea"/>
                <a:cs typeface="+mn-cs"/>
              </a:rPr>
              <a:t>It creates a false sense of confidence in this </a:t>
            </a:r>
            <a:r>
              <a:rPr lang="en-US" dirty="0" err="1">
                <a:solidFill>
                  <a:schemeClr val="tx1"/>
                </a:solidFill>
                <a:latin typeface="+mn-lt"/>
                <a:ea typeface="+mn-ea"/>
                <a:cs typeface="+mn-cs"/>
              </a:rPr>
              <a:t>unlogical</a:t>
            </a:r>
            <a:r>
              <a:rPr lang="en-US" dirty="0">
                <a:solidFill>
                  <a:schemeClr val="tx1"/>
                </a:solidFill>
                <a:latin typeface="+mn-lt"/>
                <a:ea typeface="+mn-ea"/>
                <a:cs typeface="+mn-cs"/>
              </a:rPr>
              <a:t> conclusion they have derived. She even goes further to declare that she “had been duped” herself, in an incredibly sarcastic tone. But to those who believe in </a:t>
            </a:r>
            <a:r>
              <a:rPr lang="en-US" dirty="0" err="1">
                <a:solidFill>
                  <a:schemeClr val="tx1"/>
                </a:solidFill>
                <a:latin typeface="+mn-lt"/>
                <a:ea typeface="+mn-ea"/>
                <a:cs typeface="+mn-cs"/>
              </a:rPr>
              <a:t>Fallwell’s</a:t>
            </a:r>
            <a:r>
              <a:rPr lang="en-US" dirty="0">
                <a:solidFill>
                  <a:schemeClr val="tx1"/>
                </a:solidFill>
                <a:latin typeface="+mn-lt"/>
                <a:ea typeface="+mn-ea"/>
                <a:cs typeface="+mn-cs"/>
              </a:rPr>
              <a:t> theory it comes off sincere. They become sympathetic and understanding because they’ve been fooled all along as well.</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39175" cy="487362"/>
          </a:xfrm>
        </p:spPr>
        <p:txBody>
          <a:bodyPr/>
          <a:lstStyle/>
          <a:p>
            <a:pPr algn="ctr"/>
            <a:r>
              <a:rPr lang="en-US" dirty="0" smtClean="0"/>
              <a:t>Body Paragraph … Go Syllogistically</a:t>
            </a:r>
            <a:endParaRPr lang="en-US" dirty="0"/>
          </a:p>
        </p:txBody>
      </p:sp>
      <p:sp>
        <p:nvSpPr>
          <p:cNvPr id="3" name="Content Placeholder 2"/>
          <p:cNvSpPr>
            <a:spLocks noGrp="1"/>
          </p:cNvSpPr>
          <p:nvPr>
            <p:ph idx="1"/>
          </p:nvPr>
        </p:nvSpPr>
        <p:spPr>
          <a:xfrm>
            <a:off x="304800" y="838200"/>
            <a:ext cx="8715375" cy="5638800"/>
          </a:xfrm>
        </p:spPr>
        <p:txBody>
          <a:bodyPr/>
          <a:lstStyle/>
          <a:p>
            <a:r>
              <a:rPr lang="en-US" dirty="0">
                <a:solidFill>
                  <a:schemeClr val="tx1"/>
                </a:solidFill>
                <a:latin typeface="+mn-lt"/>
                <a:ea typeface="+mn-ea"/>
                <a:cs typeface="+mn-cs"/>
              </a:rPr>
              <a:t>Subsequent to Reverend Jerry </a:t>
            </a:r>
            <a:r>
              <a:rPr lang="en-US" dirty="0" err="1" smtClean="0">
                <a:solidFill>
                  <a:schemeClr val="tx1"/>
                </a:solidFill>
                <a:latin typeface="+mn-lt"/>
                <a:ea typeface="+mn-ea"/>
                <a:cs typeface="+mn-cs"/>
              </a:rPr>
              <a:t>Fallwell’s</a:t>
            </a:r>
            <a:r>
              <a:rPr lang="en-US" dirty="0" smtClean="0">
                <a:solidFill>
                  <a:schemeClr val="tx1"/>
                </a:solidFill>
                <a:latin typeface="+mn-lt"/>
                <a:ea typeface="+mn-ea"/>
                <a:cs typeface="+mn-cs"/>
              </a:rPr>
              <a:t> </a:t>
            </a:r>
            <a:r>
              <a:rPr lang="en-US" dirty="0">
                <a:solidFill>
                  <a:schemeClr val="tx1"/>
                </a:solidFill>
                <a:latin typeface="+mn-lt"/>
                <a:ea typeface="+mn-ea"/>
                <a:cs typeface="+mn-cs"/>
              </a:rPr>
              <a:t>argument, Sarah </a:t>
            </a:r>
            <a:r>
              <a:rPr lang="en-US" dirty="0" err="1">
                <a:solidFill>
                  <a:schemeClr val="tx1"/>
                </a:solidFill>
                <a:latin typeface="+mn-lt"/>
                <a:ea typeface="+mn-ea"/>
                <a:cs typeface="+mn-cs"/>
              </a:rPr>
              <a:t>Zumwalt</a:t>
            </a:r>
            <a:r>
              <a:rPr lang="en-US" dirty="0">
                <a:solidFill>
                  <a:schemeClr val="tx1"/>
                </a:solidFill>
                <a:latin typeface="+mn-lt"/>
                <a:ea typeface="+mn-ea"/>
                <a:cs typeface="+mn-cs"/>
              </a:rPr>
              <a:t> intentionally mocks his ideas to show the falsity in his debate. By sarcastically using </a:t>
            </a:r>
            <a:r>
              <a:rPr lang="en-US" dirty="0" smtClean="0">
                <a:solidFill>
                  <a:schemeClr val="tx1"/>
                </a:solidFill>
                <a:latin typeface="+mn-lt"/>
                <a:ea typeface="+mn-ea"/>
                <a:cs typeface="+mn-cs"/>
              </a:rPr>
              <a:t>cum </a:t>
            </a:r>
            <a:r>
              <a:rPr lang="en-US" dirty="0">
                <a:solidFill>
                  <a:schemeClr val="tx1"/>
                </a:solidFill>
                <a:latin typeface="+mn-lt"/>
                <a:ea typeface="+mn-ea"/>
                <a:cs typeface="+mn-cs"/>
              </a:rPr>
              <a:t>hoc ergo propter </a:t>
            </a:r>
            <a:r>
              <a:rPr lang="en-US" dirty="0" smtClean="0">
                <a:solidFill>
                  <a:schemeClr val="tx1"/>
                </a:solidFill>
                <a:latin typeface="+mn-lt"/>
                <a:ea typeface="+mn-ea"/>
                <a:cs typeface="+mn-cs"/>
              </a:rPr>
              <a:t>hoc </a:t>
            </a:r>
            <a:r>
              <a:rPr lang="en-US" dirty="0">
                <a:solidFill>
                  <a:schemeClr val="tx1"/>
                </a:solidFill>
                <a:latin typeface="+mn-lt"/>
                <a:ea typeface="+mn-ea"/>
                <a:cs typeface="+mn-cs"/>
              </a:rPr>
              <a:t>she illustrates that it is nearly impossible for these beloved children’s characters to have hidden agendas. </a:t>
            </a:r>
            <a:r>
              <a:rPr lang="en-US" dirty="0" err="1">
                <a:solidFill>
                  <a:schemeClr val="tx1"/>
                </a:solidFill>
                <a:latin typeface="+mn-lt"/>
                <a:ea typeface="+mn-ea"/>
                <a:cs typeface="+mn-cs"/>
              </a:rPr>
              <a:t>Zumwalt</a:t>
            </a:r>
            <a:r>
              <a:rPr lang="en-US" dirty="0">
                <a:solidFill>
                  <a:schemeClr val="tx1"/>
                </a:solidFill>
                <a:latin typeface="+mn-lt"/>
                <a:ea typeface="+mn-ea"/>
                <a:cs typeface="+mn-cs"/>
              </a:rPr>
              <a:t> substitutes other famous </a:t>
            </a:r>
            <a:r>
              <a:rPr lang="en-US" dirty="0" smtClean="0">
                <a:solidFill>
                  <a:schemeClr val="tx1"/>
                </a:solidFill>
                <a:latin typeface="+mn-lt"/>
                <a:ea typeface="+mn-ea"/>
                <a:cs typeface="+mn-cs"/>
              </a:rPr>
              <a:t>children’s characters </a:t>
            </a:r>
            <a:r>
              <a:rPr lang="en-US" dirty="0">
                <a:solidFill>
                  <a:schemeClr val="tx1"/>
                </a:solidFill>
                <a:latin typeface="+mn-lt"/>
                <a:ea typeface="+mn-ea"/>
                <a:cs typeface="+mn-cs"/>
              </a:rPr>
              <a:t>into </a:t>
            </a:r>
            <a:r>
              <a:rPr lang="en-US" dirty="0" err="1" smtClean="0">
                <a:solidFill>
                  <a:schemeClr val="tx1"/>
                </a:solidFill>
                <a:latin typeface="+mn-lt"/>
                <a:ea typeface="+mn-ea"/>
                <a:cs typeface="+mn-cs"/>
              </a:rPr>
              <a:t>Falwell’s</a:t>
            </a:r>
            <a:r>
              <a:rPr lang="en-US" dirty="0" smtClean="0">
                <a:solidFill>
                  <a:schemeClr val="tx1"/>
                </a:solidFill>
                <a:latin typeface="+mn-lt"/>
                <a:ea typeface="+mn-ea"/>
                <a:cs typeface="+mn-cs"/>
              </a:rPr>
              <a:t> </a:t>
            </a:r>
            <a:r>
              <a:rPr lang="en-US" dirty="0">
                <a:solidFill>
                  <a:schemeClr val="tx1"/>
                </a:solidFill>
                <a:latin typeface="+mn-lt"/>
                <a:ea typeface="+mn-ea"/>
                <a:cs typeface="+mn-cs"/>
              </a:rPr>
              <a:t>logical framework. She </a:t>
            </a:r>
            <a:r>
              <a:rPr lang="en-US" dirty="0" smtClean="0">
                <a:solidFill>
                  <a:schemeClr val="tx1"/>
                </a:solidFill>
                <a:latin typeface="+mn-lt"/>
                <a:ea typeface="+mn-ea"/>
                <a:cs typeface="+mn-cs"/>
              </a:rPr>
              <a:t>commences with </a:t>
            </a:r>
            <a:r>
              <a:rPr lang="en-US" dirty="0">
                <a:solidFill>
                  <a:schemeClr val="tx1"/>
                </a:solidFill>
                <a:latin typeface="+mn-lt"/>
                <a:ea typeface="+mn-ea"/>
                <a:cs typeface="+mn-cs"/>
              </a:rPr>
              <a:t>a litany </a:t>
            </a:r>
            <a:r>
              <a:rPr lang="en-US" dirty="0" smtClean="0">
                <a:solidFill>
                  <a:schemeClr val="tx1"/>
                </a:solidFill>
                <a:latin typeface="+mn-lt"/>
                <a:ea typeface="+mn-ea"/>
                <a:cs typeface="+mn-cs"/>
              </a:rPr>
              <a:t>of examples starting with a discussion </a:t>
            </a:r>
            <a:r>
              <a:rPr lang="en-US" dirty="0">
                <a:solidFill>
                  <a:schemeClr val="tx1"/>
                </a:solidFill>
                <a:latin typeface="+mn-lt"/>
                <a:ea typeface="+mn-ea"/>
                <a:cs typeface="+mn-cs"/>
              </a:rPr>
              <a:t>of Santa Clause being “a communist …  the man, dressed in red from head to toe, lives in a large, very cold place in the north – clearly a metaphor for the soviet union. In his ‘shop’, the little people who do all the work appear to control the means of production, but in actuality the big red man has unlimited power.” Sarah </a:t>
            </a:r>
            <a:r>
              <a:rPr lang="en-US" dirty="0" err="1">
                <a:solidFill>
                  <a:schemeClr val="tx1"/>
                </a:solidFill>
                <a:latin typeface="+mn-lt"/>
                <a:ea typeface="+mn-ea"/>
                <a:cs typeface="+mn-cs"/>
              </a:rPr>
              <a:t>Zumwalt</a:t>
            </a:r>
            <a:r>
              <a:rPr lang="en-US" dirty="0">
                <a:solidFill>
                  <a:schemeClr val="tx1"/>
                </a:solidFill>
                <a:latin typeface="+mn-lt"/>
                <a:ea typeface="+mn-ea"/>
                <a:cs typeface="+mn-cs"/>
              </a:rPr>
              <a:t> then </a:t>
            </a:r>
            <a:r>
              <a:rPr lang="en-US" dirty="0" smtClean="0">
                <a:solidFill>
                  <a:schemeClr val="tx1"/>
                </a:solidFill>
                <a:latin typeface="+mn-lt"/>
                <a:ea typeface="+mn-ea"/>
                <a:cs typeface="+mn-cs"/>
              </a:rPr>
              <a:t>begins … (OVER)</a:t>
            </a:r>
            <a:endParaRPr lang="en-US" dirty="0">
              <a:solidFill>
                <a:schemeClr val="tx1"/>
              </a:solidFill>
              <a:latin typeface="+mn-lt"/>
              <a:ea typeface="+mn-ea"/>
              <a:cs typeface="+mn-cs"/>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487362"/>
          </a:xfrm>
        </p:spPr>
        <p:txBody>
          <a:bodyPr/>
          <a:lstStyle/>
          <a:p>
            <a:pPr algn="ctr"/>
            <a:r>
              <a:rPr lang="en-US" dirty="0" smtClean="0"/>
              <a:t>Syllogism Continued</a:t>
            </a:r>
            <a:endParaRPr lang="en-US" dirty="0"/>
          </a:p>
        </p:txBody>
      </p:sp>
      <p:sp>
        <p:nvSpPr>
          <p:cNvPr id="3" name="Content Placeholder 2"/>
          <p:cNvSpPr>
            <a:spLocks noGrp="1"/>
          </p:cNvSpPr>
          <p:nvPr>
            <p:ph idx="1"/>
          </p:nvPr>
        </p:nvSpPr>
        <p:spPr>
          <a:xfrm>
            <a:off x="228600" y="990601"/>
            <a:ext cx="8791575" cy="4876800"/>
          </a:xfrm>
        </p:spPr>
        <p:txBody>
          <a:bodyPr/>
          <a:lstStyle/>
          <a:p>
            <a:r>
              <a:rPr lang="en-US" dirty="0">
                <a:solidFill>
                  <a:schemeClr val="tx1"/>
                </a:solidFill>
                <a:latin typeface="+mn-lt"/>
                <a:ea typeface="+mn-ea"/>
                <a:cs typeface="+mn-cs"/>
              </a:rPr>
              <a:t>to ridicule “the poor count from Sesame Street who struggles with obsessive compulsive disorder that compels him to count everything in sight, </a:t>
            </a:r>
            <a:r>
              <a:rPr lang="en-US" dirty="0" err="1">
                <a:solidFill>
                  <a:schemeClr val="tx1"/>
                </a:solidFill>
                <a:latin typeface="+mn-lt"/>
                <a:ea typeface="+mn-ea"/>
                <a:cs typeface="+mn-cs"/>
              </a:rPr>
              <a:t>Eeyore</a:t>
            </a:r>
            <a:r>
              <a:rPr lang="en-US" dirty="0">
                <a:solidFill>
                  <a:schemeClr val="tx1"/>
                </a:solidFill>
                <a:latin typeface="+mn-lt"/>
                <a:ea typeface="+mn-ea"/>
                <a:cs typeface="+mn-cs"/>
              </a:rPr>
              <a:t> is manic depressive, </a:t>
            </a:r>
            <a:r>
              <a:rPr lang="en-US" dirty="0" err="1">
                <a:solidFill>
                  <a:schemeClr val="tx1"/>
                </a:solidFill>
                <a:latin typeface="+mn-lt"/>
                <a:ea typeface="+mn-ea"/>
                <a:cs typeface="+mn-cs"/>
              </a:rPr>
              <a:t>Tweety</a:t>
            </a:r>
            <a:r>
              <a:rPr lang="en-US" dirty="0">
                <a:solidFill>
                  <a:schemeClr val="tx1"/>
                </a:solidFill>
                <a:latin typeface="+mn-lt"/>
                <a:ea typeface="+mn-ea"/>
                <a:cs typeface="+mn-cs"/>
              </a:rPr>
              <a:t> Bird suffers from paranoia that a putty-tat is watching him and Snoopy had delusions about being a World War I flying ace.” She is spoofing his scheme by saying that because these characters act a certain way, they must be completely shady. Upon concluding her examples, she appeals to the pathos of the reader when asking rhetorical questions such as “what will become of our children?” Clearly she is demonstrating that we don’t really have much to worry about in the media viewed by your offspring.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458199" cy="923330"/>
          </a:xfrm>
          <a:prstGeom prst="rect">
            <a:avLst/>
          </a:prstGeom>
          <a:noFill/>
        </p:spPr>
        <p:txBody>
          <a:bodyPr wrap="squar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For the Next Essay …</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381000" y="4953000"/>
            <a:ext cx="8507394" cy="1754326"/>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Avoid the Compositional </a:t>
            </a:r>
          </a:p>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“Zaps”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92162" name="Picture 2"/>
          <p:cNvPicPr>
            <a:picLocks noChangeAspect="1" noChangeArrowheads="1"/>
          </p:cNvPicPr>
          <p:nvPr/>
        </p:nvPicPr>
        <p:blipFill>
          <a:blip r:embed="rId2" cstate="print"/>
          <a:srcRect/>
          <a:stretch>
            <a:fillRect/>
          </a:stretch>
        </p:blipFill>
        <p:spPr bwMode="auto">
          <a:xfrm>
            <a:off x="3048000" y="1295400"/>
            <a:ext cx="2686050" cy="3765842"/>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2044_slide">
  <a:themeElements>
    <a:clrScheme name="cc6600_204, 102, 000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fontScheme name="cc6600_204, 102, 0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6600_204, 102, 000 1">
        <a:dk1>
          <a:srgbClr val="333333"/>
        </a:dk1>
        <a:lt1>
          <a:srgbClr val="FFFFFF"/>
        </a:lt1>
        <a:dk2>
          <a:srgbClr val="CC6600"/>
        </a:dk2>
        <a:lt2>
          <a:srgbClr val="FFFFFF"/>
        </a:lt2>
        <a:accent1>
          <a:srgbClr val="FFAE5B"/>
        </a:accent1>
        <a:accent2>
          <a:srgbClr val="F0C295"/>
        </a:accent2>
        <a:accent3>
          <a:srgbClr val="E2B8AA"/>
        </a:accent3>
        <a:accent4>
          <a:srgbClr val="DADADA"/>
        </a:accent4>
        <a:accent5>
          <a:srgbClr val="FFD3B5"/>
        </a:accent5>
        <a:accent6>
          <a:srgbClr val="D9B087"/>
        </a:accent6>
        <a:hlink>
          <a:srgbClr val="FFE1C2"/>
        </a:hlink>
        <a:folHlink>
          <a:srgbClr val="FFCC99"/>
        </a:folHlink>
      </a:clrScheme>
      <a:clrMap bg1="dk2" tx1="lt1" bg2="dk1" tx2="lt2" accent1="accent1" accent2="accent2" accent3="accent3" accent4="accent4" accent5="accent5" accent6="accent6" hlink="hlink" folHlink="folHlink"/>
    </a:extraClrScheme>
    <a:extraClrScheme>
      <a:clrScheme name="cc6600_204, 102, 000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clrMap bg1="dk2" tx1="lt1" bg2="dk1" tx2="lt2" accent1="accent1" accent2="accent2" accent3="accent3" accent4="accent4" accent5="accent5" accent6="accent6" hlink="hlink" folHlink="folHlink"/>
    </a:extraClrScheme>
    <a:extraClrScheme>
      <a:clrScheme name="cc6600_204, 102, 000 3">
        <a:dk1>
          <a:srgbClr val="333333"/>
        </a:dk1>
        <a:lt1>
          <a:srgbClr val="FFFFFF"/>
        </a:lt1>
        <a:dk2>
          <a:srgbClr val="CC6600"/>
        </a:dk2>
        <a:lt2>
          <a:srgbClr val="FFFFFF"/>
        </a:lt2>
        <a:accent1>
          <a:srgbClr val="FFBD7A"/>
        </a:accent1>
        <a:accent2>
          <a:srgbClr val="98E66E"/>
        </a:accent2>
        <a:accent3>
          <a:srgbClr val="E2B8AA"/>
        </a:accent3>
        <a:accent4>
          <a:srgbClr val="DADADA"/>
        </a:accent4>
        <a:accent5>
          <a:srgbClr val="FFDBBE"/>
        </a:accent5>
        <a:accent6>
          <a:srgbClr val="89D063"/>
        </a:accent6>
        <a:hlink>
          <a:srgbClr val="FFB2BF"/>
        </a:hlink>
        <a:folHlink>
          <a:srgbClr val="B2BBFF"/>
        </a:folHlink>
      </a:clrScheme>
      <a:clrMap bg1="dk2" tx1="lt1" bg2="dk1" tx2="lt2" accent1="accent1" accent2="accent2" accent3="accent3" accent4="accent4" accent5="accent5" accent6="accent6" hlink="hlink" folHlink="folHlink"/>
    </a:extraClrScheme>
    <a:extraClrScheme>
      <a:clrScheme name="cc6600_204, 102, 000 4">
        <a:dk1>
          <a:srgbClr val="333333"/>
        </a:dk1>
        <a:lt1>
          <a:srgbClr val="FFFFFF"/>
        </a:lt1>
        <a:dk2>
          <a:srgbClr val="CC6600"/>
        </a:dk2>
        <a:lt2>
          <a:srgbClr val="FFFFFF"/>
        </a:lt2>
        <a:accent1>
          <a:srgbClr val="FFBD7A"/>
        </a:accent1>
        <a:accent2>
          <a:srgbClr val="DAE66E"/>
        </a:accent2>
        <a:accent3>
          <a:srgbClr val="E2B8AA"/>
        </a:accent3>
        <a:accent4>
          <a:srgbClr val="DADADA"/>
        </a:accent4>
        <a:accent5>
          <a:srgbClr val="FFDBBE"/>
        </a:accent5>
        <a:accent6>
          <a:srgbClr val="C5D063"/>
        </a:accent6>
        <a:hlink>
          <a:srgbClr val="FFB2F9"/>
        </a:hlink>
        <a:folHlink>
          <a:srgbClr val="B2DFFF"/>
        </a:folHlink>
      </a:clrScheme>
      <a:clrMap bg1="dk2" tx1="lt1" bg2="dk1" tx2="lt2" accent1="accent1" accent2="accent2" accent3="accent3" accent4="accent4" accent5="accent5" accent6="accent6" hlink="hlink" folHlink="folHlink"/>
    </a:extraClrScheme>
    <a:extraClrScheme>
      <a:clrScheme name="cc6600_204, 102, 000 5">
        <a:dk1>
          <a:srgbClr val="000000"/>
        </a:dk1>
        <a:lt1>
          <a:srgbClr val="FFFFFF"/>
        </a:lt1>
        <a:dk2>
          <a:srgbClr val="000000"/>
        </a:dk2>
        <a:lt2>
          <a:srgbClr val="CCCCCC"/>
        </a:lt2>
        <a:accent1>
          <a:srgbClr val="FFAE5B"/>
        </a:accent1>
        <a:accent2>
          <a:srgbClr val="F0C295"/>
        </a:accent2>
        <a:accent3>
          <a:srgbClr val="FFFFFF"/>
        </a:accent3>
        <a:accent4>
          <a:srgbClr val="000000"/>
        </a:accent4>
        <a:accent5>
          <a:srgbClr val="FFD3B5"/>
        </a:accent5>
        <a:accent6>
          <a:srgbClr val="D9B087"/>
        </a:accent6>
        <a:hlink>
          <a:srgbClr val="FFE1C2"/>
        </a:hlink>
        <a:folHlink>
          <a:srgbClr val="FFCC99"/>
        </a:folHlink>
      </a:clrScheme>
      <a:clrMap bg1="lt1" tx1="dk1" bg2="lt2" tx2="dk2" accent1="accent1" accent2="accent2" accent3="accent3" accent4="accent4" accent5="accent5" accent6="accent6" hlink="hlink" folHlink="folHlink"/>
    </a:extraClrScheme>
    <a:extraClrScheme>
      <a:clrScheme name="cc6600_204, 102, 000 6">
        <a:dk1>
          <a:srgbClr val="000000"/>
        </a:dk1>
        <a:lt1>
          <a:srgbClr val="FFFFFF"/>
        </a:lt1>
        <a:dk2>
          <a:srgbClr val="000000"/>
        </a:dk2>
        <a:lt2>
          <a:srgbClr val="CCCCCC"/>
        </a:lt2>
        <a:accent1>
          <a:srgbClr val="FFAD99"/>
        </a:accent1>
        <a:accent2>
          <a:srgbClr val="FFD77A"/>
        </a:accent2>
        <a:accent3>
          <a:srgbClr val="FFFFFF"/>
        </a:accent3>
        <a:accent4>
          <a:srgbClr val="000000"/>
        </a:accent4>
        <a:accent5>
          <a:srgbClr val="FFD3CA"/>
        </a:accent5>
        <a:accent6>
          <a:srgbClr val="E7C36E"/>
        </a:accent6>
        <a:hlink>
          <a:srgbClr val="96E36D"/>
        </a:hlink>
        <a:folHlink>
          <a:srgbClr val="FFBD7A"/>
        </a:folHlink>
      </a:clrScheme>
      <a:clrMap bg1="lt1" tx1="dk1" bg2="lt2" tx2="dk2" accent1="accent1" accent2="accent2" accent3="accent3" accent4="accent4" accent5="accent5" accent6="accent6" hlink="hlink" folHlink="folHlink"/>
    </a:extraClrScheme>
    <a:extraClrScheme>
      <a:clrScheme name="cc6600_204, 102, 000 7">
        <a:dk1>
          <a:srgbClr val="000000"/>
        </a:dk1>
        <a:lt1>
          <a:srgbClr val="FFFFFF"/>
        </a:lt1>
        <a:dk2>
          <a:srgbClr val="000000"/>
        </a:dk2>
        <a:lt2>
          <a:srgbClr val="CCCCCC"/>
        </a:lt2>
        <a:accent1>
          <a:srgbClr val="FFBD7A"/>
        </a:accent1>
        <a:accent2>
          <a:srgbClr val="98E66E"/>
        </a:accent2>
        <a:accent3>
          <a:srgbClr val="FFFFFF"/>
        </a:accent3>
        <a:accent4>
          <a:srgbClr val="000000"/>
        </a:accent4>
        <a:accent5>
          <a:srgbClr val="FFDBBE"/>
        </a:accent5>
        <a:accent6>
          <a:srgbClr val="89D063"/>
        </a:accent6>
        <a:hlink>
          <a:srgbClr val="FFB2BF"/>
        </a:hlink>
        <a:folHlink>
          <a:srgbClr val="B2BBFF"/>
        </a:folHlink>
      </a:clrScheme>
      <a:clrMap bg1="lt1" tx1="dk1" bg2="lt2" tx2="dk2" accent1="accent1" accent2="accent2" accent3="accent3" accent4="accent4" accent5="accent5" accent6="accent6" hlink="hlink" folHlink="folHlink"/>
    </a:extraClrScheme>
    <a:extraClrScheme>
      <a:clrScheme name="cc6600_204, 102, 000 8">
        <a:dk1>
          <a:srgbClr val="000000"/>
        </a:dk1>
        <a:lt1>
          <a:srgbClr val="FFFFFF"/>
        </a:lt1>
        <a:dk2>
          <a:srgbClr val="000000"/>
        </a:dk2>
        <a:lt2>
          <a:srgbClr val="CCCCCC"/>
        </a:lt2>
        <a:accent1>
          <a:srgbClr val="FFBD7A"/>
        </a:accent1>
        <a:accent2>
          <a:srgbClr val="DAE66E"/>
        </a:accent2>
        <a:accent3>
          <a:srgbClr val="FFFFFF"/>
        </a:accent3>
        <a:accent4>
          <a:srgbClr val="000000"/>
        </a:accent4>
        <a:accent5>
          <a:srgbClr val="FFDBBE"/>
        </a:accent5>
        <a:accent6>
          <a:srgbClr val="C5D063"/>
        </a:accent6>
        <a:hlink>
          <a:srgbClr val="FFB2F9"/>
        </a:hlink>
        <a:folHlink>
          <a:srgbClr val="B2D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CC6600"/>
        </a:dk2>
        <a:lt2>
          <a:srgbClr val="FFFFFF"/>
        </a:lt2>
        <a:accent1>
          <a:srgbClr val="FFAE5B"/>
        </a:accent1>
        <a:accent2>
          <a:srgbClr val="F0C295"/>
        </a:accent2>
        <a:accent3>
          <a:srgbClr val="E2B8AA"/>
        </a:accent3>
        <a:accent4>
          <a:srgbClr val="DADADA"/>
        </a:accent4>
        <a:accent5>
          <a:srgbClr val="FFD3B5"/>
        </a:accent5>
        <a:accent6>
          <a:srgbClr val="D9B087"/>
        </a:accent6>
        <a:hlink>
          <a:srgbClr val="FFE1C2"/>
        </a:hlink>
        <a:folHlink>
          <a:srgbClr val="FFCC99"/>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CC6600"/>
        </a:dk2>
        <a:lt2>
          <a:srgbClr val="FFFFFF"/>
        </a:lt2>
        <a:accent1>
          <a:srgbClr val="FFBD7A"/>
        </a:accent1>
        <a:accent2>
          <a:srgbClr val="98E66E"/>
        </a:accent2>
        <a:accent3>
          <a:srgbClr val="E2B8AA"/>
        </a:accent3>
        <a:accent4>
          <a:srgbClr val="DADADA"/>
        </a:accent4>
        <a:accent5>
          <a:srgbClr val="FFDBBE"/>
        </a:accent5>
        <a:accent6>
          <a:srgbClr val="89D063"/>
        </a:accent6>
        <a:hlink>
          <a:srgbClr val="FFB2BF"/>
        </a:hlink>
        <a:folHlink>
          <a:srgbClr val="B2BB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CC6600"/>
        </a:dk2>
        <a:lt2>
          <a:srgbClr val="FFFFFF"/>
        </a:lt2>
        <a:accent1>
          <a:srgbClr val="FFBD7A"/>
        </a:accent1>
        <a:accent2>
          <a:srgbClr val="DAE66E"/>
        </a:accent2>
        <a:accent3>
          <a:srgbClr val="E2B8AA"/>
        </a:accent3>
        <a:accent4>
          <a:srgbClr val="DADADA"/>
        </a:accent4>
        <a:accent5>
          <a:srgbClr val="FFDBBE"/>
        </a:accent5>
        <a:accent6>
          <a:srgbClr val="C5D063"/>
        </a:accent6>
        <a:hlink>
          <a:srgbClr val="FFB2F9"/>
        </a:hlink>
        <a:folHlink>
          <a:srgbClr val="B2DF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AE5B"/>
        </a:accent1>
        <a:accent2>
          <a:srgbClr val="F0C295"/>
        </a:accent2>
        <a:accent3>
          <a:srgbClr val="FFFFFF"/>
        </a:accent3>
        <a:accent4>
          <a:srgbClr val="000000"/>
        </a:accent4>
        <a:accent5>
          <a:srgbClr val="FFD3B5"/>
        </a:accent5>
        <a:accent6>
          <a:srgbClr val="D9B087"/>
        </a:accent6>
        <a:hlink>
          <a:srgbClr val="FFE1C2"/>
        </a:hlink>
        <a:folHlink>
          <a:srgbClr val="FFCC9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AD99"/>
        </a:accent1>
        <a:accent2>
          <a:srgbClr val="FFD77A"/>
        </a:accent2>
        <a:accent3>
          <a:srgbClr val="FFFFFF"/>
        </a:accent3>
        <a:accent4>
          <a:srgbClr val="000000"/>
        </a:accent4>
        <a:accent5>
          <a:srgbClr val="FFD3CA"/>
        </a:accent5>
        <a:accent6>
          <a:srgbClr val="E7C36E"/>
        </a:accent6>
        <a:hlink>
          <a:srgbClr val="96E36D"/>
        </a:hlink>
        <a:folHlink>
          <a:srgbClr val="FFBD7A"/>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BD7A"/>
        </a:accent1>
        <a:accent2>
          <a:srgbClr val="98E66E"/>
        </a:accent2>
        <a:accent3>
          <a:srgbClr val="FFFFFF"/>
        </a:accent3>
        <a:accent4>
          <a:srgbClr val="000000"/>
        </a:accent4>
        <a:accent5>
          <a:srgbClr val="FFDBBE"/>
        </a:accent5>
        <a:accent6>
          <a:srgbClr val="89D063"/>
        </a:accent6>
        <a:hlink>
          <a:srgbClr val="FFB2BF"/>
        </a:hlink>
        <a:folHlink>
          <a:srgbClr val="B2BB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BD7A"/>
        </a:accent1>
        <a:accent2>
          <a:srgbClr val="DAE66E"/>
        </a:accent2>
        <a:accent3>
          <a:srgbClr val="FFFFFF"/>
        </a:accent3>
        <a:accent4>
          <a:srgbClr val="000000"/>
        </a:accent4>
        <a:accent5>
          <a:srgbClr val="FFDBBE"/>
        </a:accent5>
        <a:accent6>
          <a:srgbClr val="C5D063"/>
        </a:accent6>
        <a:hlink>
          <a:srgbClr val="FFB2F9"/>
        </a:hlink>
        <a:folHlink>
          <a:srgbClr val="B2D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2044_slide</Template>
  <TotalTime>26</TotalTime>
  <Words>649</Words>
  <Application>Microsoft Office PowerPoint</Application>
  <PresentationFormat>On-screen Show (4:3)</PresentationFormat>
  <Paragraphs>25</Paragraphs>
  <Slides>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Times New Roman</vt:lpstr>
      <vt:lpstr>Arial</vt:lpstr>
      <vt:lpstr>2044_slide</vt:lpstr>
      <vt:lpstr>1_Default Design</vt:lpstr>
      <vt:lpstr>Slide 1</vt:lpstr>
      <vt:lpstr>Slide 2</vt:lpstr>
      <vt:lpstr>Thesis = Precision + “Big Picture”</vt:lpstr>
      <vt:lpstr>Thesis  Declare or Invert</vt:lpstr>
      <vt:lpstr>Body Paragraphs (GO SYLLOGISTCALLY)</vt:lpstr>
      <vt:lpstr>Student Body Paragraph Sample</vt:lpstr>
      <vt:lpstr>Body Paragraph … Go Syllogistically</vt:lpstr>
      <vt:lpstr>Syllogism Continued</vt:lpstr>
      <vt:lpstr>Slide 9</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3</cp:revision>
  <dcterms:created xsi:type="dcterms:W3CDTF">2010-10-13T13:26:25Z</dcterms:created>
  <dcterms:modified xsi:type="dcterms:W3CDTF">2010-10-13T13:52:32Z</dcterms:modified>
</cp:coreProperties>
</file>